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  <p:sldMasterId id="2147483670" r:id="rId2"/>
    <p:sldMasterId id="2147483674" r:id="rId3"/>
  </p:sldMasterIdLst>
  <p:notesMasterIdLst>
    <p:notesMasterId r:id="rId17"/>
  </p:notesMasterIdLst>
  <p:handoutMasterIdLst>
    <p:handoutMasterId r:id="rId18"/>
  </p:handoutMasterIdLst>
  <p:sldIdLst>
    <p:sldId id="269" r:id="rId4"/>
    <p:sldId id="289" r:id="rId5"/>
    <p:sldId id="290" r:id="rId6"/>
    <p:sldId id="294" r:id="rId7"/>
    <p:sldId id="293" r:id="rId8"/>
    <p:sldId id="300" r:id="rId9"/>
    <p:sldId id="303" r:id="rId10"/>
    <p:sldId id="304" r:id="rId11"/>
    <p:sldId id="301" r:id="rId12"/>
    <p:sldId id="302" r:id="rId13"/>
    <p:sldId id="298" r:id="rId14"/>
    <p:sldId id="299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1C1"/>
    <a:srgbClr val="1C476E"/>
    <a:srgbClr val="2E75B6"/>
    <a:srgbClr val="5799D5"/>
    <a:srgbClr val="FFFFFF"/>
    <a:srgbClr val="FCB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84" autoAdjust="0"/>
    <p:restoredTop sz="91653" autoAdjust="0"/>
  </p:normalViewPr>
  <p:slideViewPr>
    <p:cSldViewPr snapToGrid="0">
      <p:cViewPr varScale="1">
        <p:scale>
          <a:sx n="97" d="100"/>
          <a:sy n="97" d="100"/>
        </p:scale>
        <p:origin x="68" y="2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2022-05-12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Diffusion transform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57017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sz="14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002C913-610E-4BF0-B55F-9CE65BBA65D1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71037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5312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648387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851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05920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005146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222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35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897942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449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0232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44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경량암호 </a:t>
            </a:r>
            <a:r>
              <a:rPr lang="en-US" altLang="ko-KR" sz="44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Sparkle</a:t>
            </a:r>
            <a:r>
              <a:rPr lang="ko-KR" altLang="en-US" sz="44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에 대한</a:t>
            </a:r>
            <a:br>
              <a:rPr lang="en-US" altLang="ko-KR" sz="44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</a:br>
            <a:r>
              <a:rPr lang="en-US" altLang="ko-KR" sz="44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Grover </a:t>
            </a:r>
            <a:r>
              <a:rPr lang="ko-KR" altLang="en-US" sz="4400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공격 비용 분석 및 양자 후 보안 강도 평가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발표자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: 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양유진 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(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한성대학교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D7AF33-A28A-4C84-88AC-B557029FC07C}"/>
              </a:ext>
            </a:extLst>
          </p:cNvPr>
          <p:cNvSpPr txBox="1"/>
          <p:nvPr/>
        </p:nvSpPr>
        <p:spPr>
          <a:xfrm>
            <a:off x="2993280" y="1110222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dirty="0"/>
              <a:t>[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ASK2022</a:t>
            </a:r>
            <a:r>
              <a:rPr lang="ko-KR" altLang="en-US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 구두 발표</a:t>
            </a:r>
            <a:r>
              <a:rPr lang="en-US" altLang="ko-KR" dirty="0">
                <a:latin typeface="서울남산체 EB" panose="02020503020101020101" pitchFamily="18" charset="-127"/>
                <a:ea typeface="서울남산체 EB" panose="02020503020101020101" pitchFamily="18" charset="-127"/>
              </a:rPr>
              <a:t>]</a:t>
            </a:r>
            <a:endParaRPr lang="ko-KR" altLang="en-US" dirty="0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제안기법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(4) Finalization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F953A60-6304-E96C-3FBB-94A5074EDA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623" y="2185572"/>
            <a:ext cx="4934964" cy="3184227"/>
          </a:xfrm>
          <a:prstGeom prst="rect">
            <a:avLst/>
          </a:prstGeom>
        </p:spPr>
      </p:pic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ADBFC9C1-4E10-B586-5AF6-76831A88EA1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569"/>
          <a:stretch/>
        </p:blipFill>
        <p:spPr>
          <a:xfrm>
            <a:off x="6321415" y="2185571"/>
            <a:ext cx="4906850" cy="318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93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직사각형 28">
            <a:extLst>
              <a:ext uri="{FF2B5EF4-FFF2-40B4-BE49-F238E27FC236}">
                <a16:creationId xmlns:a16="http://schemas.microsoft.com/office/drawing/2014/main" id="{51C74A3C-0486-184E-9E96-3C6117D130BA}"/>
              </a:ext>
            </a:extLst>
          </p:cNvPr>
          <p:cNvSpPr/>
          <p:nvPr/>
        </p:nvSpPr>
        <p:spPr>
          <a:xfrm>
            <a:off x="8255483" y="5107885"/>
            <a:ext cx="558318" cy="315015"/>
          </a:xfrm>
          <a:prstGeom prst="rect">
            <a:avLst/>
          </a:prstGeom>
          <a:solidFill>
            <a:srgbClr val="FFFF00">
              <a:alpha val="4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4.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평가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52B3D19-4BED-D22B-B62C-8A8DD4AE3D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20" y="1391729"/>
            <a:ext cx="5516380" cy="1862177"/>
          </a:xfrm>
          <a:prstGeom prst="rect">
            <a:avLst/>
          </a:prstGeom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96042C24-8565-203F-8C7E-E4E9D7FCB7D5}"/>
              </a:ext>
            </a:extLst>
          </p:cNvPr>
          <p:cNvGrpSpPr/>
          <p:nvPr/>
        </p:nvGrpSpPr>
        <p:grpSpPr>
          <a:xfrm>
            <a:off x="7251700" y="3415674"/>
            <a:ext cx="5325880" cy="1469490"/>
            <a:chOff x="6534150" y="3210460"/>
            <a:chExt cx="5325880" cy="1469490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658E73-CA18-051C-3758-2FF77F6F4026}"/>
                </a:ext>
              </a:extLst>
            </p:cNvPr>
            <p:cNvSpPr/>
            <p:nvPr/>
          </p:nvSpPr>
          <p:spPr>
            <a:xfrm>
              <a:off x="8270435" y="3928910"/>
              <a:ext cx="1851465" cy="540179"/>
            </a:xfrm>
            <a:prstGeom prst="rect">
              <a:avLst/>
            </a:prstGeom>
            <a:solidFill>
              <a:srgbClr val="FFFF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텍스트 개체 틀 2">
                  <a:extLst>
                    <a:ext uri="{FF2B5EF4-FFF2-40B4-BE49-F238E27FC236}">
                      <a16:creationId xmlns:a16="http://schemas.microsoft.com/office/drawing/2014/main" id="{078DFEA9-CB26-B604-0182-6C7963A032E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534150" y="3210460"/>
                  <a:ext cx="5325880" cy="1469490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defTabSz="914400" rtl="0" eaLnBrk="1" fontAlgn="auto" latinLnBrk="1" hangingPunct="1">
                    <a:lnSpc>
                      <a:spcPct val="15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None/>
                    <a:tabLst/>
                    <a:defRPr/>
                  </a:pPr>
                  <a:r>
                    <a:rPr lang="en-US" altLang="ko-KR" sz="1600" dirty="0">
                      <a:solidFill>
                        <a:prstClr val="black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[Grover </a:t>
                  </a:r>
                  <a:r>
                    <a:rPr lang="ko-KR" altLang="en-US" sz="1600" dirty="0">
                      <a:solidFill>
                        <a:prstClr val="black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공격 비용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] 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서울남산체 EB" panose="02020503020101020101" pitchFamily="18" charset="-127"/>
                      <a:ea typeface="서울남산체 EB" panose="02020503020101020101" pitchFamily="18" charset="-127"/>
                    </a:rPr>
                    <a:t>①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 x 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서울남산체 EB" panose="02020503020101020101" pitchFamily="18" charset="-127"/>
                      <a:ea typeface="서울남산체 EB" panose="02020503020101020101" pitchFamily="18" charset="-127"/>
                    </a:rPr>
                    <a:t>②</a:t>
                  </a:r>
                </a:p>
                <a:p>
                  <a:pPr marL="0" marR="0" lvl="0" indent="0" algn="ctr" defTabSz="914400" rtl="0" eaLnBrk="1" fontAlgn="auto" latinLnBrk="1" hangingPunct="1">
                    <a:lnSpc>
                      <a:spcPct val="90000"/>
                    </a:lnSpc>
                    <a:spcBef>
                      <a:spcPts val="1000"/>
                    </a:spcBef>
                    <a:spcAft>
                      <a:spcPts val="0"/>
                    </a:spcAft>
                    <a:buClrTx/>
                    <a:buSz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서울남산체 L" panose="02020503020101020101" pitchFamily="18" charset="-127"/>
                        </a:rPr>
                        <m:t>1.43</m:t>
                      </m:r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161</m:t>
                          </m:r>
                        </m:sup>
                      </m:sSup>
                      <m:r>
                        <a:rPr lang="en-US" altLang="ko-KR" sz="16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sSup>
                        <m:sSupPr>
                          <m:ctrlP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170</m:t>
                          </m:r>
                        </m:sup>
                      </m:sSup>
                    </m:oMath>
                  </a14:m>
                  <a:r>
                    <a:rPr lang="en-US" altLang="ko-KR" sz="1600" b="0" dirty="0">
                      <a:solidFill>
                        <a:prstClr val="black"/>
                      </a:solidFill>
                      <a:latin typeface="서울남산체 L" panose="02020503020101020101" pitchFamily="18" charset="-127"/>
                      <a:ea typeface="Cambria Math" panose="02040503050406030204" pitchFamily="18" charset="0"/>
                    </a:rPr>
                    <a:t> </a:t>
                  </a:r>
                </a:p>
              </p:txBody>
            </p:sp>
          </mc:Choice>
          <mc:Fallback>
            <p:sp>
              <p:nvSpPr>
                <p:cNvPr id="15" name="텍스트 개체 틀 2">
                  <a:extLst>
                    <a:ext uri="{FF2B5EF4-FFF2-40B4-BE49-F238E27FC236}">
                      <a16:creationId xmlns:a16="http://schemas.microsoft.com/office/drawing/2014/main" id="{078DFEA9-CB26-B604-0182-6C7963A032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4150" y="3210460"/>
                  <a:ext cx="5325880" cy="1469490"/>
                </a:xfrm>
                <a:prstGeom prst="rect">
                  <a:avLst/>
                </a:prstGeom>
                <a:blipFill>
                  <a:blip r:embed="rId4"/>
                  <a:stretch>
                    <a:fillRect l="-68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E79A250-DFFF-F3F8-4B28-89C7F304E180}"/>
              </a:ext>
            </a:extLst>
          </p:cNvPr>
          <p:cNvGrpSpPr/>
          <p:nvPr/>
        </p:nvGrpSpPr>
        <p:grpSpPr>
          <a:xfrm>
            <a:off x="674870" y="3285187"/>
            <a:ext cx="5325880" cy="1536113"/>
            <a:chOff x="674870" y="3746570"/>
            <a:chExt cx="5325880" cy="1536113"/>
          </a:xfrm>
        </p:grpSpPr>
        <p:sp>
          <p:nvSpPr>
            <p:cNvPr id="12" name="텍스트 개체 틀 2">
              <a:extLst>
                <a:ext uri="{FF2B5EF4-FFF2-40B4-BE49-F238E27FC236}">
                  <a16:creationId xmlns:a16="http://schemas.microsoft.com/office/drawing/2014/main" id="{98A9D81A-551B-9F5E-9BFB-E6556398A4A2}"/>
                </a:ext>
              </a:extLst>
            </p:cNvPr>
            <p:cNvSpPr txBox="1">
              <a:spLocks/>
            </p:cNvSpPr>
            <p:nvPr/>
          </p:nvSpPr>
          <p:spPr>
            <a:xfrm>
              <a:off x="674870" y="3746570"/>
              <a:ext cx="5325880" cy="762163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altLang="ko-KR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[Oracle 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연산 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1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번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]</a:t>
              </a:r>
            </a:p>
            <a:p>
              <a:pPr marL="0" marR="0" lvl="0" indent="0" defTabSz="914400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ko-KR" altLang="en-US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암호화 연산 → 리버스 연산 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⇒ 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Sparkle 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양자회로 총 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2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번 진행</a:t>
              </a:r>
              <a:endPara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endParaRPr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9969BC63-A640-5BEA-E31E-3830C666E940}"/>
                </a:ext>
              </a:extLst>
            </p:cNvPr>
            <p:cNvGrpSpPr/>
            <p:nvPr/>
          </p:nvGrpSpPr>
          <p:grpSpPr>
            <a:xfrm>
              <a:off x="937951" y="4641232"/>
              <a:ext cx="4447733" cy="641451"/>
              <a:chOff x="880801" y="4566898"/>
              <a:chExt cx="4447733" cy="641451"/>
            </a:xfrm>
          </p:grpSpPr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6EF309BB-7CA0-3621-F010-A04058DBE53F}"/>
                  </a:ext>
                </a:extLst>
              </p:cNvPr>
              <p:cNvSpPr/>
              <p:nvPr/>
            </p:nvSpPr>
            <p:spPr>
              <a:xfrm>
                <a:off x="978784" y="4586049"/>
                <a:ext cx="4349750" cy="622300"/>
              </a:xfrm>
              <a:prstGeom prst="rect">
                <a:avLst/>
              </a:prstGeom>
              <a:solidFill>
                <a:srgbClr val="FFFF00">
                  <a:alpha val="45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텍스트 개체 틀 2">
                <a:extLst>
                  <a:ext uri="{FF2B5EF4-FFF2-40B4-BE49-F238E27FC236}">
                    <a16:creationId xmlns:a16="http://schemas.microsoft.com/office/drawing/2014/main" id="{E236C9C0-A356-766E-E585-FCB2E2EBAD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59067" y="4668432"/>
                <a:ext cx="3865384" cy="49563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ko-KR" sz="16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Oracle 1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번 비용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= 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양자 회로 구현 비용 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X 2</a:t>
                </a:r>
                <a:endParaRPr kumimoji="0" lang="en-US" altLang="ko-KR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  <p:sp>
            <p:nvSpPr>
              <p:cNvPr id="17" name="텍스트 개체 틀 2">
                <a:extLst>
                  <a:ext uri="{FF2B5EF4-FFF2-40B4-BE49-F238E27FC236}">
                    <a16:creationId xmlns:a16="http://schemas.microsoft.com/office/drawing/2014/main" id="{906B8C4A-0352-AD2A-571C-1AAD24C38D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0801" y="4566898"/>
                <a:ext cx="539750" cy="38635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ko-KR" sz="1600" dirty="0">
                    <a:solidFill>
                      <a:prstClr val="black"/>
                    </a:solidFill>
                    <a:latin typeface="서울남산체 EB" panose="02020503020101020101" pitchFamily="18" charset="-127"/>
                    <a:ea typeface="서울남산체 EB" panose="02020503020101020101" pitchFamily="18" charset="-127"/>
                  </a:rPr>
                  <a:t>①</a:t>
                </a: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73F01A6-B51E-305E-F48B-6D1BB8C70A3E}"/>
              </a:ext>
            </a:extLst>
          </p:cNvPr>
          <p:cNvGrpSpPr/>
          <p:nvPr/>
        </p:nvGrpSpPr>
        <p:grpSpPr>
          <a:xfrm>
            <a:off x="674870" y="5274407"/>
            <a:ext cx="5325880" cy="989427"/>
            <a:chOff x="6096000" y="3569532"/>
            <a:chExt cx="5325880" cy="989427"/>
          </a:xfrm>
        </p:grpSpPr>
        <p:sp>
          <p:nvSpPr>
            <p:cNvPr id="14" name="텍스트 개체 틀 2">
              <a:extLst>
                <a:ext uri="{FF2B5EF4-FFF2-40B4-BE49-F238E27FC236}">
                  <a16:creationId xmlns:a16="http://schemas.microsoft.com/office/drawing/2014/main" id="{3FCC4131-E073-7B26-DEEF-2041F95F57A1}"/>
                </a:ext>
              </a:extLst>
            </p:cNvPr>
            <p:cNvSpPr txBox="1">
              <a:spLocks/>
            </p:cNvSpPr>
            <p:nvPr/>
          </p:nvSpPr>
          <p:spPr>
            <a:xfrm>
              <a:off x="6096000" y="3569532"/>
              <a:ext cx="5325880" cy="483712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914400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altLang="ko-KR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[</a:t>
              </a:r>
              <a:r>
                <a:rPr lang="ko-KR" altLang="en-US" sz="1600" dirty="0" err="1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대칭키</a:t>
              </a:r>
              <a:r>
                <a:rPr lang="ko-KR" altLang="en-US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 전수조사 복잡도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rPr>
                <a:t>] </a:t>
              </a:r>
              <a:r>
                <a:rPr lang="en-US" altLang="ko-KR" sz="1600" dirty="0">
                  <a:solidFill>
                    <a:prstClr val="black"/>
                  </a:solidFill>
                  <a:latin typeface="서울남산체 L" panose="02020503020101020101" pitchFamily="18" charset="-127"/>
                  <a:ea typeface="서울남산체 L" panose="02020503020101020101" pitchFamily="18" charset="-127"/>
                </a:rPr>
                <a:t>key: 128-bit</a:t>
              </a: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C906D3B-478B-4547-E936-DECD19657BAD}"/>
                </a:ext>
              </a:extLst>
            </p:cNvPr>
            <p:cNvSpPr/>
            <p:nvPr/>
          </p:nvSpPr>
          <p:spPr>
            <a:xfrm>
              <a:off x="9418015" y="4018780"/>
              <a:ext cx="606869" cy="540179"/>
            </a:xfrm>
            <a:prstGeom prst="rect">
              <a:avLst/>
            </a:prstGeom>
            <a:solidFill>
              <a:srgbClr val="FFFF00">
                <a:alpha val="4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텍스트 개체 틀 2">
                  <a:extLst>
                    <a:ext uri="{FF2B5EF4-FFF2-40B4-BE49-F238E27FC236}">
                      <a16:creationId xmlns:a16="http://schemas.microsoft.com/office/drawing/2014/main" id="{49177F19-7DCB-BBEB-3610-8095F9AA25C3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6191252" y="4007691"/>
                  <a:ext cx="4682760" cy="551268"/>
                </a:xfrm>
                <a:prstGeom prst="rect">
                  <a:avLst/>
                </a:prstGeom>
              </p:spPr>
              <p:txBody>
                <a:bodyPr vert="horz" lIns="91440" tIns="45720" rIns="91440" bIns="45720" rtlCol="0" anchor="ctr">
                  <a:normAutofit/>
                </a:bodyPr>
                <a:lstStyle>
                  <a:lvl1pPr marL="228600" indent="-228600" algn="l" defTabSz="914400" rtl="0" eaLnBrk="1" latinLnBrk="1" hangingPunct="1">
                    <a:lnSpc>
                      <a:spcPct val="90000"/>
                    </a:lnSpc>
                    <a:spcBef>
                      <a:spcPts val="1000"/>
                    </a:spcBef>
                    <a:buFont typeface="Arial" panose="020B0604020202020204" pitchFamily="34" charset="0"/>
                    <a:buChar char="•"/>
                    <a:defRPr sz="2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685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4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1143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600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20574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5146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9718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4290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886200" indent="-228600" algn="l" defTabSz="914400" rtl="0" eaLnBrk="1" latinLnBrk="1" hangingPunct="1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lvl="0" indent="0">
                    <a:lnSpc>
                      <a:spcPct val="150000"/>
                    </a:lnSpc>
                    <a:buNone/>
                    <a:defRPr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  <m:t>128</m:t>
                          </m:r>
                        </m:sup>
                      </m:sSup>
                    </m:oMath>
                  </a14:m>
                  <a:r>
                    <a:rPr lang="en-US" altLang="ko-KR" sz="1600" dirty="0">
                      <a:solidFill>
                        <a:prstClr val="black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  → 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서울남산체 L" panose="02020503020101020101" pitchFamily="18" charset="-127"/>
                      <a:ea typeface="서울남산체 L" panose="02020503020101020101" pitchFamily="18" charset="-127"/>
                    </a:rPr>
                    <a:t>(Grover </a:t>
                  </a:r>
                  <a:r>
                    <a:rPr lang="ko-KR" altLang="en-US" sz="1600" dirty="0">
                      <a:solidFill>
                        <a:prstClr val="black"/>
                      </a:solidFill>
                      <a:latin typeface="서울남산체 L" panose="02020503020101020101" pitchFamily="18" charset="-127"/>
                      <a:ea typeface="서울남산체 L" panose="02020503020101020101" pitchFamily="18" charset="-127"/>
                    </a:rPr>
                    <a:t>알고리즘 적용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서울남산체 L" panose="02020503020101020101" pitchFamily="18" charset="-127"/>
                      <a:ea typeface="서울남산체 L" panose="02020503020101020101" pitchFamily="18" charset="-127"/>
                    </a:rPr>
                    <a:t>)</a:t>
                  </a:r>
                  <a:r>
                    <a:rPr lang="en-US" altLang="ko-KR" sz="1600" dirty="0">
                      <a:solidFill>
                        <a:prstClr val="black"/>
                      </a:solidFill>
                      <a:latin typeface="서울남산체 M" panose="02020503020101020101" pitchFamily="18" charset="-127"/>
                      <a:ea typeface="서울남산체 M" panose="02020503020101020101" pitchFamily="18" charset="-127"/>
                    </a:rPr>
                    <a:t> →    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</m:ctrlPr>
                        </m:sSupPr>
                        <m:e>
                          <m:r>
                            <a:rPr lang="en-US" altLang="ko-KR" sz="16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  <m:t>2</m:t>
                          </m:r>
                        </m:e>
                        <m:sup>
                          <m:r>
                            <a:rPr lang="en-US" altLang="ko-KR" sz="16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서울남산체 M" panose="02020503020101020101" pitchFamily="18" charset="-127"/>
                            </a:rPr>
                            <m:t>64</m:t>
                          </m:r>
                        </m:sup>
                      </m:sSup>
                    </m:oMath>
                  </a14:m>
                  <a:endParaRPr lang="en-US" altLang="ko-KR" sz="16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endParaRPr>
                </a:p>
              </p:txBody>
            </p:sp>
          </mc:Choice>
          <mc:Fallback>
            <p:sp>
              <p:nvSpPr>
                <p:cNvPr id="19" name="텍스트 개체 틀 2">
                  <a:extLst>
                    <a:ext uri="{FF2B5EF4-FFF2-40B4-BE49-F238E27FC236}">
                      <a16:creationId xmlns:a16="http://schemas.microsoft.com/office/drawing/2014/main" id="{49177F19-7DCB-BBEB-3610-8095F9AA25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1252" y="4007691"/>
                  <a:ext cx="4682760" cy="551268"/>
                </a:xfrm>
                <a:prstGeom prst="rect">
                  <a:avLst/>
                </a:prstGeom>
                <a:blipFill>
                  <a:blip r:embed="rId5"/>
                  <a:stretch>
                    <a:fillRect b="-329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텍스트 개체 틀 2">
              <a:extLst>
                <a:ext uri="{FF2B5EF4-FFF2-40B4-BE49-F238E27FC236}">
                  <a16:creationId xmlns:a16="http://schemas.microsoft.com/office/drawing/2014/main" id="{BFB38BB2-6BA4-BA7F-4693-EFC3BFBBECEE}"/>
                </a:ext>
              </a:extLst>
            </p:cNvPr>
            <p:cNvSpPr txBox="1">
              <a:spLocks/>
            </p:cNvSpPr>
            <p:nvPr/>
          </p:nvSpPr>
          <p:spPr>
            <a:xfrm>
              <a:off x="9281490" y="3977630"/>
              <a:ext cx="539750" cy="387436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228600" indent="-228600" algn="l" defTabSz="914400" rtl="0" eaLnBrk="1" latinLnBrk="1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1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None/>
                <a:tabLst/>
                <a:defRPr/>
              </a:pPr>
              <a:r>
                <a:rPr lang="en-US" altLang="ko-KR" sz="1600" dirty="0">
                  <a:solidFill>
                    <a:prstClr val="black"/>
                  </a:solidFill>
                  <a:latin typeface="서울남산체 EB" panose="02020503020101020101" pitchFamily="18" charset="-127"/>
                  <a:ea typeface="서울남산체 EB" panose="02020503020101020101" pitchFamily="18" charset="-127"/>
                </a:rPr>
                <a:t>②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FABFFFAD-2736-C0F3-4BFC-FB7314CD49B5}"/>
              </a:ext>
            </a:extLst>
          </p:cNvPr>
          <p:cNvGrpSpPr/>
          <p:nvPr/>
        </p:nvGrpSpPr>
        <p:grpSpPr>
          <a:xfrm>
            <a:off x="6261100" y="1346778"/>
            <a:ext cx="5351280" cy="1952078"/>
            <a:chOff x="6261100" y="1301828"/>
            <a:chExt cx="5351280" cy="1952078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53459D7-AF8D-E7F2-577E-F5B2D5E7A6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61100" y="1301828"/>
              <a:ext cx="5351280" cy="1952078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542B76A-E0A5-AB46-9263-7E2306CF1B3C}"/>
                </a:ext>
              </a:extLst>
            </p:cNvPr>
            <p:cNvSpPr/>
            <p:nvPr/>
          </p:nvSpPr>
          <p:spPr>
            <a:xfrm>
              <a:off x="10061135" y="2459755"/>
              <a:ext cx="1362515" cy="540179"/>
            </a:xfrm>
            <a:prstGeom prst="rect">
              <a:avLst/>
            </a:prstGeom>
            <a:solidFill>
              <a:srgbClr val="FFFF0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텍스트 개체 틀 2">
                <a:extLst>
                  <a:ext uri="{FF2B5EF4-FFF2-40B4-BE49-F238E27FC236}">
                    <a16:creationId xmlns:a16="http://schemas.microsoft.com/office/drawing/2014/main" id="{75038DED-72E9-4629-B8F7-0248B4BF7B0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40890" y="4941220"/>
                <a:ext cx="4682760" cy="55126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92500"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150000"/>
                  </a:lnSpc>
                  <a:buNone/>
                  <a:defRPr/>
                </a:pPr>
                <a:r>
                  <a:rPr lang="ko-KR" altLang="en-US" sz="16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공격 비용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ko-KR" sz="16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170</m:t>
                        </m:r>
                      </m:sup>
                    </m:sSup>
                  </m:oMath>
                </a14:m>
                <a:r>
                  <a:rPr lang="en-US" altLang="ko-KR" sz="16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)</a:t>
                </a:r>
                <a:r>
                  <a:rPr lang="ko-KR" altLang="en-US" sz="16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이 보수적으로 간주되어야 할 필요가 있음</a:t>
                </a:r>
                <a:r>
                  <a:rPr lang="en-US" altLang="ko-KR" sz="1600" dirty="0">
                    <a:solidFill>
                      <a:prstClr val="black"/>
                    </a:solidFill>
                    <a:latin typeface="서울남산체 L" panose="02020503020101020101" pitchFamily="18" charset="-127"/>
                    <a:ea typeface="서울남산체 L" panose="02020503020101020101" pitchFamily="18" charset="-127"/>
                  </a:rPr>
                  <a:t>.</a:t>
                </a:r>
                <a:endParaRPr lang="en-US" altLang="ko-KR" sz="1600" dirty="0">
                  <a:solidFill>
                    <a:prstClr val="black"/>
                  </a:solidFill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mc:Choice>
        <mc:Fallback>
          <p:sp>
            <p:nvSpPr>
              <p:cNvPr id="28" name="텍스트 개체 틀 2">
                <a:extLst>
                  <a:ext uri="{FF2B5EF4-FFF2-40B4-BE49-F238E27FC236}">
                    <a16:creationId xmlns:a16="http://schemas.microsoft.com/office/drawing/2014/main" id="{75038DED-72E9-4629-B8F7-0248B4BF7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0890" y="4941220"/>
                <a:ext cx="4682760" cy="551268"/>
              </a:xfrm>
              <a:prstGeom prst="rect">
                <a:avLst/>
              </a:prstGeom>
              <a:blipFill>
                <a:blip r:embed="rId7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862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5.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결론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5AF17EA1-D277-4C68-8060-EFACD386BF45}"/>
              </a:ext>
            </a:extLst>
          </p:cNvPr>
          <p:cNvSpPr txBox="1">
            <a:spLocks/>
          </p:cNvSpPr>
          <p:nvPr/>
        </p:nvSpPr>
        <p:spPr>
          <a:xfrm>
            <a:off x="1601339" y="3814364"/>
            <a:ext cx="9498461" cy="15577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lang="ko-KR" altLang="en-US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양자 컴퓨터 시대에 대비해 안전한 </a:t>
            </a:r>
            <a:r>
              <a:rPr lang="en-US" altLang="ko-KR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IoT </a:t>
            </a:r>
            <a:r>
              <a:rPr lang="ko-KR" altLang="en-US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시스템을 구축하는 것은 암호 학계에서 중요한 향후 계획이 될 것임</a:t>
            </a:r>
            <a:r>
              <a:rPr lang="en-US" altLang="ko-KR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59FF0183-CF34-4CB5-8BDF-95495E51E3DC}"/>
              </a:ext>
            </a:extLst>
          </p:cNvPr>
          <p:cNvSpPr txBox="1">
            <a:spLocks/>
          </p:cNvSpPr>
          <p:nvPr/>
        </p:nvSpPr>
        <p:spPr>
          <a:xfrm>
            <a:off x="1601339" y="2054138"/>
            <a:ext cx="9230621" cy="1237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marR="0" lvl="0" indent="-457200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NIST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추정 비용을 보수적인 지표로 고려하면 구현한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Sparkle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양자 회로도 기준을 만족했다 볼 수 있음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67646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87F363F-CAD5-4060-8199-F4BDFB1EEF4E}"/>
              </a:ext>
            </a:extLst>
          </p:cNvPr>
          <p:cNvSpPr/>
          <p:nvPr/>
        </p:nvSpPr>
        <p:spPr>
          <a:xfrm>
            <a:off x="2534733" y="2756916"/>
            <a:ext cx="7702296" cy="134416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서울남산체 EB" panose="02020503020101020101" pitchFamily="18" charset="-127"/>
              <a:ea typeface="서울남산체 EB" panose="02020503020101020101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BAE01FEB-F256-4C9D-B2A8-BC59F9BC6453}"/>
              </a:ext>
            </a:extLst>
          </p:cNvPr>
          <p:cNvSpPr txBox="1">
            <a:spLocks/>
          </p:cNvSpPr>
          <p:nvPr/>
        </p:nvSpPr>
        <p:spPr>
          <a:xfrm>
            <a:off x="4096181" y="2913887"/>
            <a:ext cx="4579400" cy="180393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66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1.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서론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8986933A-7623-9DFC-EA7E-6ADD38A5F98C}"/>
              </a:ext>
            </a:extLst>
          </p:cNvPr>
          <p:cNvSpPr txBox="1">
            <a:spLocks/>
          </p:cNvSpPr>
          <p:nvPr/>
        </p:nvSpPr>
        <p:spPr>
          <a:xfrm>
            <a:off x="1276867" y="2447289"/>
            <a:ext cx="10915133" cy="544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[</a:t>
            </a:r>
            <a:r>
              <a:rPr lang="ko-KR" altLang="en-US" sz="18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공개키 암호</a:t>
            </a:r>
            <a:r>
              <a:rPr lang="en-US" altLang="ko-KR" sz="18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] Shor </a:t>
            </a:r>
            <a:r>
              <a:rPr lang="ko-KR" altLang="en-US" sz="18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알고리즘 → </a:t>
            </a:r>
            <a:r>
              <a:rPr lang="en-US" altLang="ko-KR" sz="18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RSA, ECC </a:t>
            </a:r>
            <a:r>
              <a:rPr lang="ko-KR" altLang="en-US" sz="18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암호 다항시간 안에 해킹 가능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텍스트 개체 틀 2">
                <a:extLst>
                  <a:ext uri="{FF2B5EF4-FFF2-40B4-BE49-F238E27FC236}">
                    <a16:creationId xmlns:a16="http://schemas.microsoft.com/office/drawing/2014/main" id="{1173AEB9-7CD6-7EA0-7D84-300360113C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76866" y="2992142"/>
                <a:ext cx="10915133" cy="54485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defTabSz="914400" rtl="0" eaLnBrk="1" fontAlgn="auto" latinLnBrk="1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None/>
                  <a:tabLst/>
                  <a:defRPr/>
                </a:pPr>
                <a:r>
                  <a:rPr lang="en-US" altLang="ko-KR" sz="18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[</a:t>
                </a:r>
                <a:r>
                  <a:rPr lang="ko-KR" altLang="en-US" sz="1800" dirty="0" err="1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대칭키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암호</a:t>
                </a:r>
                <a:r>
                  <a:rPr lang="en-US" altLang="ko-KR" sz="18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] Grover </a:t>
                </a:r>
                <a:r>
                  <a:rPr lang="ko-KR" altLang="en-US" sz="18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알고리즘 → 비밀키 전수조사 복잡도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</m:ctrlPr>
                      </m:radPr>
                      <m:deg/>
                      <m:e/>
                    </m:rad>
                    <m:r>
                      <a:rPr lang="ko-KR" altLang="en-US" sz="1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배</m:t>
                    </m:r>
                  </m:oMath>
                </a14:m>
                <a:r>
                  <a:rPr lang="ko-KR" altLang="en-US" sz="1800" dirty="0">
                    <a:solidFill>
                      <a:prstClr val="black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감소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M" panose="02020503020101020101" pitchFamily="18" charset="-127"/>
                  <a:ea typeface="서울남산체 M" panose="02020503020101020101" pitchFamily="18" charset="-127"/>
                </a:endParaRPr>
              </a:p>
            </p:txBody>
          </p:sp>
        </mc:Choice>
        <mc:Fallback>
          <p:sp>
            <p:nvSpPr>
              <p:cNvPr id="5" name="텍스트 개체 틀 2">
                <a:extLst>
                  <a:ext uri="{FF2B5EF4-FFF2-40B4-BE49-F238E27FC236}">
                    <a16:creationId xmlns:a16="http://schemas.microsoft.com/office/drawing/2014/main" id="{1173AEB9-7CD6-7EA0-7D84-300360113C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6866" y="2992142"/>
                <a:ext cx="10915133" cy="544853"/>
              </a:xfrm>
              <a:prstGeom prst="rect">
                <a:avLst/>
              </a:prstGeom>
              <a:blipFill>
                <a:blip r:embed="rId2"/>
                <a:stretch>
                  <a:fillRect l="-447" b="-33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039E311B-37ED-67DA-C423-41128152A833}"/>
              </a:ext>
            </a:extLst>
          </p:cNvPr>
          <p:cNvSpPr txBox="1">
            <a:spLocks/>
          </p:cNvSpPr>
          <p:nvPr/>
        </p:nvSpPr>
        <p:spPr>
          <a:xfrm>
            <a:off x="907507" y="1869360"/>
            <a:ext cx="10915133" cy="544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양자 컴퓨터 개발 → 현재 암호 시스템의 기반</a:t>
            </a:r>
            <a:r>
              <a:rPr lang="ko-KR" altLang="en-US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인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수학적 난제들이 빠르게 풀리고 있음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.</a:t>
            </a:r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73E1A74-4275-A602-8783-3D1910DC2C20}"/>
              </a:ext>
            </a:extLst>
          </p:cNvPr>
          <p:cNvSpPr txBox="1">
            <a:spLocks/>
          </p:cNvSpPr>
          <p:nvPr/>
        </p:nvSpPr>
        <p:spPr>
          <a:xfrm>
            <a:off x="950465" y="3619165"/>
            <a:ext cx="10915133" cy="544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-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양자 후 보안 요구됨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08D3B2FD-68D3-BEDF-ED27-3C093477C284}"/>
              </a:ext>
            </a:extLst>
          </p:cNvPr>
          <p:cNvSpPr txBox="1">
            <a:spLocks/>
          </p:cNvSpPr>
          <p:nvPr/>
        </p:nvSpPr>
        <p:spPr>
          <a:xfrm>
            <a:off x="864947" y="4988640"/>
            <a:ext cx="10915133" cy="5448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⇒ Sparkle 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양자 회로 구현</a:t>
            </a:r>
            <a:r>
              <a:rPr lang="en-US" altLang="ko-KR" sz="2200" dirty="0">
                <a:solidFill>
                  <a:prstClr val="black"/>
                </a:solidFill>
                <a:latin typeface="서울남산체 M" panose="02020503020101020101" pitchFamily="18" charset="-127"/>
                <a:ea typeface="서울남산체 M" panose="02020503020101020101" pitchFamily="18" charset="-127"/>
              </a:rPr>
              <a:t> &amp; </a:t>
            </a:r>
            <a:r>
              <a:rPr kumimoji="0" lang="en-US" altLang="ko-KR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NIST</a:t>
            </a:r>
            <a:r>
              <a:rPr kumimoji="0" lang="ko-KR" altLang="en-US" sz="2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의 보안 요구사항을 기준으로 양자 후 보안 강도 평가</a:t>
            </a:r>
            <a:endParaRPr kumimoji="0" lang="en-US" altLang="ko-KR" sz="2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146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관련 연구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2.1 Grover Search Algorithm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1DA1F0B-F4CE-FE70-C6C9-2E26781C126E}"/>
              </a:ext>
            </a:extLst>
          </p:cNvPr>
          <p:cNvSpPr txBox="1">
            <a:spLocks/>
          </p:cNvSpPr>
          <p:nvPr/>
        </p:nvSpPr>
        <p:spPr>
          <a:xfrm>
            <a:off x="864947" y="1354099"/>
            <a:ext cx="10915133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1996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년 </a:t>
            </a:r>
            <a:r>
              <a:rPr lang="en-US" altLang="ko-KR" sz="1800" dirty="0" err="1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Lov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Grover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의해 제안된 양자 검색 알고리즘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양자 역학의 중첩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(superposition),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얽힘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(entanglement)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원리를 이용하여 원하는 답 도출함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F0C345-A258-E4D2-ADD7-EBC29FE318A8}"/>
              </a:ext>
            </a:extLst>
          </p:cNvPr>
          <p:cNvSpPr txBox="1"/>
          <p:nvPr/>
        </p:nvSpPr>
        <p:spPr>
          <a:xfrm>
            <a:off x="2083813" y="3635536"/>
            <a:ext cx="1451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Initialization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2D66AA2-9116-437B-73CE-1C15D5C93359}"/>
              </a:ext>
            </a:extLst>
          </p:cNvPr>
          <p:cNvSpPr txBox="1"/>
          <p:nvPr/>
        </p:nvSpPr>
        <p:spPr>
          <a:xfrm>
            <a:off x="1190835" y="362662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STEP1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536CB525-809F-76EF-DCB9-F6CE706E4433}"/>
              </a:ext>
            </a:extLst>
          </p:cNvPr>
          <p:cNvCxnSpPr>
            <a:cxnSpLocks/>
          </p:cNvCxnSpPr>
          <p:nvPr/>
        </p:nvCxnSpPr>
        <p:spPr>
          <a:xfrm>
            <a:off x="1141385" y="3626628"/>
            <a:ext cx="900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33C8F6A0-211D-C050-9FCB-5C2ED7EC500F}"/>
              </a:ext>
            </a:extLst>
          </p:cNvPr>
          <p:cNvCxnSpPr>
            <a:cxnSpLocks/>
          </p:cNvCxnSpPr>
          <p:nvPr/>
        </p:nvCxnSpPr>
        <p:spPr>
          <a:xfrm>
            <a:off x="1150454" y="3944671"/>
            <a:ext cx="900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C24B4A33-0A5E-3FB2-8607-926A60C5612A}"/>
              </a:ext>
            </a:extLst>
          </p:cNvPr>
          <p:cNvSpPr txBox="1"/>
          <p:nvPr/>
        </p:nvSpPr>
        <p:spPr>
          <a:xfrm>
            <a:off x="5937473" y="3626628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STEP3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00EB999C-B567-795D-236D-7A25C43EE25A}"/>
              </a:ext>
            </a:extLst>
          </p:cNvPr>
          <p:cNvCxnSpPr>
            <a:cxnSpLocks/>
          </p:cNvCxnSpPr>
          <p:nvPr/>
        </p:nvCxnSpPr>
        <p:spPr>
          <a:xfrm>
            <a:off x="5888023" y="3626628"/>
            <a:ext cx="900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96471E4C-7584-6148-3CBB-3901C8BC6C85}"/>
              </a:ext>
            </a:extLst>
          </p:cNvPr>
          <p:cNvCxnSpPr>
            <a:cxnSpLocks/>
          </p:cNvCxnSpPr>
          <p:nvPr/>
        </p:nvCxnSpPr>
        <p:spPr>
          <a:xfrm>
            <a:off x="5897092" y="3944671"/>
            <a:ext cx="900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6E9F4067-E9EF-D58F-4A21-8B6E1859C67C}"/>
              </a:ext>
            </a:extLst>
          </p:cNvPr>
          <p:cNvSpPr txBox="1"/>
          <p:nvPr/>
        </p:nvSpPr>
        <p:spPr>
          <a:xfrm>
            <a:off x="4723501" y="3602314"/>
            <a:ext cx="873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Oracle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FAF2B8B1-D099-4C83-863A-18FB277D5593}"/>
              </a:ext>
            </a:extLst>
          </p:cNvPr>
          <p:cNvSpPr txBox="1"/>
          <p:nvPr/>
        </p:nvSpPr>
        <p:spPr>
          <a:xfrm>
            <a:off x="3830523" y="3593406"/>
            <a:ext cx="835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STEP2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4C9254C5-7CDE-0F7F-E706-B98E7636F1FD}"/>
              </a:ext>
            </a:extLst>
          </p:cNvPr>
          <p:cNvCxnSpPr>
            <a:cxnSpLocks/>
          </p:cNvCxnSpPr>
          <p:nvPr/>
        </p:nvCxnSpPr>
        <p:spPr>
          <a:xfrm>
            <a:off x="3781073" y="3593406"/>
            <a:ext cx="900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연결선 99">
            <a:extLst>
              <a:ext uri="{FF2B5EF4-FFF2-40B4-BE49-F238E27FC236}">
                <a16:creationId xmlns:a16="http://schemas.microsoft.com/office/drawing/2014/main" id="{F1D20C62-1237-D19A-FED9-6340B4A604F8}"/>
              </a:ext>
            </a:extLst>
          </p:cNvPr>
          <p:cNvCxnSpPr>
            <a:cxnSpLocks/>
          </p:cNvCxnSpPr>
          <p:nvPr/>
        </p:nvCxnSpPr>
        <p:spPr>
          <a:xfrm>
            <a:off x="3790142" y="3911449"/>
            <a:ext cx="900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그림 101">
            <a:extLst>
              <a:ext uri="{FF2B5EF4-FFF2-40B4-BE49-F238E27FC236}">
                <a16:creationId xmlns:a16="http://schemas.microsoft.com/office/drawing/2014/main" id="{55082418-FF5C-1037-E4A0-C9D40646E2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81097" y="4220181"/>
            <a:ext cx="1557653" cy="144201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A5DC1D1B-B18B-C0CD-F7B6-52891B489B7D}"/>
              </a:ext>
            </a:extLst>
          </p:cNvPr>
          <p:cNvSpPr txBox="1"/>
          <p:nvPr/>
        </p:nvSpPr>
        <p:spPr>
          <a:xfrm>
            <a:off x="6846542" y="3632461"/>
            <a:ext cx="2202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Diffusion operator</a:t>
            </a:r>
            <a:endParaRPr lang="ko-KR" altLang="en-US" dirty="0">
              <a:latin typeface="서울남산체 M" panose="02020503020101020101" pitchFamily="18" charset="-127"/>
              <a:ea typeface="서울남산체 M" panose="02020503020101020101" pitchFamily="18" charset="-127"/>
            </a:endParaRPr>
          </a:p>
        </p:txBody>
      </p:sp>
      <p:pic>
        <p:nvPicPr>
          <p:cNvPr id="105" name="그림 104">
            <a:extLst>
              <a:ext uri="{FF2B5EF4-FFF2-40B4-BE49-F238E27FC236}">
                <a16:creationId xmlns:a16="http://schemas.microsoft.com/office/drawing/2014/main" id="{69493EC3-FE79-0180-1EA3-062B51780A9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4661" y="4220181"/>
            <a:ext cx="1557652" cy="1479600"/>
          </a:xfrm>
          <a:prstGeom prst="rect">
            <a:avLst/>
          </a:prstGeom>
        </p:spPr>
      </p:pic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A810704B-8EA8-5263-F512-DF141D1AABFD}"/>
              </a:ext>
            </a:extLst>
          </p:cNvPr>
          <p:cNvCxnSpPr>
            <a:cxnSpLocks/>
            <a:stCxn id="98" idx="0"/>
            <a:endCxn id="53" idx="0"/>
          </p:cNvCxnSpPr>
          <p:nvPr/>
        </p:nvCxnSpPr>
        <p:spPr>
          <a:xfrm rot="16200000" flipH="1">
            <a:off x="5285130" y="2556542"/>
            <a:ext cx="33222" cy="2106950"/>
          </a:xfrm>
          <a:prstGeom prst="bentConnector3">
            <a:avLst>
              <a:gd name="adj1" fmla="val -688098"/>
            </a:avLst>
          </a:prstGeom>
          <a:ln w="19050">
            <a:solidFill>
              <a:srgbClr val="1C476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5202410-E8B4-CB25-7076-3309B2ACB3A4}"/>
                  </a:ext>
                </a:extLst>
              </p:cNvPr>
              <p:cNvSpPr txBox="1"/>
              <p:nvPr/>
            </p:nvSpPr>
            <p:spPr>
              <a:xfrm>
                <a:off x="4653984" y="2930949"/>
                <a:ext cx="1279646" cy="3954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en-US" i="1" smtClean="0">
                            <a:solidFill>
                              <a:srgbClr val="1C476E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</m:ctrlPr>
                      </m:radPr>
                      <m:deg/>
                      <m:e>
                        <m:r>
                          <a:rPr lang="en-US" altLang="ko-KR" b="0" i="1" smtClean="0">
                            <a:solidFill>
                              <a:srgbClr val="1C476E"/>
                            </a:solidFill>
                            <a:latin typeface="Cambria Math" panose="02040503050406030204" pitchFamily="18" charset="0"/>
                            <a:ea typeface="서울남산체 M" panose="02020503020101020101" pitchFamily="18" charset="-127"/>
                          </a:rPr>
                          <m:t>𝑁</m:t>
                        </m:r>
                      </m:e>
                    </m:rad>
                  </m:oMath>
                </a14:m>
                <a:r>
                  <a:rPr lang="ko-KR" altLang="en-US" dirty="0">
                    <a:solidFill>
                      <a:srgbClr val="1C476E"/>
                    </a:solidFill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번 반복</a:t>
                </a:r>
              </a:p>
            </p:txBody>
          </p:sp>
        </mc:Choice>
        <mc:Fallback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C5202410-E8B4-CB25-7076-3309B2ACB3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984" y="2930949"/>
                <a:ext cx="1279646" cy="395429"/>
              </a:xfrm>
              <a:prstGeom prst="rect">
                <a:avLst/>
              </a:prstGeom>
              <a:blipFill>
                <a:blip r:embed="rId5"/>
                <a:stretch>
                  <a:fillRect t="-1538" r="-3333" b="-24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2D469302-AA71-CDE6-F3B2-DF7F4DE327C0}"/>
              </a:ext>
            </a:extLst>
          </p:cNvPr>
          <p:cNvSpPr/>
          <p:nvPr/>
        </p:nvSpPr>
        <p:spPr>
          <a:xfrm>
            <a:off x="824052" y="2627898"/>
            <a:ext cx="10356943" cy="35229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3B7F1117-A107-C61C-FE0C-4FCAA4DDBE09}"/>
              </a:ext>
            </a:extLst>
          </p:cNvPr>
          <p:cNvSpPr/>
          <p:nvPr/>
        </p:nvSpPr>
        <p:spPr>
          <a:xfrm>
            <a:off x="1011005" y="2442945"/>
            <a:ext cx="3949122" cy="409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9073B45-C755-1918-935A-AF01C0EAE668}"/>
                  </a:ext>
                </a:extLst>
              </p:cNvPr>
              <p:cNvSpPr txBox="1"/>
              <p:nvPr/>
            </p:nvSpPr>
            <p:spPr>
              <a:xfrm>
                <a:off x="1030740" y="2442945"/>
                <a:ext cx="3949122" cy="369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>
                    <a:ea typeface="서울남산체 M" panose="02020503020101020101" pitchFamily="18" charset="-127"/>
                  </a:rPr>
                  <a:t>[</a:t>
                </a:r>
                <a:r>
                  <a:rPr lang="ko-KR" altLang="en-US" dirty="0">
                    <a:ea typeface="서울남산체 M" panose="02020503020101020101" pitchFamily="18" charset="-127"/>
                  </a:rPr>
                  <a:t>작동과정</a:t>
                </a:r>
                <a:r>
                  <a:rPr lang="en-US" altLang="ko-KR" dirty="0">
                    <a:ea typeface="서울남산체 M" panose="02020503020101020101" pitchFamily="18" charset="-127"/>
                  </a:rPr>
                  <a:t>] </a:t>
                </a:r>
                <a:r>
                  <a:rPr lang="ko-KR" altLang="en-US" dirty="0">
                    <a:ea typeface="서울남산체 M" panose="02020503020101020101" pitchFamily="18" charset="-127"/>
                  </a:rPr>
                  <a:t>함</a:t>
                </a:r>
                <a14:m>
                  <m:oMath xmlns:m="http://schemas.openxmlformats.org/officeDocument/2006/math">
                    <m:r>
                      <a:rPr lang="ko-KR" altLang="en-US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도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메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인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크</m:t>
                    </m:r>
                    <m:r>
                      <a:rPr lang="ko-KR" altLang="en-US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기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서울남산체 M" panose="02020503020101020101" pitchFamily="18" charset="-127"/>
                      </a:rPr>
                      <m:t>=4</m:t>
                    </m:r>
                  </m:oMath>
                </a14:m>
                <a:r>
                  <a:rPr lang="ko-KR" altLang="en-US" dirty="0">
                    <a:latin typeface="서울남산체 M" panose="02020503020101020101" pitchFamily="18" charset="-127"/>
                    <a:ea typeface="서울남산체 M" panose="02020503020101020101" pitchFamily="18" charset="-127"/>
                  </a:rPr>
                  <a:t> 일 때</a:t>
                </a:r>
              </a:p>
            </p:txBody>
          </p:sp>
        </mc:Choice>
        <mc:Fallback xmlns=""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39073B45-C755-1918-935A-AF01C0EAE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740" y="2442945"/>
                <a:ext cx="3949122" cy="369909"/>
              </a:xfrm>
              <a:prstGeom prst="rect">
                <a:avLst/>
              </a:prstGeom>
              <a:blipFill>
                <a:blip r:embed="rId7"/>
                <a:stretch>
                  <a:fillRect l="-1235" t="-13333" r="-1080" b="-2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그룹 3">
            <a:extLst>
              <a:ext uri="{FF2B5EF4-FFF2-40B4-BE49-F238E27FC236}">
                <a16:creationId xmlns:a16="http://schemas.microsoft.com/office/drawing/2014/main" id="{88B199F5-BC12-C36B-C7BA-D961E78DB666}"/>
              </a:ext>
            </a:extLst>
          </p:cNvPr>
          <p:cNvGrpSpPr/>
          <p:nvPr/>
        </p:nvGrpSpPr>
        <p:grpSpPr>
          <a:xfrm>
            <a:off x="1591385" y="4190421"/>
            <a:ext cx="1598572" cy="1479900"/>
            <a:chOff x="2010046" y="4209362"/>
            <a:chExt cx="1598572" cy="1479900"/>
          </a:xfrm>
        </p:grpSpPr>
        <p:pic>
          <p:nvPicPr>
            <p:cNvPr id="74" name="그림 73">
              <a:extLst>
                <a:ext uri="{FF2B5EF4-FFF2-40B4-BE49-F238E27FC236}">
                  <a16:creationId xmlns:a16="http://schemas.microsoft.com/office/drawing/2014/main" id="{70D333EC-D498-5808-6F9E-E839A324CD8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0046" y="4209362"/>
              <a:ext cx="1598572" cy="14799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5B8E2D-4384-A40A-0870-75F4765BEAF7}"/>
                </a:ext>
              </a:extLst>
            </p:cNvPr>
            <p:cNvSpPr txBox="1"/>
            <p:nvPr/>
          </p:nvSpPr>
          <p:spPr>
            <a:xfrm>
              <a:off x="2792610" y="4567706"/>
              <a:ext cx="45955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b="0" i="0" dirty="0">
                  <a:solidFill>
                    <a:srgbClr val="FFC1C1"/>
                  </a:solidFill>
                  <a:effectLst/>
                  <a:latin typeface="Code2000"/>
                </a:rPr>
                <a:t>✓</a:t>
              </a:r>
              <a:endParaRPr lang="ko-KR" altLang="en-US" dirty="0">
                <a:solidFill>
                  <a:srgbClr val="FFC1C1"/>
                </a:solidFill>
              </a:endParaRPr>
            </a:p>
          </p:txBody>
        </p:sp>
      </p:grpSp>
      <p:pic>
        <p:nvPicPr>
          <p:cNvPr id="28" name="그림 27">
            <a:extLst>
              <a:ext uri="{FF2B5EF4-FFF2-40B4-BE49-F238E27FC236}">
                <a16:creationId xmlns:a16="http://schemas.microsoft.com/office/drawing/2014/main" id="{BCCB9693-249D-8C9C-FAA7-2C698F36B8E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66820" y="4220182"/>
            <a:ext cx="1557652" cy="1479599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8BF0A0F-EF62-54CE-6194-0AEF257B5877}"/>
              </a:ext>
            </a:extLst>
          </p:cNvPr>
          <p:cNvSpPr txBox="1"/>
          <p:nvPr/>
        </p:nvSpPr>
        <p:spPr>
          <a:xfrm>
            <a:off x="9649732" y="362099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서울남산체 M" panose="02020503020101020101" pitchFamily="18" charset="-127"/>
                <a:ea typeface="서울남산체 M" panose="02020503020101020101" pitchFamily="18" charset="-127"/>
              </a:rPr>
              <a:t>결과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81EEF94-64A5-B858-279D-1A9152C993D5}"/>
              </a:ext>
            </a:extLst>
          </p:cNvPr>
          <p:cNvCxnSpPr>
            <a:cxnSpLocks/>
          </p:cNvCxnSpPr>
          <p:nvPr/>
        </p:nvCxnSpPr>
        <p:spPr>
          <a:xfrm>
            <a:off x="9478454" y="3633265"/>
            <a:ext cx="900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72FD09A9-EB2E-D5E2-D9BD-1591A9B0FBE1}"/>
              </a:ext>
            </a:extLst>
          </p:cNvPr>
          <p:cNvCxnSpPr>
            <a:cxnSpLocks/>
          </p:cNvCxnSpPr>
          <p:nvPr/>
        </p:nvCxnSpPr>
        <p:spPr>
          <a:xfrm>
            <a:off x="9487523" y="3951308"/>
            <a:ext cx="900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3824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관련 연구</a:t>
            </a:r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 </a:t>
            </a:r>
            <a:r>
              <a:rPr lang="en-US" altLang="ko-KR" sz="2400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2.2 Sparkle SCHWAEMM-128/128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sp>
        <p:nvSpPr>
          <p:cNvPr id="20" name="텍스트 개체 틀 2">
            <a:extLst>
              <a:ext uri="{FF2B5EF4-FFF2-40B4-BE49-F238E27FC236}">
                <a16:creationId xmlns:a16="http://schemas.microsoft.com/office/drawing/2014/main" id="{DEF94DCC-4D62-A785-3BEF-839CC31192FD}"/>
              </a:ext>
            </a:extLst>
          </p:cNvPr>
          <p:cNvSpPr txBox="1">
            <a:spLocks/>
          </p:cNvSpPr>
          <p:nvPr/>
        </p:nvSpPr>
        <p:spPr>
          <a:xfrm>
            <a:off x="555097" y="1939944"/>
            <a:ext cx="7414232" cy="150526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NIST LWC Standardization Finalist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에 오른 경량 암호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Sponge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L" panose="02020503020101020101" pitchFamily="18" charset="-127"/>
                <a:ea typeface="서울남산체 L" panose="02020503020101020101" pitchFamily="18" charset="-127"/>
              </a:rPr>
              <a:t>구조에 기반하여 설계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pic>
        <p:nvPicPr>
          <p:cNvPr id="22" name="그림 21" descr="텍스트이(가) 표시된 사진&#10;&#10;자동 생성된 설명">
            <a:extLst>
              <a:ext uri="{FF2B5EF4-FFF2-40B4-BE49-F238E27FC236}">
                <a16:creationId xmlns:a16="http://schemas.microsoft.com/office/drawing/2014/main" id="{889E1BAC-1D8A-5946-C15B-5B8F732C29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302" y="1357489"/>
            <a:ext cx="3547601" cy="4991741"/>
          </a:xfrm>
          <a:prstGeom prst="rect">
            <a:avLst/>
          </a:prstGeom>
        </p:spPr>
      </p:pic>
      <p:sp>
        <p:nvSpPr>
          <p:cNvPr id="23" name="텍스트 개체 틀 2">
            <a:extLst>
              <a:ext uri="{FF2B5EF4-FFF2-40B4-BE49-F238E27FC236}">
                <a16:creationId xmlns:a16="http://schemas.microsoft.com/office/drawing/2014/main" id="{D51F41D5-926F-3959-9F5A-131F08137E05}"/>
              </a:ext>
            </a:extLst>
          </p:cNvPr>
          <p:cNvSpPr txBox="1">
            <a:spLocks/>
          </p:cNvSpPr>
          <p:nvPr/>
        </p:nvSpPr>
        <p:spPr>
          <a:xfrm>
            <a:off x="8299599" y="6220537"/>
            <a:ext cx="3649787" cy="563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r>
              <a:rPr lang="ko-KR" altLang="en-US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그림</a:t>
            </a:r>
            <a:r>
              <a:rPr lang="en-US" altLang="ko-KR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1. SCHWAEMM-128/128 </a:t>
            </a:r>
            <a:r>
              <a:rPr lang="ko-KR" altLang="en-US" sz="12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전체 흐름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서울남산체 L" panose="02020503020101020101" pitchFamily="18" charset="-127"/>
              <a:ea typeface="서울남산체 L" panose="02020503020101020101" pitchFamily="18" charset="-127"/>
              <a:cs typeface="+mn-cs"/>
            </a:endParaRPr>
          </a:p>
        </p:txBody>
      </p:sp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2978CCB9-884F-B535-DF9C-DC0A71ED1F8E}"/>
              </a:ext>
            </a:extLst>
          </p:cNvPr>
          <p:cNvSpPr txBox="1">
            <a:spLocks/>
          </p:cNvSpPr>
          <p:nvPr/>
        </p:nvSpPr>
        <p:spPr>
          <a:xfrm>
            <a:off x="539785" y="1487662"/>
            <a:ext cx="1383103" cy="5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Sparkle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F86AD592-F092-3F92-A46D-AF2CF21CDCB9}"/>
              </a:ext>
            </a:extLst>
          </p:cNvPr>
          <p:cNvCxnSpPr>
            <a:cxnSpLocks/>
          </p:cNvCxnSpPr>
          <p:nvPr/>
        </p:nvCxnSpPr>
        <p:spPr>
          <a:xfrm>
            <a:off x="601337" y="1469870"/>
            <a:ext cx="1260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6B4AA29E-DE40-F10B-8C1E-95962E9E16B1}"/>
              </a:ext>
            </a:extLst>
          </p:cNvPr>
          <p:cNvCxnSpPr>
            <a:cxnSpLocks/>
          </p:cNvCxnSpPr>
          <p:nvPr/>
        </p:nvCxnSpPr>
        <p:spPr>
          <a:xfrm>
            <a:off x="610406" y="1886105"/>
            <a:ext cx="1260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텍스트 개체 틀 2">
            <a:extLst>
              <a:ext uri="{FF2B5EF4-FFF2-40B4-BE49-F238E27FC236}">
                <a16:creationId xmlns:a16="http://schemas.microsoft.com/office/drawing/2014/main" id="{B9DE696F-D6D9-376C-240D-12FC39C406C2}"/>
              </a:ext>
            </a:extLst>
          </p:cNvPr>
          <p:cNvSpPr txBox="1">
            <a:spLocks/>
          </p:cNvSpPr>
          <p:nvPr/>
        </p:nvSpPr>
        <p:spPr>
          <a:xfrm>
            <a:off x="555097" y="4703395"/>
            <a:ext cx="7414232" cy="11499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defTabSz="914400" rtl="0" eaLnBrk="1" fontAlgn="auto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SCHWAEMM-128/128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은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Sparkle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의 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AEAD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패밀리에 속하는 알고리즘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  <a:p>
            <a:pPr marR="0" lvl="0" defTabSz="914400" rtl="0" eaLnBrk="1" fontAlgn="auto" latinLnBrk="1" hangingPunct="1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128-bit 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길이의</a:t>
            </a:r>
            <a:r>
              <a:rPr lang="en-US" altLang="ko-KR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 key/nonce</a:t>
            </a:r>
            <a:r>
              <a:rPr lang="ko-KR" altLang="en-US" sz="1800" dirty="0">
                <a:solidFill>
                  <a:prstClr val="black"/>
                </a:solidFill>
                <a:latin typeface="서울남산체 L" panose="02020503020101020101" pitchFamily="18" charset="-127"/>
                <a:ea typeface="서울남산체 L" panose="02020503020101020101" pitchFamily="18" charset="-127"/>
              </a:rPr>
              <a:t>를 가짐</a:t>
            </a:r>
            <a:endParaRPr lang="en-US" altLang="ko-KR" sz="1800" dirty="0">
              <a:solidFill>
                <a:prstClr val="black"/>
              </a:solidFill>
              <a:latin typeface="서울남산체 L" panose="02020503020101020101" pitchFamily="18" charset="-127"/>
              <a:ea typeface="서울남산체 L" panose="02020503020101020101" pitchFamily="18" charset="-127"/>
            </a:endParaRPr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AB35F659-ED72-81CB-6561-25DA9FC65C84}"/>
              </a:ext>
            </a:extLst>
          </p:cNvPr>
          <p:cNvSpPr txBox="1">
            <a:spLocks/>
          </p:cNvSpPr>
          <p:nvPr/>
        </p:nvSpPr>
        <p:spPr>
          <a:xfrm>
            <a:off x="555097" y="4112281"/>
            <a:ext cx="3258964" cy="5911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M" panose="02020503020101020101" pitchFamily="18" charset="-127"/>
                <a:ea typeface="서울남산체 M" panose="02020503020101020101" pitchFamily="18" charset="-127"/>
              </a:rPr>
              <a:t>SCHWAEMM-128/128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9A79CDA3-3778-50B9-94AC-8F03FDE04829}"/>
              </a:ext>
            </a:extLst>
          </p:cNvPr>
          <p:cNvCxnSpPr>
            <a:cxnSpLocks/>
          </p:cNvCxnSpPr>
          <p:nvPr/>
        </p:nvCxnSpPr>
        <p:spPr>
          <a:xfrm>
            <a:off x="616649" y="4079097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A94AFD6-C1D3-1E79-8B05-986FBE1C4F30}"/>
              </a:ext>
            </a:extLst>
          </p:cNvPr>
          <p:cNvCxnSpPr>
            <a:cxnSpLocks/>
          </p:cNvCxnSpPr>
          <p:nvPr/>
        </p:nvCxnSpPr>
        <p:spPr>
          <a:xfrm>
            <a:off x="625718" y="4495332"/>
            <a:ext cx="3132000" cy="0"/>
          </a:xfrm>
          <a:prstGeom prst="line">
            <a:avLst/>
          </a:prstGeom>
          <a:ln w="19050">
            <a:solidFill>
              <a:srgbClr val="2E75B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64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제안기법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(1) State Initialization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66C832-7764-E0E5-56D5-9A93BA068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40" y="2266853"/>
            <a:ext cx="5403807" cy="263113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3712883-08B8-0264-138F-776063F5DF6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r="2348" b="46810"/>
          <a:stretch/>
        </p:blipFill>
        <p:spPr>
          <a:xfrm>
            <a:off x="6606092" y="2266853"/>
            <a:ext cx="4424092" cy="3385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548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제안기법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(2) Processing of Associated data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33DFB3-6372-AFA0-4E6E-8DE595B02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24" y="1577981"/>
            <a:ext cx="5025585" cy="474997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8698CD2-A789-4D12-B40C-3420746DE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1" b="27974"/>
          <a:stretch/>
        </p:blipFill>
        <p:spPr>
          <a:xfrm>
            <a:off x="6629388" y="1577981"/>
            <a:ext cx="4758388" cy="49276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DBEF3D4-BF98-9D22-D020-21C2CDF75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767" y="2495877"/>
            <a:ext cx="837431" cy="30226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06823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제안기법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(2) Processing of Associated data 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9481EFF-D9A4-3F55-A2DE-248776C9924D}"/>
                  </a:ext>
                </a:extLst>
              </p:cNvPr>
              <p:cNvSpPr/>
              <p:nvPr/>
            </p:nvSpPr>
            <p:spPr>
              <a:xfrm>
                <a:off x="2238687" y="3215611"/>
                <a:ext cx="3762375" cy="4877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B9481EFF-D9A4-3F55-A2DE-248776C992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687" y="3215611"/>
                <a:ext cx="3762375" cy="4877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D9E65D1-1EDD-2D4B-9322-9D44B1AFB228}"/>
                  </a:ext>
                </a:extLst>
              </p:cNvPr>
              <p:cNvSpPr/>
              <p:nvPr/>
            </p:nvSpPr>
            <p:spPr>
              <a:xfrm>
                <a:off x="6052622" y="3215611"/>
                <a:ext cx="3762375" cy="4877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D9E65D1-1EDD-2D4B-9322-9D44B1AFB2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622" y="3215611"/>
                <a:ext cx="3762375" cy="4877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938A1F1-569E-4197-4CF7-7CE33B24A330}"/>
                  </a:ext>
                </a:extLst>
              </p:cNvPr>
              <p:cNvSpPr/>
              <p:nvPr/>
            </p:nvSpPr>
            <p:spPr>
              <a:xfrm>
                <a:off x="2238687" y="2106029"/>
                <a:ext cx="3762375" cy="4877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9938A1F1-569E-4197-4CF7-7CE33B24A3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687" y="2106029"/>
                <a:ext cx="3762375" cy="4877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9BC44B3-6767-55E1-35EF-F094AD9B5B20}"/>
                  </a:ext>
                </a:extLst>
              </p:cNvPr>
              <p:cNvSpPr/>
              <p:nvPr/>
            </p:nvSpPr>
            <p:spPr>
              <a:xfrm>
                <a:off x="6052622" y="2106029"/>
                <a:ext cx="3762375" cy="4877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A9BC44B3-6767-55E1-35EF-F094AD9B5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622" y="2106029"/>
                <a:ext cx="3762375" cy="487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D3F59280-FC67-59D3-E615-16D147E4F82D}"/>
              </a:ext>
            </a:extLst>
          </p:cNvPr>
          <p:cNvSpPr/>
          <p:nvPr/>
        </p:nvSpPr>
        <p:spPr>
          <a:xfrm>
            <a:off x="5903777" y="2724676"/>
            <a:ext cx="243716" cy="360000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9421C8F-61FC-C3AA-6A0A-799F78BBB7DD}"/>
                  </a:ext>
                </a:extLst>
              </p:cNvPr>
              <p:cNvSpPr/>
              <p:nvPr/>
            </p:nvSpPr>
            <p:spPr>
              <a:xfrm>
                <a:off x="2238687" y="5132746"/>
                <a:ext cx="3762375" cy="4877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9421C8F-61FC-C3AA-6A0A-799F78BBB7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8687" y="5132746"/>
                <a:ext cx="3762375" cy="4877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B86E6C-C1EC-9896-8598-38025D76802D}"/>
                  </a:ext>
                </a:extLst>
              </p:cNvPr>
              <p:cNvSpPr/>
              <p:nvPr/>
            </p:nvSpPr>
            <p:spPr>
              <a:xfrm>
                <a:off x="6052622" y="5132746"/>
                <a:ext cx="3762375" cy="4877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F4B86E6C-C1EC-9896-8598-38025D768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2622" y="5132746"/>
                <a:ext cx="3762375" cy="4877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AD2FD499-2B1C-A412-8BEE-0BD31E7A5145}"/>
              </a:ext>
            </a:extLst>
          </p:cNvPr>
          <p:cNvSpPr/>
          <p:nvPr/>
        </p:nvSpPr>
        <p:spPr>
          <a:xfrm>
            <a:off x="5903777" y="4014770"/>
            <a:ext cx="243716" cy="360000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텍스트 개체 틀 2">
                <a:extLst>
                  <a:ext uri="{FF2B5EF4-FFF2-40B4-BE49-F238E27FC236}">
                    <a16:creationId xmlns:a16="http://schemas.microsoft.com/office/drawing/2014/main" id="{727C7C29-7144-85ED-2D81-8C82D919F60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0958" y="4425712"/>
                <a:ext cx="4274655" cy="6864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>
                  <a:lnSpc>
                    <a:spcPct val="200000"/>
                  </a:lnSpc>
                  <a:buNone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l-GR" altLang="ko-KR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d>
                      <m:dPr>
                        <m:ctrlP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sz="1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ko-KR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↦ </m:t>
                    </m:r>
                  </m:oMath>
                </a14:m>
                <a:r>
                  <a:rPr kumimoji="0" lang="en-US" altLang="ko-KR" sz="1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서울남산체 L" panose="02020503020101020101" pitchFamily="18" charset="-127"/>
                  </a:rPr>
                  <a:t>FeistelSwap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)⨁</m:t>
                    </m:r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Choice>
        <mc:Fallback>
          <p:sp>
            <p:nvSpPr>
              <p:cNvPr id="18" name="텍스트 개체 틀 2">
                <a:extLst>
                  <a:ext uri="{FF2B5EF4-FFF2-40B4-BE49-F238E27FC236}">
                    <a16:creationId xmlns:a16="http://schemas.microsoft.com/office/drawing/2014/main" id="{727C7C29-7144-85ED-2D81-8C82D919F6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0958" y="4425712"/>
                <a:ext cx="4274655" cy="6864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텍스트 개체 틀 2">
                <a:extLst>
                  <a:ext uri="{FF2B5EF4-FFF2-40B4-BE49-F238E27FC236}">
                    <a16:creationId xmlns:a16="http://schemas.microsoft.com/office/drawing/2014/main" id="{0AF4BED4-4D15-5EFE-47D0-275A2C58738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609575" y="1409312"/>
                <a:ext cx="4670191" cy="686400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28600" indent="-228600" algn="l" defTabSz="914400" rtl="0" eaLnBrk="1" latinLnBrk="1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1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>
                  <a:lnSpc>
                    <a:spcPct val="200000"/>
                  </a:lnSpc>
                  <a:buNone/>
                  <a:defRPr/>
                </a:pPr>
                <a:r>
                  <a:rPr kumimoji="0" lang="en-US" altLang="ko-KR" sz="1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서울남산체 L" panose="02020503020101020101" pitchFamily="18" charset="-127"/>
                  </a:rPr>
                  <a:t>FeistelSwap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l-GR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el-GR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8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l-GR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l-GR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sz="1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altLang="ko-KR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서울남산체 L" panose="02020503020101020101" pitchFamily="18" charset="-127"/>
                  <a:ea typeface="서울남산체 L" panose="02020503020101020101" pitchFamily="18" charset="-127"/>
                </a:endParaRPr>
              </a:p>
            </p:txBody>
          </p:sp>
        </mc:Choice>
        <mc:Fallback>
          <p:sp>
            <p:nvSpPr>
              <p:cNvPr id="20" name="텍스트 개체 틀 2">
                <a:extLst>
                  <a:ext uri="{FF2B5EF4-FFF2-40B4-BE49-F238E27FC236}">
                    <a16:creationId xmlns:a16="http://schemas.microsoft.com/office/drawing/2014/main" id="{0AF4BED4-4D15-5EFE-47D0-275A2C5873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575" y="1409312"/>
                <a:ext cx="4670191" cy="6864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44306B4E-18BC-27B7-1F33-B81964575652}"/>
              </a:ext>
            </a:extLst>
          </p:cNvPr>
          <p:cNvSpPr/>
          <p:nvPr/>
        </p:nvSpPr>
        <p:spPr>
          <a:xfrm>
            <a:off x="1950699" y="4538908"/>
            <a:ext cx="8100725" cy="1552639"/>
          </a:xfrm>
          <a:prstGeom prst="rect">
            <a:avLst/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775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제안기법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(2) Processing of Associated data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C33DFB3-6372-AFA0-4E6E-8DE595B02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224" y="1577981"/>
            <a:ext cx="5025585" cy="4749970"/>
          </a:xfrm>
          <a:prstGeom prst="rect">
            <a:avLst/>
          </a:prstGeom>
        </p:spPr>
      </p:pic>
      <p:pic>
        <p:nvPicPr>
          <p:cNvPr id="8" name="그림 7" descr="텍스트이(가) 표시된 사진&#10;&#10;자동 생성된 설명">
            <a:extLst>
              <a:ext uri="{FF2B5EF4-FFF2-40B4-BE49-F238E27FC236}">
                <a16:creationId xmlns:a16="http://schemas.microsoft.com/office/drawing/2014/main" id="{78698CD2-A789-4D12-B40C-3420746DE67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51" b="27974"/>
          <a:stretch/>
        </p:blipFill>
        <p:spPr>
          <a:xfrm>
            <a:off x="6629388" y="1577981"/>
            <a:ext cx="4758388" cy="492764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C1FCD53-9440-5D28-43A4-A19F74BB50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6767" y="2495877"/>
            <a:ext cx="837431" cy="30226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775736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3. </a:t>
            </a:r>
            <a:r>
              <a:rPr lang="ko-KR" altLang="en-US" dirty="0">
                <a:latin typeface="서울남산체 B" panose="02020503020101020101" pitchFamily="18" charset="-127"/>
                <a:ea typeface="서울남산체 B" panose="02020503020101020101" pitchFamily="18" charset="-127"/>
              </a:rPr>
              <a:t>제안기법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 </a:t>
            </a:r>
            <a:r>
              <a:rPr lang="en-US" altLang="ko-KR" sz="2400" dirty="0">
                <a:solidFill>
                  <a:prstClr val="black"/>
                </a:solidFill>
                <a:latin typeface="서울남산체 B" panose="02020503020101020101" pitchFamily="18" charset="-127"/>
                <a:ea typeface="서울남산체 B" panose="02020503020101020101" pitchFamily="18" charset="-127"/>
              </a:rPr>
              <a:t>(</a:t>
            </a:r>
            <a:r>
              <a:rPr kumimoji="0" lang="en-US" altLang="ko-K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서울남산체 B" panose="02020503020101020101" pitchFamily="18" charset="-127"/>
                <a:ea typeface="서울남산체 B" panose="02020503020101020101" pitchFamily="18" charset="-127"/>
                <a:cs typeface="+mj-cs"/>
              </a:rPr>
              <a:t>3) Encrypting</a:t>
            </a:r>
            <a:endParaRPr lang="ko-KR" altLang="en-US" dirty="0">
              <a:latin typeface="서울남산체 B" panose="02020503020101020101" pitchFamily="18" charset="-127"/>
              <a:ea typeface="서울남산체 B" panose="020205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F2C47A-B5FE-4772-5A0D-DF54894CE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99" y="2048007"/>
            <a:ext cx="5382764" cy="3339717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5861DEB0-0C46-243D-B047-0660E9DB60D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55" b="17047"/>
          <a:stretch/>
        </p:blipFill>
        <p:spPr>
          <a:xfrm>
            <a:off x="6061671" y="1668004"/>
            <a:ext cx="4793137" cy="333971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B1FCF52B-B40D-043C-CA9C-05FCB00EAE19}"/>
              </a:ext>
            </a:extLst>
          </p:cNvPr>
          <p:cNvSpPr/>
          <p:nvPr/>
        </p:nvSpPr>
        <p:spPr>
          <a:xfrm>
            <a:off x="8659183" y="4827598"/>
            <a:ext cx="2000633" cy="3356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1E5D33C9-2251-98BA-3962-CE515BF5B4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80" t="80448" b="490"/>
          <a:stretch/>
        </p:blipFill>
        <p:spPr>
          <a:xfrm>
            <a:off x="8634636" y="4826362"/>
            <a:ext cx="2220171" cy="1307163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D0836B70-97FD-2E8A-001C-33B6C751EDA7}"/>
              </a:ext>
            </a:extLst>
          </p:cNvPr>
          <p:cNvSpPr/>
          <p:nvPr/>
        </p:nvSpPr>
        <p:spPr>
          <a:xfrm>
            <a:off x="10169525" y="4225925"/>
            <a:ext cx="263525" cy="6099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 descr="텍스트이(가) 표시된 사진&#10;&#10;자동 생성된 설명">
            <a:extLst>
              <a:ext uri="{FF2B5EF4-FFF2-40B4-BE49-F238E27FC236}">
                <a16:creationId xmlns:a16="http://schemas.microsoft.com/office/drawing/2014/main" id="{60D8E7B2-8A44-5D64-D609-33368273B09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359" t="71628" b="19431"/>
          <a:stretch/>
        </p:blipFill>
        <p:spPr>
          <a:xfrm>
            <a:off x="10245725" y="4225925"/>
            <a:ext cx="605906" cy="613137"/>
          </a:xfrm>
          <a:prstGeom prst="rect">
            <a:avLst/>
          </a:prstGeom>
        </p:spPr>
      </p:pic>
      <p:pic>
        <p:nvPicPr>
          <p:cNvPr id="18" name="그림 17" descr="텍스트이(가) 표시된 사진&#10;&#10;자동 생성된 설명">
            <a:extLst>
              <a:ext uri="{FF2B5EF4-FFF2-40B4-BE49-F238E27FC236}">
                <a16:creationId xmlns:a16="http://schemas.microsoft.com/office/drawing/2014/main" id="{75A67D7A-EF20-95AD-B1BE-45F5B1096D0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92" t="77125" r="34633" b="20097"/>
          <a:stretch/>
        </p:blipFill>
        <p:spPr>
          <a:xfrm>
            <a:off x="8759825" y="4597401"/>
            <a:ext cx="434975" cy="190499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B11F1CFA-2F94-AB2C-1D4D-EB6F436338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698" y="1560295"/>
            <a:ext cx="2008603" cy="487712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ABB4BD30-265D-F983-FCEE-FDACE8DA36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4525" y="3965575"/>
            <a:ext cx="1584325" cy="203119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52199025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3625</TotalTime>
  <Words>393</Words>
  <Application>Microsoft Office PowerPoint</Application>
  <PresentationFormat>와이드스크린</PresentationFormat>
  <Paragraphs>63</Paragraphs>
  <Slides>13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13</vt:i4>
      </vt:variant>
    </vt:vector>
  </HeadingPairs>
  <TitlesOfParts>
    <vt:vector size="24" baseType="lpstr">
      <vt:lpstr>Code2000</vt:lpstr>
      <vt:lpstr>맑은 고딕</vt:lpstr>
      <vt:lpstr>서울남산체 B</vt:lpstr>
      <vt:lpstr>서울남산체 EB</vt:lpstr>
      <vt:lpstr>서울남산체 L</vt:lpstr>
      <vt:lpstr>서울남산체 M</vt:lpstr>
      <vt:lpstr>Arial</vt:lpstr>
      <vt:lpstr>Cambria Math</vt:lpstr>
      <vt:lpstr>제목 테마</vt:lpstr>
      <vt:lpstr>1_제목 테마</vt:lpstr>
      <vt:lpstr>2_제목 테마</vt:lpstr>
      <vt:lpstr>경량암호 Sparkle에 대한 Grover 공격 비용 분석 및 양자 후 보안 강도 평가</vt:lpstr>
      <vt:lpstr>1. 서론</vt:lpstr>
      <vt:lpstr>2. 관련 연구 2.1 Grover Search Algorithm</vt:lpstr>
      <vt:lpstr>2. 관련 연구 2.2 Sparkle SCHWAEMM-128/128</vt:lpstr>
      <vt:lpstr>3. 제안기법 (1) State Initialization</vt:lpstr>
      <vt:lpstr>3. 제안기법 (2) Processing of Associated data</vt:lpstr>
      <vt:lpstr>3. 제안기법 (2) Processing of Associated data </vt:lpstr>
      <vt:lpstr>3. 제안기법 (2) Processing of Associated data</vt:lpstr>
      <vt:lpstr>3. 제안기법 (3) Encrypting</vt:lpstr>
      <vt:lpstr>3. 제안기법 (4) Finalization</vt:lpstr>
      <vt:lpstr>4. 평가</vt:lpstr>
      <vt:lpstr>5. 결론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양유진</cp:lastModifiedBy>
  <cp:revision>142</cp:revision>
  <dcterms:created xsi:type="dcterms:W3CDTF">2019-03-05T04:29:07Z</dcterms:created>
  <dcterms:modified xsi:type="dcterms:W3CDTF">2022-05-12T12:00:27Z</dcterms:modified>
</cp:coreProperties>
</file>