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408" r:id="rId2"/>
    <p:sldId id="409" r:id="rId3"/>
    <p:sldId id="407" r:id="rId4"/>
    <p:sldId id="410" r:id="rId5"/>
    <p:sldId id="411" r:id="rId6"/>
    <p:sldId id="412" r:id="rId7"/>
    <p:sldId id="413" r:id="rId8"/>
    <p:sldId id="414" r:id="rId9"/>
    <p:sldId id="418" r:id="rId10"/>
    <p:sldId id="419" r:id="rId11"/>
    <p:sldId id="415" r:id="rId12"/>
    <p:sldId id="420" r:id="rId13"/>
    <p:sldId id="421" r:id="rId14"/>
    <p:sldId id="416" r:id="rId15"/>
    <p:sldId id="417" r:id="rId16"/>
    <p:sldId id="422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1975"/>
  </p:normalViewPr>
  <p:slideViewPr>
    <p:cSldViewPr snapToGrid="0">
      <p:cViewPr varScale="1">
        <p:scale>
          <a:sx n="102" d="100"/>
          <a:sy n="102" d="100"/>
        </p:scale>
        <p:origin x="12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암호 알고리즘의 경우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평문을</a:t>
            </a:r>
            <a:r>
              <a:rPr lang="ko-KR" altLang="en-US" sz="1200" dirty="0"/>
              <a:t> 더 작은 단위로 쪼갠 후</a:t>
            </a:r>
            <a:r>
              <a:rPr lang="en-US" altLang="ko-KR" sz="1200" dirty="0"/>
              <a:t>, </a:t>
            </a:r>
            <a:r>
              <a:rPr lang="ko-KR" altLang="en-US" sz="1200" dirty="0"/>
              <a:t>치환</a:t>
            </a:r>
            <a:r>
              <a:rPr lang="en-US" altLang="ko-KR" sz="1200" dirty="0"/>
              <a:t>(</a:t>
            </a:r>
            <a:r>
              <a:rPr lang="en" altLang="ko-KR" sz="1200" dirty="0"/>
              <a:t>Substitution)</a:t>
            </a:r>
            <a:r>
              <a:rPr lang="ko-KR" altLang="en-US" sz="1200" dirty="0"/>
              <a:t>과 전치</a:t>
            </a:r>
            <a:r>
              <a:rPr lang="en-US" altLang="ko-KR" sz="1200" dirty="0"/>
              <a:t>(</a:t>
            </a:r>
            <a:r>
              <a:rPr lang="en" altLang="ko-KR" sz="1200" dirty="0"/>
              <a:t>Permutation)</a:t>
            </a:r>
            <a:r>
              <a:rPr lang="ko-KR" altLang="en-US" sz="1200" dirty="0"/>
              <a:t>을 반복적으로 적용하여 안전하게 설계한다</a:t>
            </a:r>
            <a:r>
              <a:rPr lang="en-US" altLang="ko-KR" sz="120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6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2</a:t>
            </a:r>
            <a:r>
              <a:rPr lang="ko-KR" altLang="en-US" sz="1200" dirty="0"/>
              <a:t>비트 키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큐비트</a:t>
            </a:r>
            <a:r>
              <a:rPr lang="ko-KR" altLang="en-US" sz="1200" dirty="0"/>
              <a:t> 측정 횟수인 </a:t>
            </a:r>
            <a:r>
              <a:rPr lang="en" altLang="ko-KR" sz="1200" dirty="0"/>
              <a:t>shots</a:t>
            </a:r>
            <a:r>
              <a:rPr lang="ko-KR" altLang="en-US" sz="1200" dirty="0"/>
              <a:t>이 </a:t>
            </a:r>
            <a:r>
              <a:rPr lang="en-US" altLang="ko-KR" sz="1200" dirty="0"/>
              <a:t>5</a:t>
            </a:r>
            <a:r>
              <a:rPr lang="ko-KR" altLang="en-US" sz="1200" dirty="0"/>
              <a:t>일 때 </a:t>
            </a:r>
            <a:r>
              <a:rPr lang="en-US" altLang="ko-KR" sz="1200" dirty="0"/>
              <a:t>1.00</a:t>
            </a:r>
            <a:r>
              <a:rPr lang="ko-KR" altLang="en-US" sz="1200" dirty="0"/>
              <a:t>의 정확도를 달성하였으며 </a:t>
            </a:r>
            <a:r>
              <a:rPr lang="en-US" altLang="ko-KR" sz="1200" dirty="0"/>
              <a:t>3</a:t>
            </a:r>
            <a:r>
              <a:rPr lang="ko-KR" altLang="en-US" sz="1200" dirty="0"/>
              <a:t>비트 </a:t>
            </a:r>
            <a:r>
              <a:rPr lang="ko-KR" altLang="en-US" sz="1200" dirty="0" err="1"/>
              <a:t>데이터셋에</a:t>
            </a:r>
            <a:r>
              <a:rPr lang="ko-KR" altLang="en-US" sz="1200" dirty="0"/>
              <a:t> 대해서는 </a:t>
            </a:r>
            <a:r>
              <a:rPr lang="en" altLang="ko-KR" sz="1200" dirty="0"/>
              <a:t>shots</a:t>
            </a:r>
            <a:r>
              <a:rPr lang="ko-KR" altLang="en-US" sz="1200" dirty="0"/>
              <a:t>이 </a:t>
            </a:r>
            <a:r>
              <a:rPr lang="en-US" altLang="ko-KR" sz="1200" dirty="0"/>
              <a:t>150</a:t>
            </a:r>
            <a:r>
              <a:rPr lang="ko-KR" altLang="en-US" sz="1200" dirty="0"/>
              <a:t>일 때 </a:t>
            </a:r>
            <a:r>
              <a:rPr lang="en-US" altLang="ko-KR" sz="1200" dirty="0"/>
              <a:t>0.84</a:t>
            </a:r>
            <a:r>
              <a:rPr lang="ko-KR" altLang="en-US" sz="1200" dirty="0"/>
              <a:t>의 정확도를 달성하였다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2</a:t>
            </a:r>
            <a:r>
              <a:rPr lang="ko-KR" altLang="en-US" sz="1200" dirty="0"/>
              <a:t>비트 </a:t>
            </a:r>
            <a:r>
              <a:rPr lang="ko-KR" altLang="en-US" sz="1200" dirty="0" err="1"/>
              <a:t>평문</a:t>
            </a:r>
            <a:r>
              <a:rPr lang="ko-KR" altLang="en-US" sz="1200" dirty="0"/>
              <a:t> 및 암호문에 대해 </a:t>
            </a:r>
            <a:r>
              <a:rPr lang="en-US" altLang="ko-KR" sz="1200" dirty="0"/>
              <a:t>5 </a:t>
            </a:r>
            <a:r>
              <a:rPr lang="ko-KR" altLang="en-US" sz="1200" dirty="0" err="1"/>
              <a:t>큐비트를</a:t>
            </a:r>
            <a:r>
              <a:rPr lang="ko-KR" altLang="en-US" sz="1200" dirty="0"/>
              <a:t> 제공하는 실제 양자 하드웨어에서 회로를 </a:t>
            </a:r>
            <a:r>
              <a:rPr lang="ko-KR" altLang="en-US" sz="1200" dirty="0" err="1"/>
              <a:t>동작시킨</a:t>
            </a:r>
            <a:r>
              <a:rPr lang="ko-KR" altLang="en-US" sz="1200" dirty="0"/>
              <a:t> 결과</a:t>
            </a:r>
            <a:r>
              <a:rPr lang="en-US" altLang="ko-KR" sz="1200" dirty="0"/>
              <a:t>, 0.93</a:t>
            </a:r>
            <a:r>
              <a:rPr lang="ko-KR" altLang="en-US" sz="1200" dirty="0"/>
              <a:t>의 정확도를 얻었으며 이는 실제 양자 프로세서에서 발생하는 노이즈 등으로 인해 시뮬레이터의 정확도보다 </a:t>
            </a:r>
            <a:r>
              <a:rPr lang="en-US" altLang="ko-KR" sz="1200" dirty="0"/>
              <a:t>0.07 </a:t>
            </a:r>
            <a:r>
              <a:rPr lang="ko-KR" altLang="en-US" sz="1200" dirty="0"/>
              <a:t>감소</a:t>
            </a:r>
            <a:endParaRPr lang="en-US" altLang="ko-KR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2E501-9633-1B48-9B29-8A6BA2B8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인공신경망</a:t>
            </a:r>
            <a:r>
              <a:rPr lang="ko-KR" altLang="en-US" sz="4800" dirty="0"/>
              <a:t> 기반의 암호 분석 연구 동향</a:t>
            </a:r>
            <a:endParaRPr kumimoji="1"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44C83-1D41-D740-8513-6092FBD16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한성대학교 정보컴퓨터공학과 김현지</a:t>
            </a:r>
          </a:p>
        </p:txBody>
      </p:sp>
    </p:spTree>
    <p:extLst>
      <p:ext uri="{BB962C8B-B14F-4D97-AF65-F5344CB8AC3E}">
        <p14:creationId xmlns:p14="http://schemas.microsoft.com/office/powerpoint/2010/main" val="156294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3066-515F-C947-BA8C-4034B03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 </a:t>
            </a:r>
            <a:r>
              <a:rPr lang="en-US" altLang="ko-KR" dirty="0"/>
              <a:t>(</a:t>
            </a:r>
            <a:r>
              <a:rPr lang="en" altLang="ko-KR" dirty="0"/>
              <a:t>Known Plaintext Attack)</a:t>
            </a:r>
            <a:r>
              <a:rPr lang="ko-KR" altLang="en-US" dirty="0"/>
              <a:t> 연구 동향</a:t>
            </a:r>
            <a:r>
              <a:rPr lang="en-US" altLang="ko-KR" dirty="0"/>
              <a:t>[3]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A2F7-440B-F146-A900-E87BEAFDD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>
                <a:sym typeface="Wingdings" pitchFamily="2" charset="2"/>
              </a:rPr>
              <a:t>양자 </a:t>
            </a:r>
            <a:r>
              <a:rPr lang="ko-KR" altLang="en-US" sz="2000" b="1" dirty="0" err="1">
                <a:sym typeface="Wingdings" pitchFamily="2" charset="2"/>
              </a:rPr>
              <a:t>머신러닝</a:t>
            </a:r>
            <a:r>
              <a:rPr lang="ko-KR" altLang="en-US" sz="2000" b="1" dirty="0">
                <a:sym typeface="Wingdings" pitchFamily="2" charset="2"/>
              </a:rPr>
              <a:t> 모델인 </a:t>
            </a:r>
            <a:r>
              <a:rPr lang="en-US" altLang="ko-KR" sz="2000" b="1" dirty="0">
                <a:sym typeface="Wingdings" pitchFamily="2" charset="2"/>
              </a:rPr>
              <a:t>QSVM</a:t>
            </a:r>
            <a:r>
              <a:rPr lang="ko-KR" altLang="en-US" sz="2000" b="1" dirty="0">
                <a:sym typeface="Wingdings" pitchFamily="2" charset="2"/>
              </a:rPr>
              <a:t>을 통해 </a:t>
            </a:r>
            <a:r>
              <a:rPr lang="en-US" altLang="ko-KR" sz="2000" b="1" dirty="0">
                <a:sym typeface="Wingdings" pitchFamily="2" charset="2"/>
              </a:rPr>
              <a:t>Caesar</a:t>
            </a:r>
            <a:r>
              <a:rPr lang="ko-KR" altLang="en-US" sz="2000" b="1" dirty="0">
                <a:sym typeface="Wingdings" pitchFamily="2" charset="2"/>
              </a:rPr>
              <a:t> 암호에 대한 암호 분석 가능 </a:t>
            </a:r>
            <a:r>
              <a:rPr lang="en-US" altLang="ko-KR" sz="2000" b="1" dirty="0">
                <a:sym typeface="Wingdings" pitchFamily="2" charset="2"/>
              </a:rPr>
              <a:t>(2, 3-bit key)</a:t>
            </a:r>
          </a:p>
          <a:p>
            <a:pPr lvl="1"/>
            <a:r>
              <a:rPr lang="ko-KR" altLang="en-US" sz="1800" dirty="0"/>
              <a:t>해당 연구는 양자 회로 구성에 필요한 </a:t>
            </a:r>
            <a:r>
              <a:rPr lang="ko-KR" altLang="en-US" sz="1800" dirty="0" err="1"/>
              <a:t>큐비트</a:t>
            </a:r>
            <a:r>
              <a:rPr lang="ko-KR" altLang="en-US" sz="1800" dirty="0"/>
              <a:t> 등의 자원 문제로 </a:t>
            </a:r>
            <a:r>
              <a:rPr lang="en-US" altLang="ko-KR" sz="1800" dirty="0"/>
              <a:t>2</a:t>
            </a:r>
            <a:r>
              <a:rPr lang="ko-KR" altLang="en-US" sz="1800" dirty="0"/>
              <a:t>비트 및 </a:t>
            </a:r>
            <a:r>
              <a:rPr lang="en-US" altLang="ko-KR" sz="1800" dirty="0"/>
              <a:t>3</a:t>
            </a:r>
            <a:r>
              <a:rPr lang="ko-KR" altLang="en-US" sz="1800" dirty="0"/>
              <a:t>비트 키에 대해 실험</a:t>
            </a:r>
            <a:endParaRPr lang="en-US" altLang="ko-KR" dirty="0"/>
          </a:p>
          <a:p>
            <a:r>
              <a:rPr lang="en" altLang="ko-KR" sz="2000" dirty="0"/>
              <a:t>QSVM</a:t>
            </a:r>
            <a:endParaRPr lang="en-US" altLang="ko-KR" sz="2000" dirty="0"/>
          </a:p>
          <a:p>
            <a:pPr lvl="1"/>
            <a:r>
              <a:rPr lang="ko-KR" altLang="en-US" sz="1800" dirty="0"/>
              <a:t>기존의 </a:t>
            </a:r>
            <a:r>
              <a:rPr lang="en" altLang="ko-KR" sz="1800" dirty="0"/>
              <a:t>SVM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피처맵을</a:t>
            </a:r>
            <a:r>
              <a:rPr lang="ko-KR" altLang="en-US" sz="1800" dirty="0"/>
              <a:t> 양자 컴퓨터 상에서 동작하는 </a:t>
            </a:r>
            <a:r>
              <a:rPr lang="ko-KR" altLang="en-US" sz="1800" dirty="0" err="1"/>
              <a:t>양자회로로</a:t>
            </a:r>
            <a:r>
              <a:rPr lang="ko-KR" altLang="en-US" sz="1800" dirty="0"/>
              <a:t> 설계</a:t>
            </a:r>
            <a:endParaRPr lang="en-US" altLang="ko-KR" sz="1800" dirty="0"/>
          </a:p>
          <a:p>
            <a:pPr lvl="1"/>
            <a:r>
              <a:rPr lang="en" altLang="ko-KR" sz="1800" dirty="0"/>
              <a:t>SVM</a:t>
            </a:r>
            <a:r>
              <a:rPr lang="ko-KR" altLang="en-US" sz="1800" dirty="0"/>
              <a:t>과 동일하게 </a:t>
            </a:r>
            <a:r>
              <a:rPr lang="ko-KR" altLang="en-US" sz="1800" dirty="0" err="1"/>
              <a:t>초평면을</a:t>
            </a:r>
            <a:r>
              <a:rPr lang="ko-KR" altLang="en-US" sz="1800" dirty="0"/>
              <a:t> 통해 데이터 포인트 간의 최적 경계를 찾는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기법</a:t>
            </a:r>
            <a:endParaRPr lang="en-US" altLang="ko-KR" sz="1800" dirty="0"/>
          </a:p>
          <a:p>
            <a:pPr lvl="1"/>
            <a:r>
              <a:rPr lang="ko-KR" altLang="en-US" sz="1800" dirty="0"/>
              <a:t>양자 회로를 동작시켜 입력 데이터를 양자 상태로 인코딩하고</a:t>
            </a:r>
            <a:r>
              <a:rPr lang="en-US" altLang="ko-KR" sz="1800" dirty="0"/>
              <a:t>,</a:t>
            </a:r>
            <a:r>
              <a:rPr lang="ko-KR" altLang="en-US" sz="1800" dirty="0"/>
              <a:t> 양자 게이트들을 거친 후 측정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classical</a:t>
            </a:r>
            <a:r>
              <a:rPr lang="ko-KR" altLang="en-US" sz="1800" dirty="0">
                <a:sym typeface="Wingdings" pitchFamily="2" charset="2"/>
              </a:rPr>
              <a:t>한 </a:t>
            </a:r>
            <a:r>
              <a:rPr lang="ko-KR" altLang="en-US" sz="1800" dirty="0"/>
              <a:t>하나의 값으로 결정</a:t>
            </a:r>
            <a:endParaRPr lang="en-US" altLang="ko-KR" sz="1800" dirty="0"/>
          </a:p>
          <a:p>
            <a:pPr lvl="1"/>
            <a:r>
              <a:rPr lang="ko-KR" altLang="en-US" sz="1800" dirty="0"/>
              <a:t>해당 값을 기반으로 손실을 계산하고</a:t>
            </a:r>
            <a:r>
              <a:rPr lang="en-US" altLang="ko-KR" sz="1800" dirty="0"/>
              <a:t>,</a:t>
            </a:r>
            <a:r>
              <a:rPr lang="ko-KR" altLang="en-US" sz="1800" dirty="0"/>
              <a:t> 이를 기반으로 매개변수 값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ko-KR" altLang="en-US" sz="1800" dirty="0"/>
              <a:t>게이트의 회전각</a:t>
            </a:r>
            <a:r>
              <a:rPr lang="en-US" altLang="ko-KR" sz="1800" dirty="0"/>
              <a:t>)</a:t>
            </a:r>
            <a:r>
              <a:rPr lang="ko-KR" altLang="en-US" sz="1800" dirty="0"/>
              <a:t>을 가중치처럼 갱신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손실을 최소화 하도록 학습</a:t>
            </a:r>
            <a:endParaRPr lang="en-US" altLang="ko-KR" sz="1800" dirty="0"/>
          </a:p>
          <a:p>
            <a:r>
              <a:rPr lang="en" altLang="ko-KR" sz="2000" dirty="0"/>
              <a:t>QSVM</a:t>
            </a:r>
            <a:r>
              <a:rPr lang="ko-KR" altLang="en-US" sz="2000" dirty="0"/>
              <a:t>은 고차원의 데이터 작업에 유리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" altLang="ko-KR" sz="2000" dirty="0"/>
              <a:t>SVM</a:t>
            </a:r>
            <a:r>
              <a:rPr lang="ko-KR" altLang="en-US" sz="2000" dirty="0"/>
              <a:t>이 처리하기 어려운 커널 최적화에서 이점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기존 </a:t>
            </a:r>
            <a:r>
              <a:rPr lang="en" altLang="ko-KR" sz="2000" dirty="0"/>
              <a:t>SVM</a:t>
            </a:r>
            <a:r>
              <a:rPr lang="ko-KR" altLang="en-US" sz="2000" dirty="0"/>
              <a:t>보다 좋은 성능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024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3066-515F-C947-BA8C-4034B03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 </a:t>
            </a:r>
            <a:r>
              <a:rPr lang="en-US" altLang="ko-KR" dirty="0"/>
              <a:t>(</a:t>
            </a:r>
            <a:r>
              <a:rPr lang="en" altLang="ko-KR" dirty="0"/>
              <a:t>Known Plaintext Attack)</a:t>
            </a:r>
            <a:r>
              <a:rPr lang="ko-KR" altLang="en-US" dirty="0"/>
              <a:t> 연구 동향</a:t>
            </a:r>
            <a:r>
              <a:rPr lang="en-US" altLang="ko-KR" dirty="0"/>
              <a:t>[3]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A2F7-440B-F146-A900-E87BEAFDD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/>
              <a:t>양자 시뮬레이터의 예측 결과</a:t>
            </a:r>
            <a:endParaRPr lang="en-US" altLang="ko-KR" sz="2000" b="1" dirty="0"/>
          </a:p>
          <a:p>
            <a:pPr>
              <a:lnSpc>
                <a:spcPct val="100000"/>
              </a:lnSpc>
            </a:pPr>
            <a:r>
              <a:rPr lang="en" altLang="ko-KR" sz="1800" dirty="0"/>
              <a:t>Float</a:t>
            </a:r>
            <a:r>
              <a:rPr lang="ko-KR" altLang="en-US" sz="1800" dirty="0"/>
              <a:t>형</a:t>
            </a:r>
            <a:r>
              <a:rPr lang="en-US" altLang="ko-KR" sz="1800" dirty="0"/>
              <a:t> / Bit</a:t>
            </a:r>
            <a:r>
              <a:rPr lang="ko-KR" altLang="en-US" sz="1800" dirty="0"/>
              <a:t>형 데이터셋으로 타입을 나누어 실험 수행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Bit</a:t>
            </a:r>
            <a:r>
              <a:rPr lang="ko-KR" altLang="en-US" sz="1800" dirty="0">
                <a:sym typeface="Wingdings" pitchFamily="2" charset="2"/>
              </a:rPr>
              <a:t>형 데이터셋에서 높은 분류 정확도 달성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Float</a:t>
            </a:r>
            <a:r>
              <a:rPr lang="ko-KR" altLang="en-US" sz="1800" dirty="0"/>
              <a:t>형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qubit</a:t>
            </a:r>
            <a:r>
              <a:rPr lang="ko-KR" altLang="en-US" sz="1800" dirty="0"/>
              <a:t>의 수가 적어 실행 시간이 비교적 적지만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데이터에 대한 정보가 적어 성능이 낮음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Bit</a:t>
            </a:r>
            <a:r>
              <a:rPr lang="ko-KR" altLang="en-US" sz="1800" dirty="0"/>
              <a:t>형은 높은 데이터 차원을 가지므로 더 많은 </a:t>
            </a:r>
            <a:r>
              <a:rPr lang="ko-KR" altLang="en-US" sz="1800" dirty="0" err="1"/>
              <a:t>큐비트가</a:t>
            </a:r>
            <a:r>
              <a:rPr lang="ko-KR" altLang="en-US" sz="1800" dirty="0"/>
              <a:t> 필요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/>
              <a:t> 실행 시간이 오래 걸리지만 성능이 높음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b="1" dirty="0"/>
              <a:t>2-bit key</a:t>
            </a:r>
            <a:r>
              <a:rPr lang="ko-KR" altLang="en-US" sz="1800" b="1" dirty="0"/>
              <a:t>에 대해 </a:t>
            </a:r>
            <a:r>
              <a:rPr lang="en-US" altLang="ko-KR" sz="1800" b="1" dirty="0"/>
              <a:t>shots=5</a:t>
            </a:r>
            <a:r>
              <a:rPr lang="ko-KR" altLang="en-US" sz="1800" b="1" dirty="0"/>
              <a:t>일 때 </a:t>
            </a:r>
            <a:r>
              <a:rPr lang="en-US" altLang="ko-KR" sz="1800" b="1" dirty="0"/>
              <a:t>100%</a:t>
            </a:r>
            <a:r>
              <a:rPr lang="ko-KR" altLang="en-US" sz="1800" b="1" dirty="0"/>
              <a:t> 정확도 달성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3-bit key</a:t>
            </a:r>
            <a:r>
              <a:rPr lang="ko-KR" altLang="en-US" sz="1800" b="1" dirty="0"/>
              <a:t>에 대해 </a:t>
            </a:r>
            <a:r>
              <a:rPr lang="en-US" altLang="ko-KR" sz="1800" b="1" dirty="0"/>
              <a:t>shots=150</a:t>
            </a:r>
            <a:r>
              <a:rPr lang="ko-KR" altLang="en-US" sz="1800" b="1" dirty="0"/>
              <a:t>일 때 </a:t>
            </a:r>
            <a:r>
              <a:rPr lang="en-US" altLang="ko-KR" sz="1800" b="1" dirty="0"/>
              <a:t>84%</a:t>
            </a:r>
            <a:r>
              <a:rPr lang="ko-KR" altLang="en-US" sz="1800" b="1" dirty="0"/>
              <a:t> 달성</a:t>
            </a:r>
            <a:endParaRPr lang="en-US" altLang="ko-KR" sz="1800" b="1" dirty="0"/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실제 양자 하드웨어의 예측 결과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양자 프로세서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'</a:t>
            </a:r>
            <a:r>
              <a:rPr lang="en-US" altLang="ko-KR" sz="1800" b="1" dirty="0" err="1"/>
              <a:t>ibmq_bogota</a:t>
            </a:r>
            <a:r>
              <a:rPr lang="en-US" altLang="ko-KR" sz="1800" b="1" dirty="0"/>
              <a:t>’</a:t>
            </a:r>
            <a:r>
              <a:rPr lang="ko-KR" altLang="en-US" sz="1800" b="1" dirty="0"/>
              <a:t> 사용 </a:t>
            </a:r>
            <a:r>
              <a:rPr lang="en-US" altLang="ko-KR" sz="1800" b="1" dirty="0"/>
              <a:t>(5-qubit)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시뮬레이터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142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보다 </a:t>
            </a:r>
            <a:r>
              <a:rPr lang="en-US" altLang="ko-KR" sz="1800" b="1" dirty="0"/>
              <a:t>5.5</a:t>
            </a:r>
            <a:r>
              <a:rPr lang="ko-KR" altLang="en-US" sz="1800" b="1" dirty="0"/>
              <a:t>배 이상의 학습 시간</a:t>
            </a:r>
            <a:r>
              <a:rPr lang="en-US" altLang="ko-KR" sz="1800" b="1" dirty="0"/>
              <a:t> (780</a:t>
            </a:r>
            <a:r>
              <a:rPr lang="ko-KR" altLang="en-US" sz="1800" b="1" dirty="0"/>
              <a:t>초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소요 </a:t>
            </a:r>
            <a:r>
              <a:rPr lang="en-US" altLang="ko-KR" sz="1800" b="1" dirty="0"/>
              <a:t>+</a:t>
            </a:r>
            <a:r>
              <a:rPr lang="ko-KR" altLang="en-US" sz="1800" b="1" dirty="0"/>
              <a:t> 정확도 </a:t>
            </a:r>
            <a:r>
              <a:rPr lang="en-US" altLang="ko-KR" sz="1800" b="1" dirty="0"/>
              <a:t>0.07</a:t>
            </a:r>
            <a:r>
              <a:rPr lang="ko-KR" altLang="en-US" sz="1800" b="1" dirty="0"/>
              <a:t> 감소</a:t>
            </a:r>
            <a:endParaRPr lang="en-US" altLang="ko-KR" sz="1800" b="1" dirty="0"/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ym typeface="Wingdings" pitchFamily="2" charset="2"/>
              </a:rPr>
              <a:t>양자프로세서를 사용할 경우 분류 확률이 감소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연산 시 발생하는 </a:t>
            </a:r>
            <a:r>
              <a:rPr lang="ko-KR" altLang="en-US" sz="1800" b="1" dirty="0">
                <a:sym typeface="Wingdings" pitchFamily="2" charset="2"/>
              </a:rPr>
              <a:t>노이즈 등의 오류로 인해</a:t>
            </a:r>
            <a:r>
              <a:rPr lang="ko-KR" altLang="en-US" sz="1800" dirty="0">
                <a:sym typeface="Wingdings" pitchFamily="2" charset="2"/>
              </a:rPr>
              <a:t> 정확도 손실</a:t>
            </a:r>
            <a:endParaRPr lang="en-US" altLang="ko-KR" sz="1800" dirty="0">
              <a:sym typeface="Wingdings" pitchFamily="2" charset="2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6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1DE-374D-8248-9936-F174E0D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차분 분석 </a:t>
            </a:r>
            <a:r>
              <a:rPr lang="en-US" altLang="ko-KR" dirty="0"/>
              <a:t>(</a:t>
            </a:r>
            <a:r>
              <a:rPr lang="en" altLang="ko-KR" dirty="0"/>
              <a:t>Differential Cryptanalysis)</a:t>
            </a:r>
            <a:r>
              <a:rPr lang="ko-KR" altLang="en-US" dirty="0"/>
              <a:t> 연구 동향</a:t>
            </a:r>
            <a:r>
              <a:rPr lang="en-US" altLang="ko-KR" dirty="0"/>
              <a:t>[4]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8A69C-960B-2D41-BE20-C43A5F257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" altLang="ko-KR" sz="2000" dirty="0"/>
              <a:t>CRYPTO 2019</a:t>
            </a:r>
            <a:r>
              <a:rPr lang="ko-KR" altLang="en-US" sz="2000" dirty="0"/>
              <a:t>에서 처음으로 발표된 </a:t>
            </a:r>
            <a:r>
              <a:rPr lang="en" altLang="ko-KR" sz="2000" dirty="0"/>
              <a:t>round reduced SPECK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차분 분석 </a:t>
            </a:r>
            <a:endParaRPr lang="en-US" altLang="ko-KR" sz="2000" dirty="0"/>
          </a:p>
          <a:p>
            <a:r>
              <a:rPr lang="en-US" altLang="ko-KR" sz="2000" dirty="0"/>
              <a:t>11</a:t>
            </a:r>
            <a:r>
              <a:rPr lang="ko-KR" altLang="en-US" sz="2000" dirty="0"/>
              <a:t>라운드의 </a:t>
            </a:r>
            <a:r>
              <a:rPr lang="en" altLang="ko-KR" sz="2000" dirty="0"/>
              <a:t>SPECK32/64</a:t>
            </a:r>
            <a:r>
              <a:rPr lang="ko-KR" altLang="en-US" sz="2000" dirty="0"/>
              <a:t>에 대해 기존 방식의 차분 </a:t>
            </a:r>
            <a:r>
              <a:rPr lang="ko-KR" altLang="en-US" sz="2000" dirty="0" err="1"/>
              <a:t>구별자를</a:t>
            </a:r>
            <a:r>
              <a:rPr lang="ko-KR" altLang="en-US" sz="2000" dirty="0"/>
              <a:t> 뛰어 넘는 성능을 달성</a:t>
            </a:r>
            <a:endParaRPr lang="en-US" altLang="ko-KR" sz="2000" dirty="0"/>
          </a:p>
          <a:p>
            <a:r>
              <a:rPr lang="ko-KR" altLang="en-US" sz="2000" dirty="0"/>
              <a:t>이를 통해 </a:t>
            </a:r>
            <a:r>
              <a:rPr lang="ko-KR" altLang="en-US" sz="2000" dirty="0" err="1"/>
              <a:t>인공신경망</a:t>
            </a:r>
            <a:r>
              <a:rPr lang="ko-KR" altLang="en-US" sz="2000" dirty="0"/>
              <a:t> 기술이 차분분석에서도 유의미하게 적용될 수 있음을 보임</a:t>
            </a:r>
            <a:endParaRPr lang="en-US" altLang="ko-KR" sz="2000" dirty="0"/>
          </a:p>
          <a:p>
            <a:r>
              <a:rPr lang="ko-KR" altLang="en-US" sz="2000" dirty="0"/>
              <a:t>제안된 신경망 </a:t>
            </a:r>
            <a:r>
              <a:rPr lang="ko-KR" altLang="en-US" sz="2000" dirty="0" err="1"/>
              <a:t>구별자</a:t>
            </a:r>
            <a:endParaRPr lang="en-US" altLang="ko-KR" sz="2000" dirty="0"/>
          </a:p>
          <a:p>
            <a:pPr lvl="1"/>
            <a:r>
              <a:rPr lang="en" altLang="ko-KR" sz="1800" dirty="0"/>
              <a:t>round reduced SPECK</a:t>
            </a:r>
            <a:r>
              <a:rPr lang="ko-KR" altLang="en-US" sz="1800" dirty="0"/>
              <a:t>의 차분 속성 활용을 위해</a:t>
            </a:r>
            <a:r>
              <a:rPr lang="en-US" altLang="ko-KR" sz="1800" dirty="0"/>
              <a:t>, </a:t>
            </a:r>
            <a:r>
              <a:rPr lang="ko-KR" altLang="en-US" sz="1800" dirty="0"/>
              <a:t>신경망을 학습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주어진 입력 차분에 대한 암호문 쌍과 무작위 쌍을 구분</a:t>
            </a:r>
            <a:r>
              <a:rPr lang="en-US" altLang="ko-KR" sz="1800" dirty="0"/>
              <a:t>(</a:t>
            </a:r>
            <a:r>
              <a:rPr lang="ko-KR" altLang="en-US" sz="1800" dirty="0"/>
              <a:t>이진 분류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추측 키를 사용하여 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한 결과가 실제 암호문인지 또는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생성된 값인지 판별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암호문인 경우 해당 키를 옳은 키로 판단</a:t>
            </a:r>
            <a:endParaRPr lang="en-US" altLang="ko-KR" sz="1800" dirty="0"/>
          </a:p>
          <a:p>
            <a:r>
              <a:rPr lang="ko-KR" altLang="en-US" sz="2000" dirty="0"/>
              <a:t>훈련 데이터 </a:t>
            </a:r>
            <a:r>
              <a:rPr lang="en-US" altLang="ko-KR" sz="2000" dirty="0"/>
              <a:t>900</a:t>
            </a:r>
            <a:r>
              <a:rPr lang="ko-KR" altLang="en-US" sz="2000" dirty="0"/>
              <a:t>만 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검증데이터</a:t>
            </a:r>
            <a:r>
              <a:rPr lang="ko-KR" altLang="en-US" sz="2000" dirty="0"/>
              <a:t> </a:t>
            </a:r>
            <a:r>
              <a:rPr lang="en-US" altLang="ko-KR" sz="2000" dirty="0"/>
              <a:t>100</a:t>
            </a:r>
            <a:r>
              <a:rPr lang="ko-KR" altLang="en-US" sz="2000" dirty="0"/>
              <a:t>만 개 사용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428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E23D-8260-C04C-AD4B-4B1405F8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차분 분석 </a:t>
            </a:r>
            <a:r>
              <a:rPr lang="en-US" altLang="ko-KR" dirty="0"/>
              <a:t>(</a:t>
            </a:r>
            <a:r>
              <a:rPr lang="en" altLang="ko-KR" dirty="0"/>
              <a:t>Differential Cryptanalysis)</a:t>
            </a:r>
            <a:r>
              <a:rPr lang="ko-KR" altLang="en-US" dirty="0"/>
              <a:t> 연구 동향</a:t>
            </a:r>
            <a:r>
              <a:rPr lang="en-US" altLang="ko-KR" dirty="0"/>
              <a:t>[4]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A92A1-30CF-D545-B41A-C0CF84CE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신경망 </a:t>
            </a:r>
            <a:r>
              <a:rPr lang="ko-KR" altLang="en-US" sz="2000" dirty="0" err="1"/>
              <a:t>구별자를</a:t>
            </a:r>
            <a:r>
              <a:rPr lang="ko-KR" altLang="en-US" sz="2000" dirty="0"/>
              <a:t> </a:t>
            </a:r>
            <a:r>
              <a:rPr lang="en-US" altLang="ko-KR" sz="2000" dirty="0"/>
              <a:t>5, 6, 7, 8</a:t>
            </a:r>
            <a:r>
              <a:rPr lang="ko-KR" altLang="en-US" sz="2000" dirty="0"/>
              <a:t>라운드의 </a:t>
            </a:r>
            <a:r>
              <a:rPr lang="en" altLang="ko-KR" sz="2000" dirty="0"/>
              <a:t>SPECK32/64</a:t>
            </a:r>
            <a:r>
              <a:rPr lang="ko-KR" altLang="en-US" sz="2000" dirty="0"/>
              <a:t>에 대해 학습 시킨 결과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모든 경우에서 </a:t>
            </a:r>
            <a:r>
              <a:rPr lang="ko-KR" altLang="en-US" sz="2000" b="1" dirty="0"/>
              <a:t>고전적인</a:t>
            </a:r>
            <a:r>
              <a:rPr lang="ko-KR" altLang="en-US" sz="2000" dirty="0"/>
              <a:t> </a:t>
            </a:r>
            <a:r>
              <a:rPr lang="ko-KR" altLang="en-US" sz="2000" b="1" dirty="0"/>
              <a:t>차분 </a:t>
            </a:r>
            <a:r>
              <a:rPr lang="ko-KR" altLang="en-US" sz="2000" b="1" dirty="0" err="1"/>
              <a:t>구별자보다</a:t>
            </a:r>
            <a:r>
              <a:rPr lang="ko-KR" altLang="en-US" sz="2000" b="1" dirty="0"/>
              <a:t> 약 </a:t>
            </a:r>
            <a:r>
              <a:rPr lang="en-US" altLang="ko-KR" sz="2000" b="1" dirty="0"/>
              <a:t>0.01 </a:t>
            </a:r>
            <a:r>
              <a:rPr lang="ko-KR" altLang="en-US" sz="2000" b="1" dirty="0"/>
              <a:t>이상씩 더 높은 정확도 달성</a:t>
            </a:r>
            <a:endParaRPr lang="en-US" altLang="ko-KR" sz="2000" b="1" dirty="0"/>
          </a:p>
          <a:p>
            <a:r>
              <a:rPr lang="en-US" altLang="ko-KR" sz="2000" dirty="0"/>
              <a:t>7</a:t>
            </a:r>
            <a:r>
              <a:rPr lang="ko-KR" altLang="en-US" sz="2000" dirty="0"/>
              <a:t>라운드 신경망 </a:t>
            </a:r>
            <a:r>
              <a:rPr lang="ko-KR" altLang="en-US" sz="2000" dirty="0" err="1"/>
              <a:t>구별자에</a:t>
            </a:r>
            <a:r>
              <a:rPr lang="ko-KR" altLang="en-US" sz="2000" dirty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라운드 </a:t>
            </a:r>
            <a:r>
              <a:rPr lang="ko-KR" altLang="en-US" sz="2000" b="1" dirty="0" err="1"/>
              <a:t>차분특성</a:t>
            </a:r>
            <a:r>
              <a:rPr lang="en-US" altLang="ko-KR" sz="2000" b="1" dirty="0"/>
              <a:t>(0</a:t>
            </a:r>
            <a:r>
              <a:rPr lang="en" altLang="ko-KR" sz="2000" b="1" dirty="0"/>
              <a:t>x4000/0x0000)</a:t>
            </a:r>
            <a:r>
              <a:rPr lang="ko-KR" altLang="en-US" sz="2000" b="1" dirty="0"/>
              <a:t>을 추가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9</a:t>
            </a:r>
            <a:r>
              <a:rPr lang="ko-KR" altLang="en-US" sz="2000" dirty="0"/>
              <a:t>라운드 </a:t>
            </a:r>
            <a:r>
              <a:rPr lang="ko-KR" altLang="en-US" sz="2000" dirty="0" err="1"/>
              <a:t>구별자로</a:t>
            </a:r>
            <a:r>
              <a:rPr lang="ko-KR" altLang="en-US" sz="2000" dirty="0"/>
              <a:t>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입력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쌍이 </a:t>
            </a:r>
            <a:r>
              <a:rPr lang="en-US" altLang="ko-KR" sz="2000" dirty="0"/>
              <a:t>0</a:t>
            </a:r>
            <a:r>
              <a:rPr lang="en" altLang="ko-KR" sz="2000" dirty="0"/>
              <a:t>x4000/0x0000 </a:t>
            </a:r>
            <a:r>
              <a:rPr lang="ko-KR" altLang="en-US" sz="2000" dirty="0"/>
              <a:t>차분특성으로 전파되도록 하여 확장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라운드 암호문에 대한 무작위 여부 판별 가능</a:t>
            </a:r>
            <a:endParaRPr lang="en-US" altLang="ko-KR" sz="2000" b="1" dirty="0"/>
          </a:p>
          <a:p>
            <a:r>
              <a:rPr lang="en-US" altLang="ko-KR" sz="2000" b="1" dirty="0"/>
              <a:t>11</a:t>
            </a:r>
            <a:r>
              <a:rPr lang="ko-KR" altLang="en-US" sz="2000" b="1" dirty="0"/>
              <a:t>라운드에 대한 신경망 </a:t>
            </a:r>
            <a:r>
              <a:rPr lang="ko-KR" altLang="en-US" sz="2000" b="1" dirty="0" err="1"/>
              <a:t>구별자</a:t>
            </a:r>
            <a:r>
              <a:rPr lang="ko-KR" altLang="en-US" sz="2000" dirty="0" err="1"/>
              <a:t>로</a:t>
            </a:r>
            <a:r>
              <a:rPr lang="ko-KR" altLang="en-US" sz="2000" dirty="0"/>
              <a:t> 사용 가능</a:t>
            </a:r>
            <a:endParaRPr lang="en-US" altLang="ko-KR" sz="2000" dirty="0"/>
          </a:p>
          <a:p>
            <a:pPr lvl="1"/>
            <a:r>
              <a:rPr lang="en-US" altLang="ko-KR" sz="1800" dirty="0"/>
              <a:t>11</a:t>
            </a:r>
            <a:r>
              <a:rPr lang="ko-KR" altLang="en-US" sz="1800" dirty="0"/>
              <a:t>라운드의 암호문 쌍에 추측 키를 사용하여 </a:t>
            </a:r>
            <a:r>
              <a:rPr lang="en-US" altLang="ko-KR" sz="1800" dirty="0"/>
              <a:t>1</a:t>
            </a:r>
            <a:r>
              <a:rPr lang="ko-KR" altLang="en-US" sz="1800" dirty="0"/>
              <a:t>라운드를 </a:t>
            </a:r>
            <a:r>
              <a:rPr lang="ko-KR" altLang="en-US" sz="1800" dirty="0" err="1"/>
              <a:t>복호화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암호문쌍을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라운드 신경망 </a:t>
            </a:r>
            <a:r>
              <a:rPr lang="ko-KR" altLang="en-US" sz="1800" dirty="0" err="1"/>
              <a:t>구별자에</a:t>
            </a:r>
            <a:r>
              <a:rPr lang="ko-KR" altLang="en-US" sz="1800" dirty="0"/>
              <a:t> 입력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결과 값이 특정 임계 값보다 클 경우 옳은 키 후보로 판단</a:t>
            </a:r>
            <a:endParaRPr lang="en-US" altLang="ko-KR" sz="1800" dirty="0"/>
          </a:p>
          <a:p>
            <a:r>
              <a:rPr lang="ko-KR" altLang="en-US" sz="2000" dirty="0"/>
              <a:t>이러한 방식으로 키 복구 공격을 수행한 결과</a:t>
            </a:r>
            <a:r>
              <a:rPr lang="en-US" altLang="ko-KR" sz="2000" dirty="0"/>
              <a:t>,</a:t>
            </a:r>
          </a:p>
          <a:p>
            <a:pPr lvl="1"/>
            <a:r>
              <a:rPr lang="ko-KR" altLang="en-US" sz="1800" dirty="0"/>
              <a:t>마지막 </a:t>
            </a:r>
            <a:r>
              <a:rPr lang="en-US" altLang="ko-KR" sz="1800" dirty="0"/>
              <a:t>2</a:t>
            </a:r>
            <a:r>
              <a:rPr lang="ko-KR" altLang="en-US" sz="1800" dirty="0"/>
              <a:t>라운드에 대한 </a:t>
            </a:r>
            <a:r>
              <a:rPr lang="ko-KR" altLang="en-US" sz="1800" dirty="0" err="1"/>
              <a:t>서브키는</a:t>
            </a:r>
            <a:r>
              <a:rPr lang="ko-KR" altLang="en-US" sz="1800" dirty="0"/>
              <a:t> </a:t>
            </a:r>
            <a:r>
              <a:rPr lang="en-US" altLang="ko-KR" sz="1800" dirty="0"/>
              <a:t>100</a:t>
            </a:r>
            <a:r>
              <a:rPr lang="ko-KR" altLang="en-US" sz="1800" dirty="0"/>
              <a:t>번 중 </a:t>
            </a:r>
            <a:r>
              <a:rPr lang="en-US" altLang="ko-KR" sz="1800" dirty="0"/>
              <a:t>81</a:t>
            </a:r>
            <a:r>
              <a:rPr lang="ko-KR" altLang="en-US" sz="1800" dirty="0"/>
              <a:t>번 복구 성공</a:t>
            </a:r>
            <a:endParaRPr lang="en-US" altLang="ko-KR" sz="1800" dirty="0"/>
          </a:p>
          <a:p>
            <a:pPr lvl="1"/>
            <a:r>
              <a:rPr lang="ko-KR" altLang="en-US" sz="1800" dirty="0"/>
              <a:t>마지막 라운드에 대한 </a:t>
            </a:r>
            <a:r>
              <a:rPr lang="ko-KR" altLang="en-US" sz="1800" dirty="0" err="1"/>
              <a:t>서브키는</a:t>
            </a:r>
            <a:r>
              <a:rPr lang="ko-KR" altLang="en-US" sz="1800" dirty="0"/>
              <a:t> </a:t>
            </a:r>
            <a:r>
              <a:rPr lang="en-US" altLang="ko-KR" sz="1800" dirty="0"/>
              <a:t>100</a:t>
            </a:r>
            <a:r>
              <a:rPr lang="ko-KR" altLang="en-US" sz="1800" dirty="0"/>
              <a:t>번 중 </a:t>
            </a:r>
            <a:r>
              <a:rPr lang="en-US" altLang="ko-KR" sz="1800" dirty="0"/>
              <a:t>99</a:t>
            </a:r>
            <a:r>
              <a:rPr lang="ko-KR" altLang="en-US" sz="1800" dirty="0"/>
              <a:t>번 복구 성공</a:t>
            </a:r>
            <a:endParaRPr lang="en-US" altLang="ko-KR" sz="1800" dirty="0"/>
          </a:p>
          <a:p>
            <a:r>
              <a:rPr lang="ko-KR" altLang="en-US" sz="2000" dirty="0"/>
              <a:t>그러나</a:t>
            </a:r>
            <a:r>
              <a:rPr lang="en-US" altLang="ko-KR" sz="2000" dirty="0"/>
              <a:t>,</a:t>
            </a:r>
            <a:r>
              <a:rPr lang="ko-KR" altLang="en-US" sz="2000" dirty="0"/>
              <a:t> 해당 결과는 블랙박스 모델인 인공 신경망의 해석 가능성에 대한 문제를 제기</a:t>
            </a:r>
            <a:endParaRPr lang="en-US" altLang="ko-KR" sz="2000" dirty="0"/>
          </a:p>
          <a:p>
            <a:pPr lvl="1"/>
            <a:r>
              <a:rPr lang="en" altLang="ko-KR" sz="1800" dirty="0"/>
              <a:t>Eurocrypt2021</a:t>
            </a:r>
            <a:r>
              <a:rPr lang="ko-KR" altLang="en-US" sz="1800" dirty="0"/>
              <a:t>에서는 이에 대한 해석이 발표됨</a:t>
            </a:r>
            <a:r>
              <a:rPr lang="en-US" altLang="ko-KR" sz="1800" dirty="0"/>
              <a:t>[5]</a:t>
            </a:r>
          </a:p>
          <a:p>
            <a:r>
              <a:rPr lang="ko-KR" altLang="en-US" sz="2000" dirty="0"/>
              <a:t>또한</a:t>
            </a:r>
            <a:r>
              <a:rPr lang="en-US" altLang="ko-KR" sz="2000" dirty="0"/>
              <a:t>,</a:t>
            </a:r>
            <a:r>
              <a:rPr lang="ko-KR" altLang="en-US" sz="2000" dirty="0"/>
              <a:t> 해당 연구를 기반으로 하여 </a:t>
            </a:r>
            <a:r>
              <a:rPr lang="en" altLang="ko-KR" sz="2000" dirty="0"/>
              <a:t>SPECK, SIMON, PRESENT </a:t>
            </a:r>
            <a:r>
              <a:rPr lang="ko-KR" altLang="en-US" sz="2000" dirty="0"/>
              <a:t>등의 암호에 대해 진행 </a:t>
            </a:r>
            <a:r>
              <a:rPr lang="en-US" altLang="ko-KR" sz="2000" dirty="0"/>
              <a:t>[6, 7, 8]. 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60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1DE-374D-8248-9936-F174E0D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차분 분석 </a:t>
            </a:r>
            <a:r>
              <a:rPr lang="en-US" altLang="ko-KR" dirty="0"/>
              <a:t>(</a:t>
            </a:r>
            <a:r>
              <a:rPr lang="en" altLang="ko-KR" dirty="0"/>
              <a:t>Differential Cryptanalysis)</a:t>
            </a:r>
            <a:r>
              <a:rPr lang="ko-KR" altLang="en-US" dirty="0"/>
              <a:t> 연구 동향</a:t>
            </a:r>
            <a:r>
              <a:rPr lang="en-US" altLang="ko-KR" dirty="0"/>
              <a:t>[6,8]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8A69C-960B-2D41-BE20-C43A5F257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Baksi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et.al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[4]</a:t>
            </a:r>
            <a:r>
              <a:rPr lang="ko-KR" altLang="en-US" sz="1800" dirty="0"/>
              <a:t>의 연구를 기반으로 비 </a:t>
            </a:r>
            <a:r>
              <a:rPr lang="ko-KR" altLang="en-US" sz="1800" dirty="0" err="1"/>
              <a:t>마르코프</a:t>
            </a:r>
            <a:r>
              <a:rPr lang="ko-KR" altLang="en-US" sz="1800" dirty="0"/>
              <a:t> 암호 및 일체형 차분</a:t>
            </a:r>
            <a:r>
              <a:rPr lang="en-US" altLang="ko-KR" sz="1800" dirty="0"/>
              <a:t>(</a:t>
            </a:r>
            <a:r>
              <a:rPr lang="ko-KR" altLang="en-US" sz="1800" dirty="0"/>
              <a:t>동일한 입력 차이에서 모든 출력 차이를 고려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대한 </a:t>
            </a:r>
            <a:r>
              <a:rPr lang="ko-KR" altLang="en-US" sz="1800" dirty="0" err="1"/>
              <a:t>인공신경망</a:t>
            </a:r>
            <a:r>
              <a:rPr lang="ko-KR" altLang="en-US" sz="1800" dirty="0"/>
              <a:t> 기반의 암호 분석 기법을 제안</a:t>
            </a:r>
            <a:endParaRPr lang="en-US" altLang="ko-KR" sz="1800" dirty="0"/>
          </a:p>
          <a:p>
            <a:pPr lvl="1"/>
            <a:r>
              <a:rPr lang="ko-KR" altLang="en-US" sz="1800" dirty="0"/>
              <a:t>분석 대상 암호 알고리즘 </a:t>
            </a:r>
            <a:endParaRPr lang="en-US" altLang="ko-KR" sz="1800" dirty="0"/>
          </a:p>
          <a:p>
            <a:pPr lvl="2"/>
            <a:r>
              <a:rPr lang="en" altLang="ko-KR" sz="1600" dirty="0"/>
              <a:t>GIMLI, ASCON, KNOT </a:t>
            </a:r>
            <a:r>
              <a:rPr lang="ko-KR" altLang="en-US" sz="1600" dirty="0"/>
              <a:t>그리고 </a:t>
            </a:r>
            <a:r>
              <a:rPr lang="en" altLang="ko-KR" sz="1600" dirty="0"/>
              <a:t>CHASKEY</a:t>
            </a:r>
            <a:r>
              <a:rPr lang="en-US" altLang="ko-KR" sz="1600" dirty="0"/>
              <a:t>(</a:t>
            </a:r>
            <a:r>
              <a:rPr lang="ko-KR" altLang="en-US" sz="1600" dirty="0"/>
              <a:t>모두 </a:t>
            </a:r>
            <a:r>
              <a:rPr lang="en" altLang="ko-KR" sz="1600" dirty="0"/>
              <a:t>round-reduced </a:t>
            </a:r>
            <a:r>
              <a:rPr lang="ko-KR" altLang="en-US" sz="1600" dirty="0"/>
              <a:t>버전</a:t>
            </a:r>
            <a:r>
              <a:rPr lang="en-US" altLang="ko-KR" sz="1600" dirty="0"/>
              <a:t>)</a:t>
            </a:r>
            <a:endParaRPr lang="en-US" altLang="ko-KR" sz="1200" dirty="0"/>
          </a:p>
          <a:p>
            <a:r>
              <a:rPr lang="en-US" altLang="ko-KR" sz="2000" dirty="0"/>
              <a:t>Jain </a:t>
            </a:r>
            <a:r>
              <a:rPr lang="en-US" altLang="ko-KR" sz="2000" dirty="0" err="1"/>
              <a:t>et.al</a:t>
            </a:r>
            <a:endParaRPr lang="en-US" altLang="ko-KR" sz="2000" dirty="0"/>
          </a:p>
          <a:p>
            <a:pPr lvl="1"/>
            <a:r>
              <a:rPr lang="en-US" altLang="ko-KR" sz="1800" dirty="0"/>
              <a:t>[6]</a:t>
            </a:r>
            <a:r>
              <a:rPr lang="ko-KR" altLang="en-US" sz="1800" dirty="0"/>
              <a:t>의 차분 </a:t>
            </a:r>
            <a:r>
              <a:rPr lang="ko-KR" altLang="en-US" sz="1800" dirty="0" err="1"/>
              <a:t>구별자를</a:t>
            </a:r>
            <a:r>
              <a:rPr lang="ko-KR" altLang="en-US" sz="1800" dirty="0"/>
              <a:t> 기반으로 </a:t>
            </a:r>
            <a:r>
              <a:rPr lang="en-US" altLang="ko-KR" sz="1800" dirty="0"/>
              <a:t>3~6</a:t>
            </a:r>
            <a:r>
              <a:rPr lang="ko-KR" altLang="en-US" sz="1800" dirty="0"/>
              <a:t>라운드의 </a:t>
            </a:r>
            <a:r>
              <a:rPr lang="en" altLang="ko-KR" sz="1800" dirty="0"/>
              <a:t>PRESENT</a:t>
            </a:r>
            <a:r>
              <a:rPr lang="ko-KR" altLang="en-US" sz="1800" dirty="0"/>
              <a:t>에 대한 차분 분석 기법 제안</a:t>
            </a:r>
            <a:endParaRPr lang="en-US" altLang="ko-KR" sz="1800" dirty="0"/>
          </a:p>
          <a:p>
            <a:pPr lvl="1"/>
            <a:r>
              <a:rPr lang="ko-KR" altLang="en-US" sz="1800" dirty="0"/>
              <a:t>해당 연구에서는 무작위 차분 대신 </a:t>
            </a:r>
            <a:r>
              <a:rPr lang="en-US" altLang="ko-KR" sz="1800" dirty="0"/>
              <a:t>[9]</a:t>
            </a:r>
            <a:r>
              <a:rPr lang="ko-KR" altLang="en-US" sz="1800" dirty="0"/>
              <a:t>에서 제안된 차분을 사용하여 더 나은 결과를 얻음</a:t>
            </a:r>
            <a:endParaRPr lang="en-US" altLang="ko-KR" sz="1800" dirty="0"/>
          </a:p>
          <a:p>
            <a:pPr lvl="1"/>
            <a:r>
              <a:rPr lang="ko-KR" altLang="en-US" sz="1800" dirty="0"/>
              <a:t>제안 기법은 </a:t>
            </a:r>
            <a:r>
              <a:rPr lang="en-US" altLang="ko-KR" sz="1800" dirty="0"/>
              <a:t>5</a:t>
            </a:r>
            <a:r>
              <a:rPr lang="ko-KR" altLang="en-US" sz="1800" dirty="0"/>
              <a:t>라운드까지 적용 가능</a:t>
            </a:r>
            <a:r>
              <a:rPr lang="en-US" altLang="ko-KR" sz="1800" dirty="0"/>
              <a:t>, </a:t>
            </a:r>
            <a:r>
              <a:rPr lang="en" altLang="ko-KR" sz="1800" dirty="0"/>
              <a:t>full-round PRESENT</a:t>
            </a:r>
            <a:r>
              <a:rPr lang="ko-KR" altLang="en-US" sz="1800" dirty="0"/>
              <a:t>에 대한 공격은 불가능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현재 수행된 대부분의 </a:t>
            </a:r>
            <a:r>
              <a:rPr lang="ko-KR" altLang="en-US" sz="2000" dirty="0" err="1"/>
              <a:t>인공신경망</a:t>
            </a:r>
            <a:r>
              <a:rPr lang="ko-KR" altLang="en-US" sz="2000" dirty="0"/>
              <a:t> 기반의 차분 분석 연구는 </a:t>
            </a:r>
            <a:r>
              <a:rPr lang="ko-KR" altLang="en-US" sz="2000" dirty="0" err="1"/>
              <a:t>경량암호</a:t>
            </a:r>
            <a:r>
              <a:rPr lang="ko-KR" altLang="en-US" sz="2000" dirty="0"/>
              <a:t> 및 </a:t>
            </a:r>
            <a:r>
              <a:rPr lang="en" altLang="ko-KR" sz="2000" dirty="0"/>
              <a:t>round-reduced</a:t>
            </a:r>
            <a:r>
              <a:rPr lang="ko-KR" altLang="en-US" sz="2000" dirty="0"/>
              <a:t>에 해당</a:t>
            </a:r>
            <a:endParaRPr lang="en-US" altLang="ko-KR" sz="2000" dirty="0"/>
          </a:p>
          <a:p>
            <a:r>
              <a:rPr lang="ko-KR" altLang="en-US" sz="2000" dirty="0"/>
              <a:t>향후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" altLang="ko-KR" sz="2000" dirty="0"/>
              <a:t>full-round</a:t>
            </a:r>
            <a:r>
              <a:rPr lang="ko-KR" altLang="en-US" sz="2000" dirty="0"/>
              <a:t>에 대한 공격과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암호학적</a:t>
            </a:r>
            <a:r>
              <a:rPr lang="ko-KR" altLang="en-US" sz="2000" dirty="0"/>
              <a:t> 측면에서 해석 가능한 연구가 진행되어야 할 것으로 생각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5157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1DE-374D-8248-9936-F174E0D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Active S-box </a:t>
            </a:r>
            <a:r>
              <a:rPr lang="ko-KR" altLang="en-US" dirty="0"/>
              <a:t>수 예측 </a:t>
            </a:r>
            <a:r>
              <a:rPr lang="en-US" altLang="ko-KR" dirty="0"/>
              <a:t>[10]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8A69C-960B-2D41-BE20-C43A5F257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/>
              <a:t>GFS(generalized </a:t>
            </a:r>
            <a:r>
              <a:rPr lang="en" altLang="ko-KR" sz="2000" dirty="0" err="1"/>
              <a:t>feistel</a:t>
            </a:r>
            <a:r>
              <a:rPr lang="en" altLang="ko-KR" sz="2000" dirty="0"/>
              <a:t> block) </a:t>
            </a:r>
            <a:r>
              <a:rPr lang="ko-KR" altLang="en-US" sz="2000" dirty="0"/>
              <a:t>블록 암호의 </a:t>
            </a:r>
            <a:r>
              <a:rPr lang="en" altLang="ko-KR" sz="2000" dirty="0"/>
              <a:t>active S-box </a:t>
            </a:r>
            <a:r>
              <a:rPr lang="ko-KR" altLang="en-US" sz="2000" dirty="0"/>
              <a:t>수를 예측하는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기법을 제안</a:t>
            </a:r>
            <a:endParaRPr lang="en-US" altLang="ko-KR" sz="2000" dirty="0"/>
          </a:p>
          <a:p>
            <a:r>
              <a:rPr lang="en" altLang="ko-KR" sz="2000" dirty="0"/>
              <a:t>Active S-box</a:t>
            </a:r>
            <a:r>
              <a:rPr lang="ko-KR" altLang="en-US" sz="2000" dirty="0"/>
              <a:t>의 수가 최소인 </a:t>
            </a:r>
            <a:r>
              <a:rPr lang="en" altLang="ko-KR" sz="2000" dirty="0"/>
              <a:t>differential trail</a:t>
            </a:r>
            <a:r>
              <a:rPr lang="ko-KR" altLang="en-US" sz="2000" dirty="0"/>
              <a:t>을 식별하는 것이 암호 분석의 목적</a:t>
            </a:r>
            <a:endParaRPr lang="en-US" altLang="ko-KR" sz="2000" dirty="0"/>
          </a:p>
          <a:p>
            <a:r>
              <a:rPr lang="en" altLang="ko-KR" sz="2000" dirty="0"/>
              <a:t>fully-connected </a:t>
            </a:r>
            <a:r>
              <a:rPr lang="ko-KR" altLang="en-US" sz="2000" dirty="0"/>
              <a:t>신경망을 훈련하여 활성화되는 </a:t>
            </a:r>
            <a:r>
              <a:rPr lang="en" altLang="ko-KR" sz="2000" dirty="0"/>
              <a:t>S-box</a:t>
            </a:r>
            <a:r>
              <a:rPr lang="ko-KR" altLang="en-US" sz="2000" dirty="0"/>
              <a:t>의 수를 예측</a:t>
            </a:r>
            <a:endParaRPr lang="en-US" altLang="ko-KR" sz="2000" dirty="0"/>
          </a:p>
          <a:p>
            <a:r>
              <a:rPr lang="ko-KR" altLang="en-US" sz="2000" dirty="0"/>
              <a:t>블록 암호의 공통된 특징</a:t>
            </a:r>
            <a:r>
              <a:rPr lang="en-US" altLang="ko-KR" sz="2000" dirty="0"/>
              <a:t>(</a:t>
            </a:r>
            <a:r>
              <a:rPr lang="ko-KR" altLang="en-US" sz="2000" dirty="0"/>
              <a:t>라운드 수</a:t>
            </a:r>
            <a:r>
              <a:rPr lang="en-US" altLang="ko-KR" sz="2000" dirty="0"/>
              <a:t>(𝑟) </a:t>
            </a:r>
            <a:r>
              <a:rPr lang="ko-KR" altLang="en-US" sz="2000" dirty="0"/>
              <a:t>및 순열 패턴</a:t>
            </a:r>
            <a:r>
              <a:rPr lang="en-US" altLang="ko-KR" sz="2000" dirty="0"/>
              <a:t>), </a:t>
            </a:r>
            <a:r>
              <a:rPr lang="en" altLang="ko-KR" sz="2000" dirty="0"/>
              <a:t>truncated differences(</a:t>
            </a:r>
            <a:r>
              <a:rPr lang="ko-KR" altLang="en-US" sz="2000" dirty="0"/>
              <a:t>입력 및 출력 차분</a:t>
            </a:r>
            <a:r>
              <a:rPr lang="en-US" altLang="ko-KR" sz="2000" dirty="0"/>
              <a:t>) </a:t>
            </a:r>
            <a:r>
              <a:rPr lang="ko-KR" altLang="en-US" sz="2000" dirty="0"/>
              <a:t>등의 차분 분석 관련 특징을 데이터로 사용</a:t>
            </a:r>
            <a:endParaRPr lang="en-US" altLang="ko-KR" sz="2000" dirty="0"/>
          </a:p>
          <a:p>
            <a:r>
              <a:rPr lang="ko-KR" altLang="en-US" sz="2000" dirty="0"/>
              <a:t>각각의 특징들을 제거하며 예측 성능 평가 시</a:t>
            </a:r>
            <a:endParaRPr lang="en-US" altLang="ko-KR" sz="2000" dirty="0"/>
          </a:p>
          <a:p>
            <a:pPr lvl="1"/>
            <a:r>
              <a:rPr lang="ko-KR" altLang="en-US" sz="1800" dirty="0"/>
              <a:t>순열 패턴이 </a:t>
            </a:r>
            <a:r>
              <a:rPr lang="en" altLang="ko-KR" sz="1800" dirty="0"/>
              <a:t>active S-box </a:t>
            </a:r>
            <a:r>
              <a:rPr lang="ko-KR" altLang="en-US" sz="1800" dirty="0"/>
              <a:t>예측에 가장 중요한 요소로 파악됨</a:t>
            </a:r>
            <a:endParaRPr lang="en-US" altLang="ko-KR" sz="1800" dirty="0"/>
          </a:p>
          <a:p>
            <a:pPr lvl="1"/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en" altLang="ko-KR" sz="1800" dirty="0"/>
              <a:t>RMSE, R-squared(𝑅^2)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사용하여 신경망의 성능을 평가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예측 성공한 경우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전반적으로 </a:t>
            </a:r>
            <a:r>
              <a:rPr lang="en" altLang="ko-KR" sz="1800" dirty="0"/>
              <a:t>RMSE </a:t>
            </a:r>
            <a:r>
              <a:rPr lang="ko-KR" altLang="en-US" sz="1800" dirty="0"/>
              <a:t>값이 </a:t>
            </a:r>
            <a:r>
              <a:rPr lang="en-US" altLang="ko-KR" sz="1800" dirty="0"/>
              <a:t>1.96 </a:t>
            </a:r>
            <a:r>
              <a:rPr lang="ko-KR" altLang="en-US" sz="1800" dirty="0"/>
              <a:t>이하</a:t>
            </a:r>
            <a:endParaRPr lang="en-US" altLang="ko-KR" sz="18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27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CB1B-C11A-4746-BD21-36B74668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50973-AEEB-754A-845A-7597B5E79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알려진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공격</a:t>
            </a:r>
            <a:r>
              <a:rPr lang="en-US" altLang="ko-KR" sz="2000" dirty="0"/>
              <a:t>, </a:t>
            </a:r>
            <a:r>
              <a:rPr lang="ko-KR" altLang="en-US" sz="2000" dirty="0"/>
              <a:t>선택된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공격</a:t>
            </a:r>
            <a:r>
              <a:rPr lang="en-US" altLang="ko-KR" sz="2000" dirty="0"/>
              <a:t>, </a:t>
            </a:r>
            <a:r>
              <a:rPr lang="ko-KR" altLang="en-US" sz="2000" dirty="0"/>
              <a:t>암호문 단독 공격</a:t>
            </a:r>
            <a:r>
              <a:rPr lang="en-US" altLang="ko-KR" sz="2000" dirty="0"/>
              <a:t>, </a:t>
            </a:r>
            <a:r>
              <a:rPr lang="ko-KR" altLang="en-US" sz="2000" dirty="0"/>
              <a:t>차분 공격 등의 암호 분석 기법 존재</a:t>
            </a:r>
            <a:endParaRPr lang="en-US" altLang="ko-KR" sz="2000" dirty="0"/>
          </a:p>
          <a:p>
            <a:r>
              <a:rPr lang="ko-KR" altLang="en-US" sz="2000" dirty="0"/>
              <a:t>최근에는 </a:t>
            </a:r>
            <a:r>
              <a:rPr lang="ko-KR" altLang="en-US" sz="2000" b="1" dirty="0" err="1"/>
              <a:t>인공신경망</a:t>
            </a:r>
            <a:r>
              <a:rPr lang="ko-KR" altLang="en-US" sz="2000" b="1" dirty="0"/>
              <a:t> 기술을 기반으로 하는 암호 분석 기법들이 제안</a:t>
            </a:r>
            <a:endParaRPr lang="en-US" altLang="ko-KR" sz="2000" b="1" dirty="0"/>
          </a:p>
          <a:p>
            <a:r>
              <a:rPr lang="ko-KR" altLang="en-US" sz="2000" dirty="0"/>
              <a:t>현재는 </a:t>
            </a:r>
            <a:r>
              <a:rPr lang="ko-KR" altLang="en-US" sz="2000" b="1" dirty="0"/>
              <a:t>고전 암호</a:t>
            </a:r>
            <a:r>
              <a:rPr lang="en-US" altLang="ko-KR" sz="2000" b="1" dirty="0"/>
              <a:t>, </a:t>
            </a:r>
            <a:r>
              <a:rPr lang="en" altLang="ko-KR" sz="2000" b="1" dirty="0"/>
              <a:t>S-DES, SPECK, SIMON, PRESENT </a:t>
            </a:r>
            <a:r>
              <a:rPr lang="ko-KR" altLang="en-US" sz="2000" dirty="0"/>
              <a:t>등의 암호에 대한 분석 가능</a:t>
            </a:r>
            <a:endParaRPr lang="en-US" altLang="ko-KR" sz="2000" dirty="0"/>
          </a:p>
          <a:p>
            <a:r>
              <a:rPr lang="ko-KR" altLang="en-US" sz="2000" dirty="0"/>
              <a:t>그러나</a:t>
            </a:r>
            <a:r>
              <a:rPr lang="en-US" altLang="ko-KR" sz="2000" dirty="0"/>
              <a:t>,</a:t>
            </a:r>
            <a:r>
              <a:rPr lang="ko-KR" altLang="en-US" sz="2000" dirty="0"/>
              <a:t> 대부분</a:t>
            </a:r>
            <a:r>
              <a:rPr lang="ko-KR" altLang="en-US" sz="2000" b="1" dirty="0"/>
              <a:t> </a:t>
            </a:r>
            <a:r>
              <a:rPr lang="en" altLang="ko-KR" sz="2000" b="1" dirty="0"/>
              <a:t>round-reduced</a:t>
            </a:r>
            <a:r>
              <a:rPr lang="en" altLang="ko-KR" sz="2000" dirty="0"/>
              <a:t> </a:t>
            </a:r>
            <a:r>
              <a:rPr lang="ko-KR" altLang="en-US" sz="2000" dirty="0"/>
              <a:t>형태의 암호를 대상으로 함</a:t>
            </a:r>
            <a:endParaRPr lang="en-US" altLang="ko-KR" sz="2000" dirty="0"/>
          </a:p>
          <a:p>
            <a:r>
              <a:rPr lang="ko-KR" altLang="en-US" sz="2000" dirty="0"/>
              <a:t>인공 신경망 기반의 암호 분석에는 </a:t>
            </a:r>
            <a:r>
              <a:rPr lang="en" altLang="ko-KR" sz="2000" dirty="0"/>
              <a:t>Linear </a:t>
            </a:r>
            <a:r>
              <a:rPr lang="ko-KR" altLang="en-US" sz="2000" dirty="0"/>
              <a:t>레이어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" altLang="ko-KR" sz="2000" dirty="0"/>
              <a:t>Convolution </a:t>
            </a:r>
            <a:r>
              <a:rPr lang="ko-KR" altLang="en-US" sz="2000" dirty="0"/>
              <a:t>레이어 등이 사용</a:t>
            </a:r>
            <a:endParaRPr lang="en-US" altLang="ko-KR" sz="2000" dirty="0"/>
          </a:p>
          <a:p>
            <a:r>
              <a:rPr lang="ko-KR" altLang="en-US" sz="2000" dirty="0"/>
              <a:t>암호 분석 </a:t>
            </a:r>
            <a:r>
              <a:rPr lang="ko-KR" altLang="en-US" sz="2000" b="1" dirty="0"/>
              <a:t>성능 개선 연구</a:t>
            </a:r>
            <a:r>
              <a:rPr lang="en-US" altLang="ko-KR" sz="2000" dirty="0"/>
              <a:t>,</a:t>
            </a:r>
            <a:r>
              <a:rPr lang="ko-KR" altLang="en-US" sz="2000" dirty="0"/>
              <a:t> 비슷한 성능을 보장하면서 </a:t>
            </a:r>
            <a:r>
              <a:rPr lang="ko-KR" altLang="en-US" sz="2000" b="1" dirty="0"/>
              <a:t>신경망의 구조를 최소화</a:t>
            </a:r>
            <a:r>
              <a:rPr lang="ko-KR" altLang="en-US" sz="2000" dirty="0"/>
              <a:t> 하는 연구들도 진행</a:t>
            </a:r>
            <a:endParaRPr lang="en-US" altLang="ko-KR" sz="2000" dirty="0"/>
          </a:p>
          <a:p>
            <a:r>
              <a:rPr lang="ko-KR" altLang="en-US" sz="2000" dirty="0"/>
              <a:t>향후 연구</a:t>
            </a:r>
            <a:endParaRPr lang="en-US" altLang="ko-KR" sz="2000" dirty="0"/>
          </a:p>
          <a:p>
            <a:pPr lvl="1"/>
            <a:r>
              <a:rPr lang="ko-KR" altLang="en-US" sz="1800" dirty="0"/>
              <a:t>인공 신경망의 결과를 </a:t>
            </a:r>
            <a:r>
              <a:rPr lang="ko-KR" altLang="en-US" sz="1800" dirty="0" err="1"/>
              <a:t>암호학적</a:t>
            </a:r>
            <a:r>
              <a:rPr lang="ko-KR" altLang="en-US" sz="1800" dirty="0"/>
              <a:t> 관점에서 해석하기 위한 </a:t>
            </a:r>
            <a:r>
              <a:rPr lang="ko-KR" altLang="en-US" sz="1800" b="1" dirty="0"/>
              <a:t>설명 가능한 인공지능</a:t>
            </a:r>
            <a:r>
              <a:rPr lang="en-US" altLang="ko-KR" sz="1800" dirty="0"/>
              <a:t>(</a:t>
            </a:r>
            <a:r>
              <a:rPr lang="en" altLang="ko-KR" sz="1800" dirty="0" err="1"/>
              <a:t>eXplainable</a:t>
            </a:r>
            <a:r>
              <a:rPr lang="en" altLang="ko-KR" sz="1800" dirty="0"/>
              <a:t> Artificial Intelligence, XAI)  </a:t>
            </a:r>
            <a:r>
              <a:rPr lang="ko-KR" altLang="en-US" sz="1800" dirty="0"/>
              <a:t>기술의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경량 암호가 아닌 경우와 </a:t>
            </a:r>
            <a:r>
              <a:rPr lang="ko-KR" altLang="en-US" sz="1800" b="1" dirty="0"/>
              <a:t>전체 라운드</a:t>
            </a:r>
            <a:r>
              <a:rPr lang="ko-KR" altLang="en-US" sz="1800" dirty="0"/>
              <a:t>에 대한 공격이 필요할 것으로 생각</a:t>
            </a:r>
            <a:endParaRPr lang="en-US" altLang="ko-KR" sz="1800" dirty="0"/>
          </a:p>
          <a:p>
            <a:pPr lvl="1"/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en" altLang="ko-KR" sz="1800" dirty="0"/>
              <a:t>Active S-box</a:t>
            </a:r>
            <a:r>
              <a:rPr lang="ko-KR" altLang="en-US" sz="1800" dirty="0"/>
              <a:t>의 수를 예측하는 연구와 같이 </a:t>
            </a:r>
            <a:r>
              <a:rPr lang="ko-KR" altLang="en-US" sz="1800" b="1" dirty="0"/>
              <a:t>다양한 측면에서 암호 분석을 위한 인공신경망의 적용이 </a:t>
            </a:r>
            <a:r>
              <a:rPr lang="ko-KR" altLang="en-US" sz="1800" dirty="0"/>
              <a:t>가능할 것</a:t>
            </a:r>
            <a:endParaRPr lang="en-US" altLang="ko-KR" sz="18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245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3CB020-0627-E94F-8905-92CE3425F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75797-1E3E-3341-AA5B-8CA7967246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ko-KR" altLang="en-US" dirty="0"/>
              <a:t>관련 연구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AFF972-5313-034C-9F55-363CDB658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인공신경망</a:t>
            </a:r>
            <a:r>
              <a:rPr lang="ko-KR" altLang="en-US" dirty="0"/>
              <a:t> 기반의 암호 분석 연구 동향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BEB4C-4332-874D-8CCE-F5E6FFECC8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1674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암호분석</a:t>
            </a:r>
            <a:r>
              <a:rPr kumimoji="1" lang="en-US" altLang="ko-KR" dirty="0"/>
              <a:t>(Cryptanalysis)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암호 알고리즘의 </a:t>
            </a:r>
            <a:r>
              <a:rPr lang="ko-KR" altLang="en-US" sz="2000" b="1" dirty="0" err="1"/>
              <a:t>평문</a:t>
            </a:r>
            <a:r>
              <a:rPr lang="ko-KR" altLang="en-US" sz="2000" b="1" dirty="0"/>
              <a:t> 또는 암호 키를 유추해내는 것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안전한 </a:t>
            </a:r>
            <a:r>
              <a:rPr lang="ko-KR" altLang="en-US" sz="2000" dirty="0" err="1"/>
              <a:t>암호시스템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혼돈 및 확산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복원하거나 사용된 키를 </a:t>
            </a:r>
            <a:r>
              <a:rPr lang="ko-KR" altLang="en-US" sz="1800" b="1" dirty="0"/>
              <a:t>알아낼 수 없도록 설계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암호분석의</a:t>
            </a:r>
            <a:r>
              <a:rPr lang="ko-KR" altLang="en-US" sz="2000" b="1" dirty="0"/>
              <a:t> 종류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전수 조사 </a:t>
            </a:r>
            <a:r>
              <a:rPr lang="en-US" altLang="ko-KR" sz="1800" dirty="0"/>
              <a:t>(Brute-force),</a:t>
            </a:r>
            <a:r>
              <a:rPr lang="ko-KR" altLang="en-US" sz="1800" dirty="0"/>
              <a:t> 차분 분석 </a:t>
            </a:r>
            <a:r>
              <a:rPr lang="en-US" altLang="ko-KR" sz="1800" dirty="0"/>
              <a:t>(</a:t>
            </a:r>
            <a:r>
              <a:rPr lang="en" altLang="ko-KR" sz="1800" dirty="0"/>
              <a:t>differential cryptanalysis)</a:t>
            </a:r>
            <a:r>
              <a:rPr lang="en-US" altLang="ko-KR" sz="1800" dirty="0"/>
              <a:t>,</a:t>
            </a:r>
            <a:r>
              <a:rPr lang="ko-KR" altLang="en-US" sz="1800" dirty="0"/>
              <a:t> 선형 분석 </a:t>
            </a:r>
            <a:r>
              <a:rPr lang="en-US" altLang="ko-KR" sz="1800" dirty="0"/>
              <a:t>(</a:t>
            </a:r>
            <a:r>
              <a:rPr lang="en" altLang="ko-KR" sz="1800" dirty="0"/>
              <a:t>linear cryptanalysis) </a:t>
            </a:r>
            <a:r>
              <a:rPr lang="ko-KR" altLang="en-US" sz="1800" dirty="0"/>
              <a:t>등 존재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최근에는 인공지능 기술이 발달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인공신경망을 기반으로 한 암호 분석</a:t>
            </a:r>
            <a:r>
              <a:rPr lang="ko-KR" altLang="en-US" sz="1800" dirty="0"/>
              <a:t>에 관한 연구들이 활발히 진행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AD82-B599-584D-BE78-89682E1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인공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585F9-02EC-5E43-ABBA-F2D660538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생물학의 신경망에서 영감을 받은 학습 알고리즘</a:t>
            </a:r>
            <a:endParaRPr lang="en-US" altLang="ko-KR" sz="2000" dirty="0"/>
          </a:p>
          <a:p>
            <a:r>
              <a:rPr lang="ko-KR" altLang="en-US" sz="2000" dirty="0"/>
              <a:t>여러 개의 노드로 이루어진 레이어가 여러 층 쌓인 형태</a:t>
            </a:r>
            <a:endParaRPr lang="en-US" altLang="ko-KR" sz="2000" dirty="0"/>
          </a:p>
          <a:p>
            <a:r>
              <a:rPr lang="ko-KR" altLang="en-US" sz="2000" dirty="0"/>
              <a:t>학습 과정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1800" dirty="0"/>
              <a:t>각 레이어의 노드들은 자신과 연결된 이전 레이어의 노드 값과 가중치를 이용하여 </a:t>
            </a:r>
            <a:r>
              <a:rPr lang="ko-KR" altLang="en-US" sz="1800" dirty="0" err="1"/>
              <a:t>가중합</a:t>
            </a:r>
            <a:r>
              <a:rPr lang="ko-KR" altLang="en-US" sz="1800" dirty="0"/>
              <a:t> 연산</a:t>
            </a:r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ko-KR" altLang="en-US" sz="1800" dirty="0"/>
              <a:t>비선형 함수인 활성화 함수를 통해 단일 값으로 계산</a:t>
            </a:r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ko-KR" altLang="en-US" sz="1800" dirty="0"/>
              <a:t>입력 데이터를 신경망에 입력한 후</a:t>
            </a:r>
            <a:r>
              <a:rPr lang="en-US" altLang="ko-KR" sz="1800" dirty="0"/>
              <a:t>,</a:t>
            </a:r>
            <a:r>
              <a:rPr lang="ko-KR" altLang="en-US" sz="1800" dirty="0"/>
              <a:t> 실제 값과 예측 값의 차이인 손실 값을 계산</a:t>
            </a:r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ko-KR" altLang="en-US" sz="1800" dirty="0" err="1"/>
              <a:t>역전파</a:t>
            </a:r>
            <a:r>
              <a:rPr lang="ko-KR" altLang="en-US" sz="1800" dirty="0"/>
              <a:t> 과정을 통해 손실을 최소화하기 위해 신경망 내부의 가중치를 갱신</a:t>
            </a:r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ko-KR" altLang="en-US" sz="1800" dirty="0"/>
              <a:t>이러한 과정을 반복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/>
              <a:t> 훈련되지 않은 데이터에 대한 일반화 성능을 보장하는 신경망 구축</a:t>
            </a:r>
            <a:endParaRPr lang="en-US" altLang="ko-KR" sz="1600" dirty="0"/>
          </a:p>
          <a:p>
            <a:r>
              <a:rPr lang="ko-KR" altLang="en-US" sz="2000" dirty="0"/>
              <a:t>실제 추론 시에는 신경망의 가중치가 고정된 상태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/>
              <a:t>입력 데이터에 대한 추론 진행</a:t>
            </a:r>
            <a:endParaRPr lang="en-US" altLang="ko-KR" sz="2000" dirty="0"/>
          </a:p>
          <a:p>
            <a:r>
              <a:rPr lang="ko-KR" altLang="en-US" sz="2000" dirty="0"/>
              <a:t>입력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시계열</a:t>
            </a:r>
            <a:r>
              <a:rPr lang="en-US" altLang="ko-KR" sz="2000" dirty="0"/>
              <a:t>, </a:t>
            </a:r>
            <a:r>
              <a:rPr lang="ko-KR" altLang="en-US" sz="2000" dirty="0"/>
              <a:t>언어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그래프 등</a:t>
            </a:r>
            <a:r>
              <a:rPr lang="en-US" altLang="ko-KR" sz="2000" dirty="0"/>
              <a:t>)</a:t>
            </a:r>
            <a:r>
              <a:rPr lang="ko-KR" altLang="en-US" sz="2000" dirty="0"/>
              <a:t>의 특징을 추출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/>
              <a:t>입력에 대한 예측 가능</a:t>
            </a:r>
            <a:endParaRPr lang="en-US" altLang="ko-KR" sz="2000" dirty="0"/>
          </a:p>
          <a:p>
            <a:endParaRPr kumimoji="1" lang="ko-KR" altLang="en-US" sz="2000" dirty="0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8BB61240-1781-0545-A27A-82ACC16E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3186"/>
          <a:stretch/>
        </p:blipFill>
        <p:spPr>
          <a:xfrm>
            <a:off x="7607300" y="3949700"/>
            <a:ext cx="45847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289F9-79AC-5046-8EE1-A349EDE0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암호 분석 </a:t>
            </a:r>
            <a:r>
              <a:rPr lang="en-US" altLang="ko-KR" dirty="0"/>
              <a:t>(</a:t>
            </a:r>
            <a:r>
              <a:rPr lang="en" altLang="ko-KR" dirty="0"/>
              <a:t>Cryptanalysis)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4F0F6-0555-C94E-B975-05CEAA72E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암호 알고리즘에 대한 </a:t>
            </a:r>
            <a:r>
              <a:rPr lang="ko-KR" altLang="en-US" sz="1800" b="1" dirty="0" err="1"/>
              <a:t>평문</a:t>
            </a:r>
            <a:r>
              <a:rPr lang="ko-KR" altLang="en-US" sz="1800" b="1" dirty="0"/>
              <a:t> 및 키 값을 유추해내는 공격</a:t>
            </a:r>
            <a:endParaRPr lang="en-US" altLang="ko-KR" sz="1800" b="1" dirty="0"/>
          </a:p>
          <a:p>
            <a:r>
              <a:rPr lang="ko-KR" altLang="en-US" sz="1800" dirty="0"/>
              <a:t>암호문 단독 공격</a:t>
            </a:r>
            <a:r>
              <a:rPr lang="en-US" altLang="ko-KR" sz="1800" dirty="0"/>
              <a:t>, </a:t>
            </a:r>
            <a:r>
              <a:rPr lang="ko-KR" altLang="en-US" sz="1800" dirty="0"/>
              <a:t>선택 </a:t>
            </a:r>
            <a:r>
              <a:rPr lang="ko-KR" altLang="en-US" sz="1800" dirty="0" err="1"/>
              <a:t>평문</a:t>
            </a:r>
            <a:r>
              <a:rPr lang="ko-KR" altLang="en-US" sz="1800" dirty="0"/>
              <a:t> 공격</a:t>
            </a:r>
            <a:r>
              <a:rPr lang="en-US" altLang="ko-KR" sz="1800" dirty="0"/>
              <a:t>,</a:t>
            </a:r>
            <a:r>
              <a:rPr lang="ko-KR" altLang="en-US" sz="1800" dirty="0"/>
              <a:t> 알려진 </a:t>
            </a:r>
            <a:r>
              <a:rPr lang="ko-KR" altLang="en-US" sz="1800" dirty="0" err="1"/>
              <a:t>평문</a:t>
            </a:r>
            <a:r>
              <a:rPr lang="ko-KR" altLang="en-US" sz="1800" dirty="0"/>
              <a:t> 공격</a:t>
            </a:r>
            <a:r>
              <a:rPr lang="en-US" altLang="ko-KR" sz="1800" dirty="0"/>
              <a:t>, </a:t>
            </a:r>
            <a:r>
              <a:rPr lang="ko-KR" altLang="en-US" sz="1800" dirty="0"/>
              <a:t>차분 분석</a:t>
            </a:r>
            <a:r>
              <a:rPr lang="en-US" altLang="ko-KR" sz="1800" dirty="0"/>
              <a:t>, </a:t>
            </a:r>
            <a:r>
              <a:rPr lang="ko-KR" altLang="en-US" sz="1800" dirty="0"/>
              <a:t>선형 분석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부채널</a:t>
            </a:r>
            <a:r>
              <a:rPr lang="ko-KR" altLang="en-US" sz="1800" dirty="0"/>
              <a:t> 분석 등이 존재</a:t>
            </a:r>
            <a:endParaRPr lang="en-US" altLang="ko-KR" sz="1800" dirty="0"/>
          </a:p>
          <a:p>
            <a:r>
              <a:rPr lang="ko-KR" altLang="en-US" sz="1800" b="1" dirty="0"/>
              <a:t>암호문 단독 공격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공격자가 암호문만 가진 상태에서 암호문의 통계적 특성 </a:t>
            </a:r>
            <a:r>
              <a:rPr lang="en-US" altLang="ko-KR" sz="1800" dirty="0"/>
              <a:t>or</a:t>
            </a:r>
            <a:r>
              <a:rPr lang="ko-KR" altLang="en-US" sz="1800" dirty="0"/>
              <a:t> 전수 조사를 통해 </a:t>
            </a:r>
            <a:r>
              <a:rPr lang="ko-KR" altLang="en-US" sz="1800" dirty="0" err="1"/>
              <a:t>복호화</a:t>
            </a:r>
            <a:endParaRPr lang="en-US" altLang="ko-KR" sz="1800" dirty="0"/>
          </a:p>
          <a:p>
            <a:r>
              <a:rPr lang="ko-KR" altLang="en-US" sz="1800" b="1" dirty="0"/>
              <a:t>선택 </a:t>
            </a:r>
            <a:r>
              <a:rPr lang="ko-KR" altLang="en-US" sz="1800" b="1" dirty="0" err="1"/>
              <a:t>평문</a:t>
            </a:r>
            <a:r>
              <a:rPr lang="ko-KR" altLang="en-US" sz="1800" b="1" dirty="0"/>
              <a:t> 공격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많은 수의 무작위 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암호문으로 만들 수 있는 상태에서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임의의 </a:t>
            </a:r>
            <a:r>
              <a:rPr lang="ko-KR" altLang="en-US" sz="1800" dirty="0" err="1"/>
              <a:t>평문에</a:t>
            </a:r>
            <a:r>
              <a:rPr lang="ko-KR" altLang="en-US" sz="1800" dirty="0"/>
              <a:t> 대한 암호문을 생성 및 비교하며 키 유추 가능</a:t>
            </a:r>
            <a:endParaRPr lang="en-US" altLang="ko-KR" sz="1800" dirty="0"/>
          </a:p>
          <a:p>
            <a:r>
              <a:rPr lang="ko-KR" altLang="en-US" sz="1800" b="1" dirty="0"/>
              <a:t>알려진 </a:t>
            </a:r>
            <a:r>
              <a:rPr lang="ko-KR" altLang="en-US" sz="1800" b="1" dirty="0" err="1"/>
              <a:t>평문</a:t>
            </a:r>
            <a:r>
              <a:rPr lang="ko-KR" altLang="en-US" sz="1800" b="1" dirty="0"/>
              <a:t> 공격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이미 알고 있는 다수의 </a:t>
            </a:r>
            <a:r>
              <a:rPr lang="ko-KR" altLang="en-US" sz="1800" dirty="0" err="1"/>
              <a:t>평문과</a:t>
            </a:r>
            <a:r>
              <a:rPr lang="ko-KR" altLang="en-US" sz="1800" dirty="0"/>
              <a:t> 암호문 쌍을 활용하여 키 값을 유추하는 </a:t>
            </a:r>
            <a:r>
              <a:rPr lang="ko-KR" altLang="en-US" sz="1800" dirty="0" err="1"/>
              <a:t>암호분석</a:t>
            </a:r>
            <a:r>
              <a:rPr lang="ko-KR" altLang="en-US" sz="1800" dirty="0"/>
              <a:t> 기법이다</a:t>
            </a:r>
            <a:r>
              <a:rPr lang="en-US" altLang="ko-KR" sz="1800" dirty="0"/>
              <a:t>. </a:t>
            </a:r>
          </a:p>
          <a:p>
            <a:r>
              <a:rPr lang="ko-KR" altLang="en-US" sz="1800" b="1" dirty="0"/>
              <a:t>차분 분석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선택된 </a:t>
            </a:r>
            <a:r>
              <a:rPr lang="ko-KR" altLang="en-US" sz="1800" dirty="0" err="1"/>
              <a:t>평문</a:t>
            </a:r>
            <a:r>
              <a:rPr lang="ko-KR" altLang="en-US" sz="1800" dirty="0"/>
              <a:t> 공격에서 사용 가능한 기법</a:t>
            </a:r>
            <a:endParaRPr lang="en-US" altLang="ko-KR" sz="1800" dirty="0"/>
          </a:p>
          <a:p>
            <a:pPr lvl="1"/>
            <a:r>
              <a:rPr lang="ko-KR" altLang="en-US" sz="1800" dirty="0"/>
              <a:t>암호 알고리즘의 치환 과정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비선형적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/>
              <a:t>전수조사하지 않는 한 키 값을 알아내기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이 과정이 충분히 안전하지 않게 설계될 경우</a:t>
            </a:r>
            <a:r>
              <a:rPr lang="en-US" altLang="ko-KR" sz="1800" dirty="0"/>
              <a:t>,</a:t>
            </a:r>
            <a:r>
              <a:rPr lang="ko-KR" altLang="en-US" sz="1800" dirty="0"/>
              <a:t> 차분이 유지되는 성질을 이용하여 키 유추</a:t>
            </a:r>
            <a:endParaRPr lang="en-US" altLang="ko-KR" sz="1800" dirty="0"/>
          </a:p>
          <a:p>
            <a:pPr lvl="1"/>
            <a:r>
              <a:rPr lang="en" altLang="ko-KR" sz="1800" dirty="0"/>
              <a:t>Higher-order differential cryptanalysis, Truncated differential cryptanalysis, Impossible differential cryptanalysis </a:t>
            </a:r>
            <a:r>
              <a:rPr lang="ko-KR" altLang="en-US" sz="1800" dirty="0"/>
              <a:t>등과 같은 변형 기법 존재</a:t>
            </a:r>
            <a:r>
              <a:rPr lang="en-US" altLang="ko-KR" sz="1800" dirty="0"/>
              <a:t> </a:t>
            </a:r>
          </a:p>
          <a:p>
            <a:pPr marL="0" indent="0">
              <a:buNone/>
            </a:pPr>
            <a:endParaRPr lang="ko-KR" altLang="en-US" sz="1800" dirty="0"/>
          </a:p>
          <a:p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19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5597-2F8E-D243-8709-1CCF3AB3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인공신경망</a:t>
            </a:r>
            <a:r>
              <a:rPr lang="ko-KR" altLang="en-US" dirty="0"/>
              <a:t> 기반의 암호 분석 연구 동향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29373-4A55-894E-8924-7A42382EA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대상 암호</a:t>
            </a:r>
            <a:endParaRPr lang="en-US" altLang="ko-KR" sz="2000" dirty="0"/>
          </a:p>
          <a:p>
            <a:pPr lvl="1"/>
            <a:r>
              <a:rPr lang="ko-KR" altLang="en-US" sz="1800" dirty="0"/>
              <a:t>고전 암호</a:t>
            </a:r>
            <a:r>
              <a:rPr lang="en-US" altLang="ko-KR" sz="1800" dirty="0"/>
              <a:t>, </a:t>
            </a:r>
            <a:r>
              <a:rPr lang="en" altLang="ko-KR" sz="1800" dirty="0"/>
              <a:t>S-DES, SPECK, SIMON</a:t>
            </a:r>
            <a:r>
              <a:rPr lang="en-US" altLang="ko-KR" sz="1800" dirty="0"/>
              <a:t>, PRESENT </a:t>
            </a:r>
            <a:r>
              <a:rPr lang="ko-KR" altLang="en-US" sz="1800" dirty="0"/>
              <a:t>등</a:t>
            </a:r>
            <a:endParaRPr lang="en-US" altLang="ko-KR" sz="1600" dirty="0"/>
          </a:p>
          <a:p>
            <a:r>
              <a:rPr lang="ko-KR" altLang="en-US" sz="2000" dirty="0"/>
              <a:t>암호 분석 방식</a:t>
            </a:r>
            <a:endParaRPr lang="en-US" altLang="ko-KR" sz="2000" dirty="0"/>
          </a:p>
          <a:p>
            <a:pPr lvl="1"/>
            <a:r>
              <a:rPr lang="ko-KR" altLang="en-US" sz="1800" dirty="0"/>
              <a:t>알려진 </a:t>
            </a:r>
            <a:r>
              <a:rPr lang="ko-KR" altLang="en-US" sz="1800" dirty="0" err="1"/>
              <a:t>평문</a:t>
            </a:r>
            <a:r>
              <a:rPr lang="ko-KR" altLang="en-US" sz="1800" dirty="0"/>
              <a:t> 공격</a:t>
            </a:r>
            <a:r>
              <a:rPr lang="en-US" altLang="ko-KR" sz="1800" dirty="0"/>
              <a:t>, </a:t>
            </a:r>
            <a:r>
              <a:rPr lang="ko-KR" altLang="en-US" sz="1800" dirty="0"/>
              <a:t>암호문 단독 공격</a:t>
            </a:r>
            <a:r>
              <a:rPr lang="en-US" altLang="ko-KR" sz="1800" dirty="0"/>
              <a:t>, </a:t>
            </a:r>
            <a:r>
              <a:rPr lang="ko-KR" altLang="en-US" sz="1800" dirty="0"/>
              <a:t>차분 공격 등이 주로 수행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6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CCA70-8106-BF4E-97E2-3DF5856D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암호문 단독 공격 </a:t>
            </a:r>
            <a:r>
              <a:rPr lang="en-US" altLang="ko-KR" dirty="0"/>
              <a:t>(</a:t>
            </a:r>
            <a:r>
              <a:rPr lang="en" altLang="ko-KR" dirty="0"/>
              <a:t>Ciphertext Only Attack)</a:t>
            </a:r>
            <a:r>
              <a:rPr lang="ko-KR" altLang="en-US" dirty="0"/>
              <a:t> 연구 동향</a:t>
            </a:r>
            <a:r>
              <a:rPr lang="en-US" altLang="ko-KR" dirty="0"/>
              <a:t>[1]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F0490-E431-724B-A6CF-900603210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대체암호</a:t>
            </a:r>
            <a:r>
              <a:rPr lang="en-US" altLang="ko-KR" sz="2000" dirty="0"/>
              <a:t>(</a:t>
            </a:r>
            <a:r>
              <a:rPr lang="en" altLang="ko-KR" sz="2000" dirty="0"/>
              <a:t>substitution cipher)</a:t>
            </a:r>
            <a:r>
              <a:rPr lang="ko-KR" altLang="en-US" sz="2000" dirty="0"/>
              <a:t>에 대한 </a:t>
            </a:r>
            <a:r>
              <a:rPr lang="ko-KR" altLang="en-US" sz="2000" b="1" dirty="0"/>
              <a:t>최초의 암호문 단독 공격</a:t>
            </a:r>
            <a:r>
              <a:rPr lang="ko-KR" altLang="en-US" sz="2000" dirty="0"/>
              <a:t>을 수행</a:t>
            </a:r>
            <a:endParaRPr lang="en-US" altLang="ko-KR" sz="2000" dirty="0"/>
          </a:p>
          <a:p>
            <a:r>
              <a:rPr lang="ko-KR" altLang="en-US" sz="2000" b="1" dirty="0"/>
              <a:t>입력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암호문의 빈도수</a:t>
            </a:r>
            <a:r>
              <a:rPr lang="en-US" altLang="ko-KR" sz="2000" dirty="0"/>
              <a:t>(</a:t>
            </a:r>
            <a:r>
              <a:rPr lang="ko-KR" altLang="en-US" sz="2000" dirty="0"/>
              <a:t>통계적 특성 사용</a:t>
            </a:r>
            <a:r>
              <a:rPr lang="en-US" altLang="ko-KR" sz="2000" dirty="0"/>
              <a:t>)</a:t>
            </a:r>
          </a:p>
          <a:p>
            <a:r>
              <a:rPr lang="ko-KR" altLang="en-US" sz="2000" b="1" dirty="0"/>
              <a:t>출력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예측 키</a:t>
            </a:r>
            <a:endParaRPr lang="en-US" altLang="ko-KR" sz="2000" dirty="0"/>
          </a:p>
          <a:p>
            <a:r>
              <a:rPr lang="ko-KR" altLang="en-US" sz="2000" dirty="0"/>
              <a:t>암호문의 빈도수를 나타내는 히스토그램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/>
              <a:t>평문의</a:t>
            </a:r>
            <a:r>
              <a:rPr lang="ko-KR" altLang="en-US" sz="2000" dirty="0"/>
              <a:t> 히스토그램을 평행이동 시킨 것과 동일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즉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신경망은 이러한 </a:t>
            </a:r>
            <a:r>
              <a:rPr lang="ko-KR" altLang="en-US" sz="2000" b="1" dirty="0">
                <a:sym typeface="Wingdings" pitchFamily="2" charset="2"/>
              </a:rPr>
              <a:t>상대적 이동을 인식하여 추론하도록 학습</a:t>
            </a:r>
            <a:endParaRPr lang="en-US" altLang="ko-KR" sz="2000" b="1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이를 통해 무차별 대입 없이 키 유추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8210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72989-2296-E64D-A28E-FBE1EBD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 </a:t>
            </a:r>
            <a:r>
              <a:rPr lang="en-US" altLang="ko-KR" dirty="0"/>
              <a:t>(</a:t>
            </a:r>
            <a:r>
              <a:rPr lang="en" altLang="ko-KR" dirty="0"/>
              <a:t>Known Plaintext Attack)</a:t>
            </a:r>
            <a:r>
              <a:rPr lang="ko-KR" altLang="en-US" dirty="0"/>
              <a:t> 연구 동향</a:t>
            </a:r>
            <a:r>
              <a:rPr lang="en-US" altLang="ko-KR" dirty="0"/>
              <a:t>[2]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0CBE2-41E3-F444-BFC6-303B7E4F2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" altLang="ko-KR" sz="2000" b="1" dirty="0"/>
              <a:t>S-DES, Speck, Simon</a:t>
            </a:r>
            <a:r>
              <a:rPr lang="ko-KR" altLang="en-US" sz="2000" b="1" dirty="0"/>
              <a:t>에 대한 암호 분석</a:t>
            </a:r>
            <a:endParaRPr lang="en-US" altLang="ko-KR" sz="2000" b="1" dirty="0"/>
          </a:p>
          <a:p>
            <a:r>
              <a:rPr lang="ko-KR" altLang="en-US" sz="2000" b="1" dirty="0"/>
              <a:t>입력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</a:t>
            </a:r>
            <a:r>
              <a:rPr lang="en-US" altLang="ko-KR" sz="2000" dirty="0"/>
              <a:t>||</a:t>
            </a:r>
            <a:r>
              <a:rPr lang="ko-KR" altLang="en-US" sz="2000" dirty="0"/>
              <a:t> 암호문 </a:t>
            </a:r>
            <a:r>
              <a:rPr lang="en-US" altLang="ko-KR" sz="2000" dirty="0"/>
              <a:t>(</a:t>
            </a:r>
            <a:r>
              <a:rPr lang="ko-KR" altLang="en-US" sz="2000" dirty="0"/>
              <a:t>비트로 표현</a:t>
            </a:r>
            <a:r>
              <a:rPr lang="en-US" altLang="ko-KR" sz="2000" dirty="0"/>
              <a:t>)</a:t>
            </a:r>
          </a:p>
          <a:p>
            <a:r>
              <a:rPr lang="ko-KR" altLang="en-US" sz="2000" b="1" dirty="0"/>
              <a:t>출력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예측 키</a:t>
            </a:r>
            <a:endParaRPr lang="en-US" altLang="ko-KR" sz="2000" dirty="0"/>
          </a:p>
          <a:p>
            <a:r>
              <a:rPr lang="ko-KR" altLang="en-US" sz="2000" b="1" dirty="0" err="1"/>
              <a:t>평문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암호문 쌍을 입력</a:t>
            </a:r>
            <a:r>
              <a:rPr lang="ko-KR" altLang="en-US" sz="2000" dirty="0"/>
              <a:t>하고</a:t>
            </a:r>
            <a:r>
              <a:rPr lang="en-US" altLang="ko-KR" sz="2000" dirty="0"/>
              <a:t>,</a:t>
            </a:r>
            <a:r>
              <a:rPr lang="ko-KR" altLang="en-US" sz="2000" dirty="0"/>
              <a:t> 해당 암호화에 사용된 키 값을 </a:t>
            </a:r>
            <a:r>
              <a:rPr lang="en-US" altLang="ko-KR" sz="2000" dirty="0"/>
              <a:t>label</a:t>
            </a:r>
            <a:r>
              <a:rPr lang="ko-KR" altLang="en-US" sz="2000" dirty="0"/>
              <a:t>로 하여 지도 학습하여 </a:t>
            </a:r>
            <a:r>
              <a:rPr lang="ko-KR" altLang="en-US" sz="2000" b="1" dirty="0">
                <a:sym typeface="Wingdings" pitchFamily="2" charset="2"/>
              </a:rPr>
              <a:t>키를 예측</a:t>
            </a:r>
            <a:endParaRPr lang="en-US" altLang="ko-KR" sz="2000" b="1" dirty="0">
              <a:sym typeface="Wingdings" pitchFamily="2" charset="2"/>
            </a:endParaRPr>
          </a:p>
          <a:p>
            <a:r>
              <a:rPr lang="ko-KR" altLang="en-US" sz="2000" dirty="0"/>
              <a:t>예측 키와 실제 키 사이의 손실</a:t>
            </a:r>
            <a:r>
              <a:rPr lang="en-US" altLang="ko-KR" sz="2000" dirty="0"/>
              <a:t>(Mean </a:t>
            </a:r>
            <a:r>
              <a:rPr lang="en-US" altLang="ko-KR" sz="2000" dirty="0" err="1"/>
              <a:t>Sqaured</a:t>
            </a:r>
            <a:r>
              <a:rPr lang="en-US" altLang="ko-KR" sz="2000" dirty="0"/>
              <a:t> Error, MSE)</a:t>
            </a:r>
            <a:r>
              <a:rPr lang="ko-KR" altLang="en-US" sz="2000" dirty="0"/>
              <a:t> 계산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손실이 최소화 되도록 학습</a:t>
            </a:r>
            <a:endParaRPr lang="en-US" altLang="ko-KR" sz="2000" dirty="0"/>
          </a:p>
          <a:p>
            <a:r>
              <a:rPr lang="ko-KR" altLang="en-US" sz="2000" dirty="0"/>
              <a:t>추론 시에는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및 암호문 </a:t>
            </a:r>
            <a:r>
              <a:rPr lang="ko-KR" altLang="en-US" sz="2000" dirty="0" err="1"/>
              <a:t>쌍만을</a:t>
            </a:r>
            <a:r>
              <a:rPr lang="ko-KR" altLang="en-US" sz="2000" dirty="0"/>
              <a:t> 가지고 키 예측 가능해짐</a:t>
            </a:r>
            <a:endParaRPr lang="en-US" altLang="ko-KR" sz="2000" dirty="0"/>
          </a:p>
          <a:p>
            <a:r>
              <a:rPr lang="ko-KR" altLang="en-US" sz="2000" dirty="0"/>
              <a:t>학습과 검증에 사용된 </a:t>
            </a:r>
            <a:r>
              <a:rPr lang="ko-KR" altLang="en-US" sz="2000" dirty="0" err="1"/>
              <a:t>평문</a:t>
            </a:r>
            <a:r>
              <a:rPr lang="en-US" altLang="ko-KR" sz="2000" dirty="0"/>
              <a:t>, </a:t>
            </a:r>
            <a:r>
              <a:rPr lang="ko-KR" altLang="en-US" sz="2000" dirty="0"/>
              <a:t>암호문 쌍의 개수</a:t>
            </a:r>
            <a:endParaRPr lang="en-US" altLang="ko-KR" sz="2000" dirty="0"/>
          </a:p>
          <a:p>
            <a:pPr lvl="1"/>
            <a:r>
              <a:rPr lang="en" altLang="ko-KR" sz="1900" dirty="0"/>
              <a:t>S-DES </a:t>
            </a:r>
            <a:r>
              <a:rPr lang="en-US" altLang="ko-KR" sz="1900" dirty="0"/>
              <a:t>:</a:t>
            </a:r>
            <a:r>
              <a:rPr lang="ko-KR" altLang="en-US" sz="1900" dirty="0"/>
              <a:t>  </a:t>
            </a:r>
            <a:r>
              <a:rPr lang="en-US" altLang="ko-KR" sz="1900" dirty="0"/>
              <a:t>5</a:t>
            </a:r>
            <a:r>
              <a:rPr lang="ko-KR" altLang="en-US" sz="1900" dirty="0"/>
              <a:t>만 개</a:t>
            </a:r>
            <a:r>
              <a:rPr lang="en-US" altLang="ko-KR" sz="1900" dirty="0"/>
              <a:t>, 1</a:t>
            </a:r>
            <a:r>
              <a:rPr lang="ko-KR" altLang="en-US" sz="1900" dirty="0"/>
              <a:t>만 개  </a:t>
            </a:r>
            <a:r>
              <a:rPr lang="en-US" altLang="ko-KR" sz="1900" dirty="0"/>
              <a:t>/</a:t>
            </a:r>
            <a:r>
              <a:rPr lang="ko-KR" altLang="en-US" sz="1900" dirty="0"/>
              <a:t> </a:t>
            </a:r>
            <a:r>
              <a:rPr lang="en" altLang="ko-KR" sz="1900" dirty="0"/>
              <a:t>Speck, Simon </a:t>
            </a:r>
            <a:r>
              <a:rPr lang="ko-KR" altLang="en-US" sz="1900" dirty="0"/>
              <a:t> </a:t>
            </a:r>
            <a:r>
              <a:rPr lang="en-US" altLang="ko-KR" sz="1900" dirty="0"/>
              <a:t>:</a:t>
            </a:r>
            <a:r>
              <a:rPr lang="ko-KR" altLang="en-US" sz="1900" dirty="0"/>
              <a:t> </a:t>
            </a:r>
            <a:r>
              <a:rPr lang="en-US" altLang="ko-KR" sz="1900" dirty="0"/>
              <a:t>50</a:t>
            </a:r>
            <a:r>
              <a:rPr lang="ko-KR" altLang="en-US" sz="1900" dirty="0"/>
              <a:t>만 개</a:t>
            </a:r>
            <a:r>
              <a:rPr lang="en-US" altLang="ko-KR" sz="1900" dirty="0"/>
              <a:t>, 100</a:t>
            </a:r>
            <a:r>
              <a:rPr lang="ko-KR" altLang="en-US" sz="1900" dirty="0"/>
              <a:t>만 개</a:t>
            </a:r>
            <a:r>
              <a:rPr lang="en-US" altLang="ko-KR" sz="1900" dirty="0"/>
              <a:t> 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4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72989-2296-E64D-A28E-FBE1EBD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 </a:t>
            </a:r>
            <a:r>
              <a:rPr lang="en-US" altLang="ko-KR" dirty="0"/>
              <a:t>(</a:t>
            </a:r>
            <a:r>
              <a:rPr lang="en" altLang="ko-KR" dirty="0"/>
              <a:t>Known Plaintext Attack)</a:t>
            </a:r>
            <a:r>
              <a:rPr lang="ko-KR" altLang="en-US" dirty="0"/>
              <a:t> 연구 동향</a:t>
            </a:r>
            <a:r>
              <a:rPr lang="en-US" altLang="ko-KR" dirty="0"/>
              <a:t>[2]</a:t>
            </a:r>
            <a:endParaRPr lang="en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DD0CBE2-41E3-F444-BFC6-303B7E4F252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sz="2000" b="1" dirty="0"/>
                  <a:t>랜덤 비트 키와 텍스트 키</a:t>
                </a:r>
                <a:r>
                  <a:rPr lang="ko-KR" altLang="en-US" sz="2000" dirty="0"/>
                  <a:t>로 나누어 실험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랜덤 비트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키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모든 비트가 발생할 확률 동일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/>
                  <a:t>-bit</a:t>
                </a:r>
                <a:r>
                  <a:rPr lang="ko-KR" altLang="en-US" sz="1800" dirty="0"/>
                  <a:t> 키에 대해 키 공간이 </a:t>
                </a:r>
                <a:r>
                  <a:rPr lang="en-US" altLang="ko-KR" sz="1800" dirty="0"/>
                  <a:t>2</a:t>
                </a:r>
                <a14:m>
                  <m:oMath xmlns:m="http://schemas.openxmlformats.org/officeDocument/2006/math">
                    <m:r>
                      <a:rPr lang="en-US" altLang="ko-KR" sz="18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800" baseline="30000" dirty="0"/>
              </a:p>
              <a:p>
                <a:pPr lvl="1"/>
                <a:r>
                  <a:rPr lang="ko-KR" altLang="en-US" sz="1800" dirty="0"/>
                  <a:t>텍스트 키 </a:t>
                </a:r>
                <a:r>
                  <a:rPr lang="en-US" altLang="ko-KR" sz="1800" dirty="0"/>
                  <a:t>:</a:t>
                </a:r>
                <a:r>
                  <a:rPr lang="ko-KR" altLang="en-US" sz="1800" dirty="0"/>
                  <a:t> 아스키 코드 중 </a:t>
                </a:r>
                <a:r>
                  <a:rPr lang="en-US" altLang="ko-KR" sz="1800" dirty="0"/>
                  <a:t>64</a:t>
                </a:r>
                <a:r>
                  <a:rPr lang="ko-KR" altLang="en-US" sz="1800" dirty="0"/>
                  <a:t>개만을 사용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모든 비트의 발생 확률이 동일하지 않음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따라서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랜덤 비트 키에 대한 예측이 더 어려움 </a:t>
                </a: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ko-KR" altLang="en-US" sz="1800" dirty="0"/>
                  <a:t>공정한 평가를 위해 다음과 같은 평가 기준 사용</a:t>
                </a:r>
                <a:endParaRPr lang="en-US" altLang="ko-KR" sz="1800" dirty="0"/>
              </a:p>
              <a:p>
                <a:r>
                  <a:rPr lang="ko-KR" altLang="en-US" sz="2000" b="1" dirty="0"/>
                  <a:t>예측 키 비트에 대한 비트 별 정확도 </a:t>
                </a:r>
                <a:r>
                  <a:rPr lang="en-US" altLang="ko-KR" sz="2000" b="1" dirty="0"/>
                  <a:t>-</a:t>
                </a:r>
                <a:r>
                  <a:rPr lang="ko-KR" altLang="en-US" sz="2000" b="1" dirty="0"/>
                  <a:t> 비트 별 발생 확률 </a:t>
                </a:r>
                <a:r>
                  <a:rPr lang="en-US" altLang="ko-KR" sz="2000" b="1" dirty="0">
                    <a:sym typeface="Wingdings" pitchFamily="2" charset="2"/>
                  </a:rPr>
                  <a:t>&gt;</a:t>
                </a:r>
                <a:r>
                  <a:rPr lang="ko-KR" altLang="en-US" sz="2000" b="1" dirty="0"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ym typeface="Wingdings" pitchFamily="2" charset="2"/>
                  </a:rPr>
                  <a:t>0</a:t>
                </a:r>
                <a:r>
                  <a:rPr lang="ko-KR" altLang="en-US" sz="2000" dirty="0">
                    <a:sym typeface="Wingdings" pitchFamily="2" charset="2"/>
                  </a:rPr>
                  <a:t> 이면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sym typeface="Wingdings" pitchFamily="2" charset="2"/>
                  </a:rPr>
                  <a:t> 암호 분석 성공으로 간주</a:t>
                </a:r>
                <a:endParaRPr lang="en-US" altLang="ko-KR" sz="2000" dirty="0"/>
              </a:p>
              <a:p>
                <a:r>
                  <a:rPr lang="en" altLang="ko-KR" sz="2000" b="1" dirty="0"/>
                  <a:t>S-DES</a:t>
                </a:r>
              </a:p>
              <a:p>
                <a:pPr lvl="1"/>
                <a:r>
                  <a:rPr lang="ko-KR" altLang="en-US" sz="1800" dirty="0"/>
                  <a:t>랜덤 비트 키와 텍스트 키 모두에 대해 암호 분석 가능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랜덤 비트 키와 텍스트키에서 공통 취약 패턴 발견</a:t>
                </a:r>
                <a:br>
                  <a:rPr lang="en-US" altLang="ko-KR" sz="1800" dirty="0"/>
                </a:b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/>
                  <a:t>5</a:t>
                </a:r>
                <a:r>
                  <a:rPr lang="ko-KR" altLang="en-US" sz="1800" dirty="0"/>
                  <a:t>번째</a:t>
                </a:r>
                <a:r>
                  <a:rPr lang="en-US" altLang="ko-KR" sz="1800" dirty="0"/>
                  <a:t>, 8</a:t>
                </a:r>
                <a:r>
                  <a:rPr lang="ko-KR" altLang="en-US" sz="1800" dirty="0"/>
                  <a:t>번째 비트가 공격에 취약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6</a:t>
                </a:r>
                <a:r>
                  <a:rPr lang="ko-KR" altLang="en-US" sz="1800" dirty="0"/>
                  <a:t>번째 비트는 안전</a:t>
                </a:r>
                <a:endParaRPr lang="en-US" altLang="ko-KR" sz="1800" dirty="0"/>
              </a:p>
              <a:p>
                <a:r>
                  <a:rPr lang="en" altLang="ko-KR" sz="2000" b="1" dirty="0"/>
                  <a:t>Speck</a:t>
                </a:r>
                <a:r>
                  <a:rPr lang="ko-KR" altLang="en-US" sz="2000" b="1" dirty="0"/>
                  <a:t>과 </a:t>
                </a:r>
                <a:r>
                  <a:rPr lang="en" altLang="ko-KR" sz="2000" b="1" dirty="0"/>
                  <a:t>Simon</a:t>
                </a:r>
              </a:p>
              <a:p>
                <a:pPr lvl="1"/>
                <a:r>
                  <a:rPr lang="ko-KR" altLang="en-US" sz="1800" dirty="0"/>
                  <a:t>랜덤 비트 키를 사용한 경우는 예측 확률이 평균 </a:t>
                </a:r>
                <a:r>
                  <a:rPr lang="en-US" altLang="ko-KR" sz="1800" dirty="0"/>
                  <a:t>0.5</a:t>
                </a:r>
                <a:r>
                  <a:rPr lang="ko-KR" altLang="en-US" sz="1800" dirty="0"/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ko-KR" altLang="en-US" sz="1800" dirty="0"/>
                  <a:t>암호 분석에 실패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텍스트 키에 대해서는 성공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DD0CBE2-41E3-F444-BFC6-303B7E4F2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8012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1773</Words>
  <Application>Microsoft Macintosh PowerPoint</Application>
  <PresentationFormat>와이드스크린</PresentationFormat>
  <Paragraphs>146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제목 테마</vt:lpstr>
      <vt:lpstr>인공신경망 기반의 암호 분석 연구 동향</vt:lpstr>
      <vt:lpstr>PowerPoint 프레젠테이션</vt:lpstr>
      <vt:lpstr>암호분석(Cryptanalysis)</vt:lpstr>
      <vt:lpstr>인공 신경망</vt:lpstr>
      <vt:lpstr>암호 분석 (Cryptanalysis)</vt:lpstr>
      <vt:lpstr>인공신경망 기반의 암호 분석 연구 동향</vt:lpstr>
      <vt:lpstr>암호문 단독 공격 (Ciphertext Only Attack) 연구 동향[1]</vt:lpstr>
      <vt:lpstr>알려진 평문 공격 (Known Plaintext Attack) 연구 동향[2]</vt:lpstr>
      <vt:lpstr>알려진 평문 공격 (Known Plaintext Attack) 연구 동향[2]</vt:lpstr>
      <vt:lpstr>알려진 평문 공격 (Known Plaintext Attack) 연구 동향[3]</vt:lpstr>
      <vt:lpstr>알려진 평문 공격 (Known Plaintext Attack) 연구 동향[3]</vt:lpstr>
      <vt:lpstr>차분 분석 (Differential Cryptanalysis) 연구 동향[4]</vt:lpstr>
      <vt:lpstr>차분 분석 (Differential Cryptanalysis) 연구 동향[4]</vt:lpstr>
      <vt:lpstr>차분 분석 (Differential Cryptanalysis) 연구 동향[6,8]</vt:lpstr>
      <vt:lpstr>Active S-box 수 예측 [10]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266</cp:revision>
  <dcterms:created xsi:type="dcterms:W3CDTF">2019-03-05T04:29:07Z</dcterms:created>
  <dcterms:modified xsi:type="dcterms:W3CDTF">2022-05-12T08:19:05Z</dcterms:modified>
</cp:coreProperties>
</file>