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75" r:id="rId4"/>
    <p:sldId id="280" r:id="rId5"/>
    <p:sldId id="281" r:id="rId6"/>
    <p:sldId id="284" r:id="rId7"/>
    <p:sldId id="285" r:id="rId8"/>
    <p:sldId id="282" r:id="rId9"/>
    <p:sldId id="286" r:id="rId10"/>
    <p:sldId id="287" r:id="rId11"/>
    <p:sldId id="289" r:id="rId12"/>
    <p:sldId id="283" r:id="rId13"/>
    <p:sldId id="290" r:id="rId14"/>
    <p:sldId id="27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6633"/>
    <a:srgbClr val="FF99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87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/>
              <a:t>인공신경망에서의 블록체인 기반 개인정보보호 기술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한성대학교 </a:t>
            </a:r>
            <a:r>
              <a:rPr lang="en-US" altLang="ko-KR"/>
              <a:t>IT</a:t>
            </a:r>
            <a:r>
              <a:rPr lang="ko-KR" altLang="en-US"/>
              <a:t>융합공학부 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800" b="1" kern="0">
                <a:solidFill>
                  <a:srgbClr val="000000"/>
                </a:solidFill>
                <a:latin typeface="한컴바탕"/>
              </a:rPr>
              <a:t>프레임워크 </a:t>
            </a:r>
            <a:r>
              <a:rPr lang="en-US" altLang="ko-KR" sz="1800" b="1" kern="0">
                <a:solidFill>
                  <a:srgbClr val="000000"/>
                </a:solidFill>
                <a:latin typeface="한컴바탕"/>
              </a:rPr>
              <a:t>DeepBlockIoTNet</a:t>
            </a: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최근 자율주행과 같은 차세대 사이버물리시스템에서 사물인터넷이 발달함에 따라 높은 정확도와 낮은 지연율로 빅데이터 분석이 요구됨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효율적인 빅데이터 분석을 위해 딥러닝이 주로 사용됨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기존 연구는 중앙 집중화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적대적 공격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보안 및 개인정보보호와 같은 문제점 존재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해당 문제를 해결하기 위해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[11]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에서는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IoT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네트워크를 위해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블록체인을 사용하여 안전한 딥러닝 연산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을 할 수 있는 프레임워크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딥러닝 연산이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엣지 노드에 분산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되고 안전한 방식으로 수행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즉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블록체인을 통해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안전한 딥러닝 연산을 제공하여 중앙 집중화 문제를 해결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센서가 다양하고 서로 다른 센서가 다른 종류의 데이터를 수집하여 다른 딥러닝 모델을 생성하는 문제점이 발생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   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전이 학습 및 센서 융합 기술을 사용하여 해당 문제를 완화</a:t>
            </a:r>
            <a:endParaRPr lang="ko-KR" altLang="en-US" sz="10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183536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/>
              <a:t>딥러닝은 주로 중앙 집중식 서버를 통해 학습 </a:t>
            </a:r>
            <a:r>
              <a:rPr lang="en-US" altLang="ko-KR" sz="1400"/>
              <a:t>or </a:t>
            </a:r>
            <a:r>
              <a:rPr lang="ko-KR" altLang="en-US" sz="1400"/>
              <a:t>연합학습</a:t>
            </a:r>
            <a:br>
              <a:rPr lang="en-US" altLang="ko-KR" sz="1400"/>
            </a:b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과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딥러닝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을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결합하여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취약점 보완</a:t>
            </a: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대부분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딥러닝의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중앙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집중식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서버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문제점을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해결하기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위해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활용</a:t>
            </a: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데이터의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위ㆍ변조를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방지하기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위해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활용</a:t>
            </a:r>
          </a:p>
          <a:p>
            <a:pPr>
              <a:lnSpc>
                <a:spcPct val="150000"/>
              </a:lnSpc>
            </a:pP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일반적으로 딥러닝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학습에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필요한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데이터셋은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독점적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  <a:ea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ea typeface="한컴바탕"/>
                <a:sym typeface="Wingdings" panose="05000000000000000000" pitchFamily="2" charset="2"/>
              </a:rPr>
              <a:t>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네트워크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참여자들로부터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신뢰할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수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있는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데이터를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수집</a:t>
            </a:r>
            <a:b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</a:b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  <a:sym typeface="Wingdings" panose="05000000000000000000" pitchFamily="2" charset="2"/>
              </a:rPr>
              <a:t>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참여자에게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인센티브를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줌으로써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신뢰할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수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있는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모델을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구축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하는 기법</a:t>
            </a: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딥러닝을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블록체인과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결합하여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중앙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집중식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서버,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데이터셋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독점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,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연합학습에서의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보안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문제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등을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해결</a:t>
            </a:r>
            <a:b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</a:b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  <a:sym typeface="Wingdings" panose="05000000000000000000" pitchFamily="2" charset="2"/>
              </a:rPr>
              <a:t>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블록체인과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딥러닝은 더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많은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분야에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적절히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적용될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수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있을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것으로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 </a:t>
            </a:r>
            <a:r>
              <a:rPr lang="en-US" altLang="ko-KR" sz="1400" kern="0" spc="0" err="1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생각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됨</a:t>
            </a:r>
            <a:endParaRPr lang="en-US" altLang="ko-KR" sz="1400" kern="0" spc="0">
              <a:solidFill>
                <a:srgbClr val="000000"/>
              </a:solidFill>
              <a:effectLst/>
              <a:latin typeface="한컴바탕"/>
              <a:ea typeface="한컴바탕"/>
            </a:endParaRPr>
          </a:p>
          <a:p>
            <a:pPr>
              <a:lnSpc>
                <a:spcPct val="150000"/>
              </a:lnSpc>
            </a:pP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1201236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8E65-DEFB-51AC-254C-19A37F8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0CA04-A446-B3A4-CB90-9732333EB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[1] Nakamoto, Satoshi. "Bitcoin: A peer-to-peer electronic cash system." Decentralized Business Review (2008): 21260.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[2] Wang, Sun-Chong. "Artificial neural network." Interdisciplinary computing in java programming. Springer, Boston, MA, 2003. 81-100.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[3] Mikolov, Tomas, et al. "Recurrent neural network based language model." Interspeech. Vol. 2. No. 3. 2010.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[4] Greff, Klaus, et al. "LSTM: A search space odyssey." IEEE transactions on neural networks and learning systems 28.10 (2016): 2222-2232.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[5] Zhu, Xudong, Hui Li, and Yang Yu. "Blockchain-based privacy preserving deep learning." International Conference on Information Security and Cryptology. Springer, Cham, 2018.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[6] Rathore, Shailendra, Yi Pan, and Jong Hyuk Park. "BlockDeepNet: a Blockchain-based secure deep learning for IoT network." Sustainability 11.14 (2019): 3974.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[7] Kumar, Rajesh, et al. "Blockchain-federated-learning and deep learning models for covid-19 detection using ct imaging." IEEE Sensors Journal 21.14 (2021): 16301-16314.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[8] Gumaei, Abdu, et al. "Deep learning and blockchain with edge computing for 5G-enabled drone identification and flight mode detection." Ieee Network 35.1 (2021): 94-100.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[9] Weng, Jiasi, et al. "Deepchain: Auditable and privacy-preserving deep learning with blockchain-based incentive." IEEE Transactions on Dependable and Secure Computing 18.5 (2019): 2438-2455.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[10] Justin, D., and B. W. Harris. "Decentralized &amp; collaborative ai on blockchain." Proceedings of the 2019 IEEE International Conference on Blockchain (Blockchain), Atlanta, GA, USA. 2019.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marR="0" indent="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800" kern="0" spc="0">
                <a:solidFill>
                  <a:srgbClr val="000000"/>
                </a:solidFill>
                <a:effectLst/>
                <a:latin typeface="한컴바탕"/>
                <a:ea typeface="한컴바탕"/>
              </a:rPr>
              <a:t>[11] Rathore, Shailendra, and Jong Hyuk Park. "A blockchain-based deep learning approach for cyber security in next generation industrial cyber-physical systems." IEEE Transactions on Industrial Informatics 17.8 (2020): 5522-5532.</a:t>
            </a:r>
            <a:endParaRPr lang="en-US" altLang="ko-KR" sz="1800" kern="0" spc="0">
              <a:solidFill>
                <a:srgbClr val="000000"/>
              </a:solidFill>
              <a:effectLst/>
              <a:latin typeface="한컴바탕"/>
            </a:endParaRPr>
          </a:p>
          <a:p>
            <a:pPr marL="0" indent="0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712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2250D-3794-6EC0-C63B-59B0B94F13D0}"/>
              </a:ext>
            </a:extLst>
          </p:cNvPr>
          <p:cNvSpPr txBox="1"/>
          <p:nvPr/>
        </p:nvSpPr>
        <p:spPr>
          <a:xfrm>
            <a:off x="4219754" y="3036496"/>
            <a:ext cx="398396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/>
              <a:t>감사합니다</a:t>
            </a:r>
            <a:r>
              <a:rPr lang="en-US" altLang="ko-KR" sz="5400"/>
              <a:t>.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최근 딥러닝은 다양한 분야에서 활용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오늘날의 딥러닝은 대부분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중앙 집중식 서버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를 통해 학습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or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연합학습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수행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800" b="1" kern="0">
                <a:solidFill>
                  <a:srgbClr val="000000"/>
                </a:solidFill>
                <a:latin typeface="한컴바탕"/>
              </a:rPr>
              <a:t>&lt;</a:t>
            </a:r>
            <a:r>
              <a:rPr lang="ko-KR" altLang="en-US" sz="1800" b="1" kern="0">
                <a:solidFill>
                  <a:srgbClr val="000000"/>
                </a:solidFill>
                <a:latin typeface="한컴바탕"/>
              </a:rPr>
              <a:t>문제점</a:t>
            </a:r>
            <a:r>
              <a:rPr lang="en-US" altLang="ko-KR" sz="1800" b="1" kern="0">
                <a:solidFill>
                  <a:srgbClr val="000000"/>
                </a:solidFill>
                <a:latin typeface="한컴바탕"/>
              </a:rPr>
              <a:t>&gt;</a:t>
            </a:r>
            <a:endParaRPr lang="en-US" altLang="ko-KR" sz="1400" b="1" kern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데이터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위ㆍ변조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데이터셋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부족 및 독점화 </a:t>
            </a:r>
            <a:endParaRPr lang="en-US" altLang="ko-KR" sz="1400" b="1" kern="0">
              <a:solidFill>
                <a:srgbClr val="C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클라이언트의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잘못된 기울기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제공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서버의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악의적인 행동</a:t>
            </a:r>
            <a:endParaRPr lang="en-US" altLang="ko-KR" sz="1400" b="1" kern="0">
              <a:solidFill>
                <a:srgbClr val="C00000"/>
              </a:solidFill>
              <a:latin typeface="한컴바탕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400" kern="0">
              <a:solidFill>
                <a:srgbClr val="000000"/>
              </a:solidFill>
              <a:latin typeface="한컴바탕"/>
              <a:sym typeface="Wingdings" panose="05000000000000000000" pitchFamily="2" charset="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서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버를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분산화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시키고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데이터를 각 클라이언트로부터 수집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함으로써 데이터셋 부족 및 독점화를 방지하는 기법이 요구</a:t>
            </a:r>
          </a:p>
          <a:p>
            <a:pPr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블록체인</a:t>
            </a:r>
            <a:endParaRPr lang="en-US" altLang="ko-KR" sz="2000" b="1" ker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중앙 서버에서 장부를 관리하는 방식이 아닌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암호화된 전자 장부를 거래에 참여한 모든 노드에 분산시켜 공유하는 기술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동일한 장부를 블록체인 네트워크 참여자들이 공동으로 기록 및 관리하는 </a:t>
            </a:r>
            <a:r>
              <a:rPr lang="ko-KR" altLang="en-US" sz="1400" b="1" kern="0" err="1">
                <a:solidFill>
                  <a:srgbClr val="2E75B6"/>
                </a:solidFill>
                <a:latin typeface="한컴바탕"/>
              </a:rPr>
              <a:t>탈중앙화한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 방식</a:t>
            </a:r>
            <a:endParaRPr lang="en-US" altLang="ko-KR" sz="1400" b="1" kern="0">
              <a:solidFill>
                <a:srgbClr val="2E75B6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en-US" altLang="ko-KR" sz="12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중앙 시스템에 의존하지 않아도 됨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제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3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자가 거래를 중개함으로써 생기는 비용 절감 가능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en-US" altLang="ko-KR" sz="12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보안이 강력하고 </a:t>
            </a:r>
            <a:r>
              <a:rPr lang="ko-KR" altLang="en-US" sz="1400" kern="0" err="1">
                <a:solidFill>
                  <a:srgbClr val="000000"/>
                </a:solidFill>
                <a:latin typeface="한컴바탕"/>
              </a:rPr>
              <a:t>위ㆍ변조가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어려움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데이터 원본의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무결성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을 보장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en-US" altLang="ko-KR" sz="12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최근 데이터의 무결성 증명이 요구되는 다양한 </a:t>
            </a:r>
            <a:r>
              <a:rPr lang="ko-KR" altLang="en-US" sz="1400" kern="0" err="1">
                <a:solidFill>
                  <a:srgbClr val="000000"/>
                </a:solidFill>
                <a:latin typeface="한컴바탕"/>
              </a:rPr>
              <a:t>공공ㆍ민간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영역에서 활용</a:t>
            </a:r>
            <a:endParaRPr lang="ko-KR" altLang="en-US" sz="1600" kern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endParaRPr lang="ko-KR" altLang="en-US" sz="1600" kern="0">
              <a:solidFill>
                <a:srgbClr val="000000"/>
              </a:solidFill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353552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인공신경망</a:t>
            </a:r>
            <a:endParaRPr lang="en-US" altLang="ko-KR" sz="2000" b="1" ker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딥러닝은 여러 층을 가진 인공신경망을 통해 학습 수행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 </a:t>
            </a:r>
            <a:r>
              <a:rPr lang="ko-KR" altLang="en-US" sz="1400" kern="0" err="1">
                <a:solidFill>
                  <a:srgbClr val="000000"/>
                </a:solidFill>
                <a:latin typeface="한컴바탕"/>
              </a:rPr>
              <a:t>인공신경망이란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인간의 뇌 속에 있는 뉴런의 연결구조를 본떠 만든 네트워크 구조</a:t>
            </a:r>
          </a:p>
          <a:p>
            <a:pPr lvl="1">
              <a:lnSpc>
                <a:spcPct val="150000"/>
              </a:lnSpc>
            </a:pP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인간의 뇌에는 수많은 뉴런이 존재하며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하나의 뉴런은 다른 뉴런으로부터 신호를 받고 또 다른 뉴런에게 신호를 전달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 이를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컴퓨터로 구현한 것이 인공신경망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입력층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은닉층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출력층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존재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입력층은 </a:t>
            </a:r>
            <a:r>
              <a:rPr lang="ko-KR" altLang="en-US" sz="1400" kern="0" err="1">
                <a:solidFill>
                  <a:srgbClr val="000000"/>
                </a:solidFill>
                <a:latin typeface="한컴바탕"/>
              </a:rPr>
              <a:t>학습하고자하는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데이터를 입력 받는 층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신경망 외부에서는 접근할 수 없는 은닉층을 거쳐 출력층을 통해 최종 결과 출력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err="1">
                <a:solidFill>
                  <a:srgbClr val="000000"/>
                </a:solidFill>
                <a:latin typeface="한컴바탕"/>
              </a:rPr>
              <a:t>머신러닝과의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차이점은 데이터로부터 특징을 스스로 추출하여 학습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딥러닝은 컴퓨터 비전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음성 인식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자연어 처리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신호 처리 등 다양한 분야에서 활용</a:t>
            </a:r>
          </a:p>
          <a:p>
            <a:pPr>
              <a:lnSpc>
                <a:spcPct val="150000"/>
              </a:lnSpc>
            </a:pPr>
            <a:endParaRPr lang="ko-KR" altLang="en-US" sz="1600" kern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325F4E-202B-CA28-3E07-89A4B427FF7A}"/>
              </a:ext>
            </a:extLst>
          </p:cNvPr>
          <p:cNvGrpSpPr/>
          <p:nvPr/>
        </p:nvGrpSpPr>
        <p:grpSpPr>
          <a:xfrm>
            <a:off x="8117456" y="3737629"/>
            <a:ext cx="3201665" cy="2441893"/>
            <a:chOff x="8117456" y="3737629"/>
            <a:chExt cx="3201665" cy="24418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1093D6-B975-B9E0-A8B1-39BF26C325B5}"/>
                </a:ext>
              </a:extLst>
            </p:cNvPr>
            <p:cNvGrpSpPr/>
            <p:nvPr/>
          </p:nvGrpSpPr>
          <p:grpSpPr>
            <a:xfrm>
              <a:off x="8214264" y="4012168"/>
              <a:ext cx="3008049" cy="2167354"/>
              <a:chOff x="7696679" y="4178300"/>
              <a:chExt cx="3008049" cy="21673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DA07D3D-971C-A506-7216-54A7BC32D0EA}"/>
                  </a:ext>
                </a:extLst>
              </p:cNvPr>
              <p:cNvGrpSpPr/>
              <p:nvPr/>
            </p:nvGrpSpPr>
            <p:grpSpPr>
              <a:xfrm>
                <a:off x="7696679" y="4178300"/>
                <a:ext cx="3008049" cy="1828800"/>
                <a:chOff x="8065698" y="3876675"/>
                <a:chExt cx="3008049" cy="1828800"/>
              </a:xfrm>
            </p:grpSpPr>
            <p:pic>
              <p:nvPicPr>
                <p:cNvPr id="1025" name="_x507032344">
                  <a:extLst>
                    <a:ext uri="{FF2B5EF4-FFF2-40B4-BE49-F238E27FC236}">
                      <a16:creationId xmlns:a16="http://schemas.microsoft.com/office/drawing/2014/main" id="{CA298B08-607B-0E0F-D2FC-7F801ED4E1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5973" b="5350"/>
                <a:stretch/>
              </p:blipFill>
              <p:spPr bwMode="auto">
                <a:xfrm>
                  <a:off x="8065698" y="3876675"/>
                  <a:ext cx="3008049" cy="1828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FCE1468E-DB16-F71A-0FE8-C01B9F06BB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50434" y="4457700"/>
                  <a:ext cx="323313" cy="54610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118335-8319-1B80-9F33-87BF6BF403D6}"/>
                  </a:ext>
                </a:extLst>
              </p:cNvPr>
              <p:cNvSpPr txBox="1"/>
              <p:nvPr/>
            </p:nvSpPr>
            <p:spPr>
              <a:xfrm>
                <a:off x="8610153" y="6007100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/>
                  <a:t>딥러닝</a:t>
                </a:r>
                <a:endParaRPr lang="ko-KR" altLang="en-US" b="1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EA41F-AC29-4ECC-BF7A-E7141809165F}"/>
                </a:ext>
              </a:extLst>
            </p:cNvPr>
            <p:cNvSpPr txBox="1"/>
            <p:nvPr/>
          </p:nvSpPr>
          <p:spPr>
            <a:xfrm>
              <a:off x="8117456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입력층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FE1A3C-7649-70D3-0C43-41D1EDDCE7C2}"/>
                </a:ext>
              </a:extLst>
            </p:cNvPr>
            <p:cNvSpPr txBox="1"/>
            <p:nvPr/>
          </p:nvSpPr>
          <p:spPr>
            <a:xfrm>
              <a:off x="9355978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은닉층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475CA-6DAC-B315-6120-1CD540C6DB35}"/>
                </a:ext>
              </a:extLst>
            </p:cNvPr>
            <p:cNvSpPr txBox="1"/>
            <p:nvPr/>
          </p:nvSpPr>
          <p:spPr>
            <a:xfrm>
              <a:off x="10594502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출력층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순환신경망</a:t>
            </a:r>
            <a:endParaRPr lang="en-US" altLang="ko-KR" sz="2000" b="1" ker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인공신경망의 한 종류로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b="1" kern="0" spc="0">
                <a:solidFill>
                  <a:srgbClr val="2E75B6"/>
                </a:solidFill>
                <a:effectLst/>
                <a:latin typeface="+mn-ea"/>
              </a:rPr>
              <a:t>시계열 데이터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를 학습하기 위한 인공신경망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과거의 출력 데이터를 다시 입력으로 받는 </a:t>
            </a:r>
            <a:r>
              <a:rPr lang="ko-KR" altLang="en-US" sz="1400" b="1" kern="0">
                <a:solidFill>
                  <a:srgbClr val="2E75B6"/>
                </a:solidFill>
                <a:latin typeface="+mn-ea"/>
              </a:rPr>
              <a:t>재귀적인 구조</a:t>
            </a:r>
            <a:endParaRPr lang="en-US" altLang="ko-KR" sz="1400" b="1" kern="0">
              <a:solidFill>
                <a:srgbClr val="2E75B6"/>
              </a:solidFill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신경망을 거친 벡터를 출력하기도 하고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다음 은닉층 노드에 입력하기도 함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  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  <a:sym typeface="Wingdings" panose="05000000000000000000" pitchFamily="2" charset="2"/>
              </a:rPr>
              <a:t>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 현재 결과가 이전 결과의 영향을 받으며 이전 단계에서 얻은 정보가 </a:t>
            </a:r>
            <a:r>
              <a:rPr lang="ko-KR" altLang="en-US" sz="1400" b="1" kern="0">
                <a:solidFill>
                  <a:srgbClr val="2E75B6"/>
                </a:solidFill>
                <a:latin typeface="+mn-ea"/>
              </a:rPr>
              <a:t>지속</a:t>
            </a:r>
            <a:endParaRPr lang="en-US" altLang="ko-KR" sz="1400" b="1" kern="0">
              <a:solidFill>
                <a:srgbClr val="2E75B6"/>
              </a:solidFill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이러한 특성으로 순환신경망은 시계열 데이터를 다루기에 최적화된 신경망</a:t>
            </a:r>
            <a:endParaRPr lang="en-US" altLang="ko-KR" sz="1400" kern="0">
              <a:solidFill>
                <a:srgbClr val="000000"/>
              </a:solidFill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단계를 반복할 수록 과거 단계의 정보들이 지속되지 못하는</a:t>
            </a:r>
            <a:r>
              <a:rPr lang="ko-KR" altLang="en-US" sz="1400" b="1" kern="0" spc="0">
                <a:solidFill>
                  <a:srgbClr val="C00000"/>
                </a:solidFill>
                <a:effectLst/>
                <a:latin typeface="+mn-ea"/>
              </a:rPr>
              <a:t> 장기의존성 문제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가 존재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 장단기메모리</a:t>
            </a:r>
            <a:r>
              <a:rPr lang="en-US" altLang="ko-KR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(Long Short-Term Memory, LSTM)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순환신경망의 문제점을 해결하기 위한 모델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Forget Gate, Input Gate, Output Gate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총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3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개의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gate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를 추가함으로써 장기의존성 문제를 해결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Forget Gate</a:t>
            </a:r>
            <a:r>
              <a:rPr lang="ko-KR" altLang="en-US" sz="14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 과거 정보를 얼마나 보존할 것인가를 결정하는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gate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Input Gate</a:t>
            </a:r>
            <a:r>
              <a:rPr lang="ko-KR" altLang="en-US" sz="14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 새로 입력된 정보를 얼마나 장기 상태에 활용할 것인가를 결정하는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gate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Output Gate</a:t>
            </a:r>
            <a:r>
              <a:rPr lang="ko-KR" altLang="en-US" sz="1400" ker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ko-KR" sz="1400" kern="0">
                <a:solidFill>
                  <a:srgbClr val="000000"/>
                </a:solidFill>
                <a:latin typeface="+mn-ea"/>
              </a:rPr>
              <a:t>: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 출력 정보를 얼마나 다음 단계로 활용할 것인가를 결정하는 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gate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최근에는 순환신경망보다 </a:t>
            </a:r>
            <a:r>
              <a:rPr lang="ko-KR" altLang="en-US" sz="1400" kern="0" spc="0" err="1">
                <a:solidFill>
                  <a:srgbClr val="000000"/>
                </a:solidFill>
                <a:effectLst/>
                <a:latin typeface="+mn-ea"/>
              </a:rPr>
              <a:t>장단기메모리을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 더 많이 사용하는 추세</a:t>
            </a:r>
            <a:endParaRPr lang="en-US" altLang="ko-KR" sz="1400" kern="0" spc="0">
              <a:solidFill>
                <a:srgbClr val="000000"/>
              </a:solidFill>
              <a:effectLst/>
              <a:latin typeface="+mn-ea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자연어 처리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음성 인식</a:t>
            </a:r>
            <a:r>
              <a:rPr lang="en-US" altLang="ko-KR" sz="1400" kern="0" spc="0">
                <a:solidFill>
                  <a:srgbClr val="000000"/>
                </a:solidFill>
                <a:effectLst/>
                <a:latin typeface="+mn-ea"/>
              </a:rPr>
              <a:t>, </a:t>
            </a:r>
            <a:r>
              <a:rPr lang="ko-KR" altLang="en-US" sz="1400" kern="0" spc="0">
                <a:solidFill>
                  <a:srgbClr val="000000"/>
                </a:solidFill>
                <a:effectLst/>
                <a:latin typeface="+mn-ea"/>
              </a:rPr>
              <a:t>텍스트 생성 등 다양한 분야에서 활용</a:t>
            </a:r>
            <a:endParaRPr lang="ko-KR" altLang="en-US" sz="1600" ker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드론 식별 및 비행모드 감지</a:t>
            </a:r>
            <a:r>
              <a:rPr lang="en-US" altLang="ko-KR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 [8]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드론을 식별하고 드론의 비행모드를 감지하기 위해 무선주파수 신호에 대해 인공신경망을 사용하는 프레임워크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스마트 계약을 기반으로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5G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네트워크와 무선주파수 신호를 통해 안전하게 데이터를 공유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비행 모드에 따라 달라지는 무선주파수 신호는 해시함수를 통해 암호화 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b="1" kern="0">
                <a:solidFill>
                  <a:srgbClr val="000000"/>
                </a:solidFill>
                <a:latin typeface="한컴바탕"/>
              </a:rPr>
              <a:t>&lt;</a:t>
            </a:r>
            <a:r>
              <a:rPr lang="ko-KR" altLang="en-US" sz="1400" b="1" kern="0">
                <a:solidFill>
                  <a:srgbClr val="000000"/>
                </a:solidFill>
                <a:latin typeface="한컴바탕"/>
              </a:rPr>
              <a:t>블록체인</a:t>
            </a:r>
            <a:r>
              <a:rPr lang="en-US" altLang="ko-KR" sz="1400" b="1" kern="0">
                <a:solidFill>
                  <a:srgbClr val="000000"/>
                </a:solidFill>
                <a:latin typeface="한컴바탕"/>
              </a:rPr>
              <a:t>&gt;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블록체인의 각 블록은 이전 블록의 해시값을 포함</a:t>
            </a:r>
            <a:br>
              <a:rPr lang="en-US" altLang="ko-KR" sz="1400" kern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체인의 모든 블록은 연결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블록에 담겨있는 데이터는 스마트 계약과 다른 노드 간의 암호화된 거래 목록을 관리하여 데이터의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위ㆍ변조를 방지</a:t>
            </a:r>
            <a:endParaRPr lang="en-US" altLang="ko-KR" sz="1400" b="1" kern="0">
              <a:solidFill>
                <a:srgbClr val="2E75B6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시스템이 분산되어 있고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5G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네트워크를 통해 데이터를 주고 받기 때문에 속도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네트워크에 참여하는 모든 노드가 실시간으로 데이터를 확인할 수 있어 데이터의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신뢰성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  <a:endParaRPr lang="en-US" altLang="ko-KR" sz="1400" kern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400" b="1" kern="0">
                <a:solidFill>
                  <a:srgbClr val="000000"/>
                </a:solidFill>
                <a:latin typeface="한컴바탕"/>
              </a:rPr>
              <a:t>&lt;</a:t>
            </a:r>
            <a:r>
              <a:rPr lang="ko-KR" altLang="en-US" sz="1400" b="1" kern="0">
                <a:solidFill>
                  <a:srgbClr val="000000"/>
                </a:solidFill>
                <a:latin typeface="한컴바탕"/>
              </a:rPr>
              <a:t>인공신경망</a:t>
            </a:r>
            <a:r>
              <a:rPr lang="en-US" altLang="ko-KR" sz="1400" b="1" kern="0">
                <a:solidFill>
                  <a:srgbClr val="000000"/>
                </a:solidFill>
                <a:latin typeface="한컴바탕"/>
              </a:rPr>
              <a:t>&gt;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인공신경망의 모델은 블록체인 네트워크로부터 받은 무선주파수 신호의 데이터 블록에서 드론을 식별하고 드론의 비행 모드를 감지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탐지 및 자동화를 위해 엣지 디바이스 내부에 배포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시계열 데이터를 다룰 수 있는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순환신경망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이 사용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모델의 정확도는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2-class, 4-class, 10-class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탐지에 대해 각각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99.8, 84.5, 46.8%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를 달성</a:t>
            </a:r>
          </a:p>
          <a:p>
            <a:pPr lvl="1">
              <a:lnSpc>
                <a:spcPct val="150000"/>
              </a:lnSpc>
            </a:pPr>
            <a:endParaRPr lang="ko-KR" altLang="en-US" sz="14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4073CDC0-4581-F6E8-71E2-3CD20D227339}"/>
              </a:ext>
            </a:extLst>
          </p:cNvPr>
          <p:cNvSpPr/>
          <p:nvPr/>
        </p:nvSpPr>
        <p:spPr>
          <a:xfrm rot="16200000">
            <a:off x="7146985" y="4140679"/>
            <a:ext cx="194094" cy="14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45AF87E3-3237-A92D-7AD7-7875663A5AEE}"/>
              </a:ext>
            </a:extLst>
          </p:cNvPr>
          <p:cNvSpPr/>
          <p:nvPr/>
        </p:nvSpPr>
        <p:spPr>
          <a:xfrm rot="16200000">
            <a:off x="8000999" y="4500135"/>
            <a:ext cx="194094" cy="14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1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연합 학습의 문제점</a:t>
            </a:r>
            <a:endParaRPr lang="en-US" altLang="ko-KR" sz="1800" b="1" ker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연합 학습이란 다수의 로컬 클라이언트가 기울기를 서버에 업로드하여 서버가 수집된 기울기로 모델의 가중치를 갱신하는 학습 방법</a:t>
            </a:r>
            <a:endParaRPr lang="en-US" altLang="ko-KR" sz="1400" b="1" kern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 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로컬 클라이언트가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잘못된 기울기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를 서버에 업로드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 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서버가 </a:t>
            </a:r>
            <a:r>
              <a:rPr lang="ko-KR" altLang="en-US" sz="1400" b="1" kern="0">
                <a:solidFill>
                  <a:srgbClr val="C00000"/>
                </a:solidFill>
                <a:latin typeface="한컴바탕"/>
              </a:rPr>
              <a:t>악의적으로 행동</a:t>
            </a:r>
            <a:endParaRPr lang="en-US" altLang="ko-KR" sz="1800" b="1" kern="0">
              <a:solidFill>
                <a:srgbClr val="C00000"/>
              </a:solidFill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DeepChain </a:t>
            </a:r>
            <a:r>
              <a:rPr lang="ko-KR" altLang="en-US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프레임워크</a:t>
            </a:r>
            <a:r>
              <a:rPr lang="en-US" altLang="ko-KR" sz="1800" b="1" kern="0">
                <a:solidFill>
                  <a:srgbClr val="000000"/>
                </a:solidFill>
                <a:latin typeface="Arial Rounded MT Bold" panose="020F0704030504030204" pitchFamily="34" charset="0"/>
              </a:rPr>
              <a:t> [9]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[9]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에서는 연합 학습에서 발생하는 보안 문제를 블록체인을 통해 해결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이를 해결하기 위해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[9]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에서는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DeepChain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이라는 분산되고 안전하며 공정한 딥러닝 프레임워크를 제안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해당 프레임워크는 블록체인 기반으로 개발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각 클라이언트의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악의적인 행동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을 하지 못하고 클라이언트의 데이터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프라이버시를 보장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하여 전체 학습 과정에 대해 감사 가능성을 제공</a:t>
            </a:r>
          </a:p>
          <a:p>
            <a:pPr lvl="1"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ko-KR" altLang="en-US" sz="1400" kern="0" spc="0">
              <a:solidFill>
                <a:srgbClr val="000000"/>
              </a:solidFill>
              <a:effectLst/>
              <a:latin typeface="한컴바탕"/>
            </a:endParaRPr>
          </a:p>
        </p:txBody>
      </p:sp>
    </p:spTree>
    <p:extLst>
      <p:ext uri="{BB962C8B-B14F-4D97-AF65-F5344CB8AC3E}">
        <p14:creationId xmlns:p14="http://schemas.microsoft.com/office/powerpoint/2010/main" val="17032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kern="0">
                <a:solidFill>
                  <a:srgbClr val="000000"/>
                </a:solidFill>
                <a:latin typeface="한컴바탕"/>
              </a:rPr>
              <a:t>딥러닝의 문제점</a:t>
            </a:r>
            <a:endParaRPr lang="en-US" altLang="ko-KR" sz="1800" b="1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일반적으로 고도로 중앙집중화되어 있으며 데이터셋이 독점적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  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모델의 예측을 종종 쿼리별로 판매하는 경우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모델을 새로운 데이터셋을 통해 계속해서 다시 학습시키지 않을 경우 해당 모델은 빠르게 구형 모델이 됨</a:t>
            </a:r>
            <a:endParaRPr lang="en-US" altLang="ko-KR" sz="1800" b="1" kern="0">
              <a:solidFill>
                <a:srgbClr val="000000"/>
              </a:solidFill>
              <a:latin typeface="한컴바탕"/>
            </a:endParaRPr>
          </a:p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endParaRPr lang="en-US" altLang="ko-KR" sz="1800" b="1" kern="0">
              <a:solidFill>
                <a:srgbClr val="000000"/>
              </a:solidFill>
              <a:latin typeface="한컴바탕"/>
            </a:endParaRPr>
          </a:p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kern="0">
                <a:solidFill>
                  <a:srgbClr val="000000"/>
                </a:solidFill>
                <a:latin typeface="한컴바탕"/>
              </a:rPr>
              <a:t>블록체인을 활용한 분산화 및 협력적인 딥러닝</a:t>
            </a:r>
            <a:r>
              <a:rPr lang="en-US" altLang="ko-KR" sz="1800" b="1" kern="0">
                <a:solidFill>
                  <a:srgbClr val="000000"/>
                </a:solidFill>
                <a:latin typeface="한컴바탕"/>
              </a:rPr>
              <a:t>[10]</a:t>
            </a:r>
            <a:endParaRPr lang="en-US" altLang="ko-KR" sz="1400" b="1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[10]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에서 스마트 계약을 사용하여 지속적으로 업데이트 되는 모델을 구축할 수 있는 프레임워크를 제안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참가자들이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협력적으로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 데이터셋을 구축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구축된 모델은 블록체인에 공개적으로 공유되며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무료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로 사용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가능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모델에 신뢰할 수 있는 데이터를 제공하기 위해 </a:t>
            </a:r>
            <a:r>
              <a:rPr lang="ko-KR" altLang="en-US" sz="1400" b="1" kern="0">
                <a:solidFill>
                  <a:srgbClr val="2E75B6"/>
                </a:solidFill>
                <a:latin typeface="한컴바탕"/>
              </a:rPr>
              <a:t>인센티브 구조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를 제안</a:t>
            </a:r>
            <a:endParaRPr lang="en-US" altLang="ko-KR" sz="1400" kern="0">
              <a:solidFill>
                <a:srgbClr val="000000"/>
              </a:solidFill>
              <a:latin typeface="한컴바탕"/>
            </a:endParaRPr>
          </a:p>
          <a:p>
            <a:pPr marL="457200" lvl="1" indent="127000" algn="just"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즉</a:t>
            </a:r>
            <a:r>
              <a:rPr lang="en-US" altLang="ko-KR" sz="1400" kern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>
                <a:solidFill>
                  <a:srgbClr val="000000"/>
                </a:solidFill>
                <a:latin typeface="한컴바탕"/>
              </a:rPr>
              <a:t>블록체인을 통해 모델을 훈련시키고 신뢰할 수 있는 데이터를 수집하기 위해 인센티브 구조를 채택함으로써 모델의 정확도 </a:t>
            </a:r>
          </a:p>
          <a:p>
            <a:pPr lvl="1"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ko-KR" altLang="en-US" sz="1400" kern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3CF71036-A66A-4080-A637-8151B2577667}"/>
              </a:ext>
            </a:extLst>
          </p:cNvPr>
          <p:cNvSpPr/>
          <p:nvPr/>
        </p:nvSpPr>
        <p:spPr>
          <a:xfrm rot="16200000">
            <a:off x="10787331" y="4931456"/>
            <a:ext cx="194094" cy="14233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3994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417</TotalTime>
  <Words>1281</Words>
  <Application>Microsoft Office PowerPoint</Application>
  <PresentationFormat>와이드스크린</PresentationFormat>
  <Paragraphs>123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19" baseType="lpstr">
      <vt:lpstr>맑은 고딕</vt:lpstr>
      <vt:lpstr>한컴바탕</vt:lpstr>
      <vt:lpstr>Arial</vt:lpstr>
      <vt:lpstr>Arial Rounded MT Bold</vt:lpstr>
      <vt:lpstr>CryptoCraft 테마</vt:lpstr>
      <vt:lpstr>제목 테마</vt:lpstr>
      <vt:lpstr>인공신경망에서의 블록체인 기반 개인정보보호 기술 동향</vt:lpstr>
      <vt:lpstr>PowerPoint 프레젠테이션</vt:lpstr>
      <vt:lpstr>서론</vt:lpstr>
      <vt:lpstr>관련연구</vt:lpstr>
      <vt:lpstr>관련연구</vt:lpstr>
      <vt:lpstr>관련연구</vt:lpstr>
      <vt:lpstr>동향</vt:lpstr>
      <vt:lpstr>동향</vt:lpstr>
      <vt:lpstr>동향</vt:lpstr>
      <vt:lpstr>동향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강예준</cp:lastModifiedBy>
  <cp:revision>72</cp:revision>
  <dcterms:created xsi:type="dcterms:W3CDTF">2019-03-05T04:29:07Z</dcterms:created>
  <dcterms:modified xsi:type="dcterms:W3CDTF">2022-05-11T14:45:35Z</dcterms:modified>
</cp:coreProperties>
</file>