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0" r:id="rId4"/>
    <p:sldId id="263" r:id="rId5"/>
    <p:sldId id="264" r:id="rId6"/>
    <p:sldId id="258" r:id="rId7"/>
    <p:sldId id="262" r:id="rId8"/>
    <p:sldId id="265" r:id="rId9"/>
    <p:sldId id="268" r:id="rId10"/>
    <p:sldId id="266" r:id="rId11"/>
    <p:sldId id="267" r:id="rId12"/>
    <p:sldId id="261" r:id="rId13"/>
    <p:sldId id="259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DD3D46-B04B-3240-ADEF-E6DFE9196304}" v="143" dt="2022-05-13T09:04:34.2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7"/>
    <p:restoredTop sz="96327"/>
  </p:normalViewPr>
  <p:slideViewPr>
    <p:cSldViewPr snapToGrid="0" snapToObjects="1">
      <p:cViewPr varScale="1">
        <p:scale>
          <a:sx n="102" d="100"/>
          <a:sy n="102" d="100"/>
        </p:scale>
        <p:origin x="20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2022. 5. 19.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000" dirty="0"/>
              <a:t>ARMv8</a:t>
            </a:r>
            <a:r>
              <a:rPr kumimoji="1" lang="ko-KR" altLang="en-US" sz="4000" dirty="0"/>
              <a:t> </a:t>
            </a:r>
            <a:r>
              <a:rPr kumimoji="1" lang="ko-Kore-KR" altLang="en-US" sz="4000" dirty="0"/>
              <a:t>상에서의</a:t>
            </a:r>
            <a:r>
              <a:rPr kumimoji="1" lang="ko-KR" altLang="en-US" sz="4000" dirty="0"/>
              <a:t> 블록 암호 최적 구현 동향</a:t>
            </a:r>
            <a:endParaRPr kumimoji="1" lang="ko-Kore-KR" altLang="en-US" sz="40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한성대 </a:t>
            </a:r>
            <a:r>
              <a:rPr kumimoji="1" lang="en-US" altLang="ko-KR" dirty="0"/>
              <a:t>it</a:t>
            </a:r>
            <a:r>
              <a:rPr kumimoji="1" lang="ko-KR" altLang="en-US" dirty="0"/>
              <a:t>융합공학부</a:t>
            </a:r>
            <a:endParaRPr kumimoji="1" lang="en-US" altLang="ko-Kore-KR" dirty="0"/>
          </a:p>
          <a:p>
            <a:r>
              <a:rPr kumimoji="1" lang="ko-Kore-KR" altLang="en-US" b="1" dirty="0">
                <a:solidFill>
                  <a:schemeClr val="accent1"/>
                </a:solidFill>
              </a:rPr>
              <a:t>심민주</a:t>
            </a:r>
            <a:r>
              <a:rPr kumimoji="1" lang="en-US" altLang="ko-Kore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권혁동</a:t>
            </a:r>
            <a:r>
              <a:rPr kumimoji="1" lang="en-US" altLang="ko-KR" dirty="0"/>
              <a:t>,</a:t>
            </a:r>
            <a:r>
              <a:rPr kumimoji="1" lang="ko-KR" altLang="en-US" dirty="0"/>
              <a:t> 김현준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서화정</a:t>
            </a:r>
            <a:endParaRPr kumimoji="1" lang="en-US" altLang="ko-Kore-KR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ARMv8</a:t>
            </a:r>
            <a:r>
              <a:rPr kumimoji="1" lang="ko-KR" altLang="en-US" dirty="0"/>
              <a:t> 상에서의 블록 암호 최적 구현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b="1" dirty="0"/>
              <a:t>PIPO </a:t>
            </a:r>
            <a:r>
              <a:rPr kumimoji="1" lang="ko-KR" altLang="en-US" sz="2400" b="1" dirty="0"/>
              <a:t>최적 구현</a:t>
            </a:r>
            <a:endParaRPr kumimoji="1" lang="en-US" altLang="ko-KR" sz="2400" b="1" dirty="0"/>
          </a:p>
          <a:p>
            <a:pPr lvl="1"/>
            <a:r>
              <a:rPr kumimoji="1" lang="en-US" altLang="ko-Kore-KR" sz="2000" dirty="0"/>
              <a:t>8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16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평문에</a:t>
            </a:r>
            <a:r>
              <a:rPr kumimoji="1" lang="ko-KR" altLang="en-US" sz="2000" dirty="0"/>
              <a:t> 대한 </a:t>
            </a:r>
            <a:r>
              <a:rPr kumimoji="1" lang="en-US" altLang="ko-KR" sz="2000" dirty="0"/>
              <a:t>PIPO </a:t>
            </a:r>
            <a:r>
              <a:rPr kumimoji="1" lang="ko-KR" altLang="en-US" sz="2000" dirty="0"/>
              <a:t>최적 병렬 구현</a:t>
            </a:r>
            <a:endParaRPr kumimoji="1" lang="en-US" altLang="ko-KR" sz="2000" dirty="0"/>
          </a:p>
          <a:p>
            <a:pPr lvl="2"/>
            <a:r>
              <a:rPr kumimoji="1" lang="en-US" altLang="ko-Kore-KR" sz="1600" dirty="0"/>
              <a:t>8</a:t>
            </a:r>
            <a:r>
              <a:rPr kumimoji="1" lang="ko-KR" altLang="en-US" sz="1600" dirty="0"/>
              <a:t>개의 </a:t>
            </a:r>
            <a:r>
              <a:rPr kumimoji="1" lang="ko-KR" altLang="en-US" sz="1600" dirty="0" err="1"/>
              <a:t>평문</a:t>
            </a:r>
            <a:r>
              <a:rPr kumimoji="1" lang="en-US" altLang="ko-KR" sz="1600" dirty="0"/>
              <a:t> : 4</a:t>
            </a:r>
            <a:r>
              <a:rPr kumimoji="1" lang="ko-KR" altLang="en-US" sz="1600" dirty="0"/>
              <a:t>개의 벡터 레지스터 사용</a:t>
            </a:r>
            <a:r>
              <a:rPr kumimoji="1" lang="en-US" altLang="ko-KR" sz="1600" dirty="0"/>
              <a:t> / </a:t>
            </a:r>
            <a:r>
              <a:rPr kumimoji="1" lang="en-US" altLang="ko-Kore-KR" sz="1600" dirty="0"/>
              <a:t>1</a:t>
            </a:r>
            <a:r>
              <a:rPr kumimoji="1" lang="en-US" altLang="ko-KR" sz="1600" dirty="0"/>
              <a:t>6</a:t>
            </a:r>
            <a:r>
              <a:rPr kumimoji="1" lang="ko-KR" altLang="en-US" sz="1600" dirty="0"/>
              <a:t>개의 </a:t>
            </a:r>
            <a:r>
              <a:rPr kumimoji="1" lang="ko-KR" altLang="en-US" sz="1600" dirty="0" err="1"/>
              <a:t>평문</a:t>
            </a:r>
            <a:r>
              <a:rPr kumimoji="1" lang="en-US" altLang="ko-KR" sz="1600" dirty="0"/>
              <a:t> : 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8</a:t>
            </a:r>
            <a:r>
              <a:rPr kumimoji="1" lang="ko-KR" altLang="en-US" sz="1600" dirty="0"/>
              <a:t>개의 벡터 레지스터 사용</a:t>
            </a:r>
            <a:endParaRPr kumimoji="1" lang="en-US" altLang="ko-KR" sz="16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UZP1, UZP2, TRN1, TRN2</a:t>
            </a:r>
            <a:r>
              <a:rPr kumimoji="1" lang="ko-KR" altLang="en-US" sz="2000" dirty="0"/>
              <a:t> 명령어를 사용하여 레지스터 내부 정렬</a:t>
            </a:r>
            <a:endParaRPr kumimoji="1" lang="en-US" altLang="ko-KR" sz="2000" dirty="0"/>
          </a:p>
          <a:p>
            <a:pPr lvl="2"/>
            <a:r>
              <a:rPr kumimoji="1" lang="ko-KR" altLang="en-US" sz="1600" dirty="0"/>
              <a:t>명령어는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개를 사용하지만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16b, 4s,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2d</a:t>
            </a:r>
            <a:r>
              <a:rPr kumimoji="1" lang="ko-KR" altLang="en-US" sz="1600" dirty="0"/>
              <a:t> 등과 같은 </a:t>
            </a:r>
            <a:r>
              <a:rPr kumimoji="1" lang="en-US" altLang="ko-KR" sz="1600" dirty="0"/>
              <a:t>arrangement</a:t>
            </a:r>
            <a:r>
              <a:rPr kumimoji="1" lang="ko-KR" altLang="en-US" sz="1600" dirty="0"/>
              <a:t> 변경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하나의 레지스터에 동일한 연산이 진행되는 블록이 정렬 되게 레지스터 내부 정렬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 </a:t>
            </a:r>
            <a:r>
              <a:rPr kumimoji="1" lang="en-US" altLang="ko-KR" sz="2000" dirty="0"/>
              <a:t>S-Layer</a:t>
            </a:r>
            <a:r>
              <a:rPr kumimoji="1" lang="ko-KR" altLang="en-US" sz="2000" dirty="0"/>
              <a:t> 연산이 진행되기 전에 정렬한 후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R-Layer</a:t>
            </a:r>
            <a:r>
              <a:rPr kumimoji="1" lang="ko-KR" altLang="en-US" sz="2000" dirty="0"/>
              <a:t> 이후에 다시 레지스터 배치 복구</a:t>
            </a:r>
            <a:endParaRPr kumimoji="1" lang="en-US" altLang="ko-KR" sz="2000" dirty="0"/>
          </a:p>
          <a:p>
            <a:pPr lvl="2"/>
            <a:r>
              <a:rPr kumimoji="1" lang="ko-KR" altLang="en-US" sz="1600" dirty="0"/>
              <a:t>하나의 라운드 당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번의 레지스터 내부 정렬 필요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marL="457200" lvl="1" indent="0">
              <a:buNone/>
            </a:pPr>
            <a:r>
              <a:rPr kumimoji="1" lang="en-US" altLang="ko-KR" sz="2000" dirty="0"/>
              <a:t> </a:t>
            </a:r>
            <a:r>
              <a:rPr kumimoji="1" lang="ko-KR" altLang="en-US" sz="2000" dirty="0"/>
              <a:t>→ 매 라운드마다 레지스터 내부 정렬하는데 소요되는 시간을 줄이기 위한 최소화 기법 제안</a:t>
            </a:r>
            <a:endParaRPr kumimoji="1" lang="en-US" altLang="ko-KR" sz="1400" dirty="0"/>
          </a:p>
          <a:p>
            <a:pPr lvl="2"/>
            <a:r>
              <a:rPr kumimoji="1" lang="en-US" altLang="ko-KR" sz="1600" dirty="0"/>
              <a:t>PIPO</a:t>
            </a:r>
            <a:r>
              <a:rPr kumimoji="1" lang="ko-KR" altLang="en-US" sz="1600" dirty="0"/>
              <a:t> 라운드 함수 구조를 활용해 </a:t>
            </a:r>
            <a:r>
              <a:rPr kumimoji="1" lang="en-US" altLang="ko-KR" sz="1600" dirty="0" err="1"/>
              <a:t>Addroundkey</a:t>
            </a:r>
            <a:r>
              <a:rPr kumimoji="1" lang="ko-KR" altLang="en-US" sz="1600" dirty="0"/>
              <a:t>의 데이터를 레지스터 내부 정렬에 맞게 변경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전체 라운드에서 레지스터 내부 정렬을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번만 진행하도록 최소화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2"/>
            <a:endParaRPr kumimoji="1" lang="en-US" altLang="ko-KR" sz="16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D3CA0A01-C051-BF3F-23AC-850155693E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38038"/>
              </p:ext>
            </p:extLst>
          </p:nvPr>
        </p:nvGraphicFramePr>
        <p:xfrm>
          <a:off x="2961575" y="5661660"/>
          <a:ext cx="626885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3770">
                  <a:extLst>
                    <a:ext uri="{9D8B030D-6E8A-4147-A177-3AD203B41FA5}">
                      <a16:colId xmlns:a16="http://schemas.microsoft.com/office/drawing/2014/main" val="2073760888"/>
                    </a:ext>
                  </a:extLst>
                </a:gridCol>
                <a:gridCol w="1253770">
                  <a:extLst>
                    <a:ext uri="{9D8B030D-6E8A-4147-A177-3AD203B41FA5}">
                      <a16:colId xmlns:a16="http://schemas.microsoft.com/office/drawing/2014/main" val="4224515698"/>
                    </a:ext>
                  </a:extLst>
                </a:gridCol>
                <a:gridCol w="1253770">
                  <a:extLst>
                    <a:ext uri="{9D8B030D-6E8A-4147-A177-3AD203B41FA5}">
                      <a16:colId xmlns:a16="http://schemas.microsoft.com/office/drawing/2014/main" val="782237987"/>
                    </a:ext>
                  </a:extLst>
                </a:gridCol>
                <a:gridCol w="1253770">
                  <a:extLst>
                    <a:ext uri="{9D8B030D-6E8A-4147-A177-3AD203B41FA5}">
                      <a16:colId xmlns:a16="http://schemas.microsoft.com/office/drawing/2014/main" val="4063639786"/>
                    </a:ext>
                  </a:extLst>
                </a:gridCol>
                <a:gridCol w="1253770">
                  <a:extLst>
                    <a:ext uri="{9D8B030D-6E8A-4147-A177-3AD203B41FA5}">
                      <a16:colId xmlns:a16="http://schemas.microsoft.com/office/drawing/2014/main" val="3048787828"/>
                    </a:ext>
                  </a:extLst>
                </a:gridCol>
              </a:tblGrid>
              <a:tr h="244442">
                <a:tc>
                  <a:txBody>
                    <a:bodyPr/>
                    <a:lstStyle/>
                    <a:p>
                      <a:pPr algn="ctr"/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64/256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128/256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400226"/>
                  </a:ext>
                </a:extLst>
              </a:tr>
              <a:tr h="2444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65.3%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66.4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76.3%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77.2%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0344060"/>
                  </a:ext>
                </a:extLst>
              </a:tr>
              <a:tr h="24444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16-PT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81.8%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82.1%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88.7%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89.3%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89783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3758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본 논문에서는 </a:t>
            </a:r>
            <a:r>
              <a:rPr kumimoji="1" lang="en-US" altLang="ko-KR" sz="2000" dirty="0"/>
              <a:t>ARMv8 </a:t>
            </a:r>
            <a:r>
              <a:rPr kumimoji="1" lang="ko-KR" altLang="en-US" sz="2000" dirty="0"/>
              <a:t>상에서의 블록 암호 최적 구현 연구 동향에 대해 알아봄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ARMv8</a:t>
            </a:r>
            <a:r>
              <a:rPr kumimoji="1" lang="ko-KR" altLang="en-US" sz="2000" dirty="0"/>
              <a:t> 상에 암호 알고리즘을 탑재하기 위해 다양한 블록 암호를 대상으로 하는 최적 구현 연구가 활발히 진행되고 있음</a:t>
            </a:r>
            <a:r>
              <a:rPr kumimoji="1" lang="en-US" altLang="ko-KR" sz="2000" dirty="0"/>
              <a:t>.</a:t>
            </a:r>
          </a:p>
          <a:p>
            <a:pPr marL="0" indent="0">
              <a:buNone/>
            </a:pPr>
            <a:endParaRPr kumimoji="1" lang="en-US" altLang="ko-Kore-KR" sz="2000" dirty="0"/>
          </a:p>
          <a:p>
            <a:r>
              <a:rPr kumimoji="1" lang="ko-KR" altLang="en-US" sz="2000"/>
              <a:t>앞으로도 지금처럼 암호 </a:t>
            </a:r>
            <a:r>
              <a:rPr kumimoji="1" lang="ko-KR" altLang="en-US" sz="2000" dirty="0"/>
              <a:t>최적 연구가 지속적으로 진행되어야 할 것으로 생각 됨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</p:txBody>
      </p:sp>
    </p:spTree>
    <p:extLst>
      <p:ext uri="{BB962C8B-B14F-4D97-AF65-F5344CB8AC3E}">
        <p14:creationId xmlns:p14="http://schemas.microsoft.com/office/powerpoint/2010/main" val="1994122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364AB58-38A1-2A41-8EC6-0B22CAB9F92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ko-Kore-KR" dirty="0"/>
              <a:t>ARMv8 Processor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28CD72-4E3B-E840-BBA7-4C3D7588D1A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kumimoji="1" lang="en-US" altLang="ko-Kore-KR" dirty="0"/>
              <a:t>ARMv8</a:t>
            </a:r>
            <a:r>
              <a:rPr kumimoji="1" lang="ko-KR" altLang="en-US" dirty="0"/>
              <a:t> 상에서의 블록 암호 최적 구현 동향</a:t>
            </a:r>
            <a:endParaRPr kumimoji="1" lang="ko-Kore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666D92-C8A2-F54B-AADB-FB07EBB3AD9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kumimoji="1" lang="ko-Kore-KR" altLang="en-US" dirty="0"/>
              <a:t>결론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0C0A800-429D-C94E-9EC3-D2DB67AE7F1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055593" y="4429354"/>
            <a:ext cx="10255410" cy="831578"/>
          </a:xfrm>
          <a:solidFill>
            <a:schemeClr val="bg1"/>
          </a:solidFill>
        </p:spPr>
        <p:txBody>
          <a:bodyPr/>
          <a:lstStyle/>
          <a:p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641276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1EB9-E26E-7525-9958-3D045EEE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ARMv8 Processor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93BE5-4669-B553-FB3B-CE964267F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ARM (Advanced RISC Machine)</a:t>
            </a:r>
          </a:p>
          <a:p>
            <a:pPr lvl="1"/>
            <a:r>
              <a:rPr kumimoji="1" lang="en-US" altLang="ko-KR" sz="2000" dirty="0"/>
              <a:t>ISA(Instruction Set Architecture)</a:t>
            </a:r>
            <a:r>
              <a:rPr kumimoji="1" lang="ko-KR" altLang="en-US" sz="2000" dirty="0"/>
              <a:t> 고성능 임베디드 프로세서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ore-KR" sz="2000" dirty="0"/>
              <a:t>ARM </a:t>
            </a:r>
            <a:r>
              <a:rPr kumimoji="1" lang="ko-KR" altLang="en-US" sz="2000" dirty="0"/>
              <a:t>프로세서에서는 </a:t>
            </a:r>
            <a:r>
              <a:rPr kumimoji="1" lang="en-US" altLang="ko-KR" sz="2000" dirty="0"/>
              <a:t>SIMD(Single Instruction Multiple Data)</a:t>
            </a:r>
            <a:r>
              <a:rPr kumimoji="1" lang="ko-KR" altLang="en-US" sz="2000" dirty="0"/>
              <a:t> 명령어를 </a:t>
            </a:r>
            <a:r>
              <a:rPr kumimoji="1" lang="en-US" altLang="ko-KR" sz="2000" dirty="0"/>
              <a:t>NEON</a:t>
            </a:r>
            <a:r>
              <a:rPr kumimoji="1" lang="ko-KR" altLang="en-US" sz="2000" dirty="0"/>
              <a:t>이라고 칭함</a:t>
            </a:r>
            <a:r>
              <a:rPr kumimoji="1" lang="en-US" altLang="ko-KR" sz="2000" dirty="0"/>
              <a:t>.</a:t>
            </a:r>
          </a:p>
          <a:p>
            <a:pPr marL="457200" lvl="1" indent="0">
              <a:buNone/>
            </a:pPr>
            <a:endParaRPr kumimoji="1" lang="en-US" altLang="ko-Kore-KR" sz="2000" dirty="0"/>
          </a:p>
          <a:p>
            <a:r>
              <a:rPr kumimoji="1" lang="en-US" altLang="ko-Kore-KR" sz="2400" dirty="0"/>
              <a:t>ARMv8</a:t>
            </a:r>
          </a:p>
          <a:p>
            <a:pPr lvl="1"/>
            <a:r>
              <a:rPr kumimoji="1" lang="en-US" altLang="ko-KR" sz="2000" dirty="0"/>
              <a:t>2011</a:t>
            </a:r>
            <a:r>
              <a:rPr kumimoji="1" lang="ko-KR" altLang="en-US" sz="2000" dirty="0"/>
              <a:t>년에 발표된 </a:t>
            </a:r>
            <a:r>
              <a:rPr kumimoji="1" lang="en-US" altLang="ko-KR" sz="2000" dirty="0"/>
              <a:t>ARM</a:t>
            </a:r>
            <a:r>
              <a:rPr kumimoji="1" lang="ko-KR" altLang="en-US" sz="2000" dirty="0"/>
              <a:t>의 </a:t>
            </a:r>
            <a:r>
              <a:rPr kumimoji="1" lang="en-US" altLang="ko-KR" sz="2000" dirty="0"/>
              <a:t>64-bit Architecture</a:t>
            </a:r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64-bit</a:t>
            </a:r>
            <a:r>
              <a:rPr kumimoji="1" lang="ko-KR" altLang="en-US" sz="2000" dirty="0"/>
              <a:t> 명령어셋 지원하며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32-bit </a:t>
            </a:r>
            <a:r>
              <a:rPr kumimoji="1" lang="ko-KR" altLang="en-US" sz="2000" dirty="0"/>
              <a:t>명령어셋의 호환성을 제공함</a:t>
            </a:r>
            <a:r>
              <a:rPr kumimoji="1" lang="en-US" altLang="ko-KR" sz="2000" dirty="0"/>
              <a:t>.</a:t>
            </a:r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128-bit 32</a:t>
            </a:r>
            <a:r>
              <a:rPr kumimoji="1" lang="ko-KR" altLang="en-US" sz="2000" dirty="0"/>
              <a:t>개의 벡터 레지스터</a:t>
            </a:r>
            <a:r>
              <a:rPr kumimoji="1" lang="en-US" altLang="ko-KR" sz="2000" dirty="0"/>
              <a:t>(v0~v31)</a:t>
            </a:r>
            <a:r>
              <a:rPr kumimoji="1" lang="ko-KR" altLang="en-US" sz="2000" dirty="0"/>
              <a:t> 지원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31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64-bit </a:t>
            </a:r>
            <a:r>
              <a:rPr kumimoji="1" lang="ko-KR" altLang="en-US" sz="2000" dirty="0"/>
              <a:t>범용 레지스터 지원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8-bit, 16-bit, 32-bit, 64bit</a:t>
            </a:r>
            <a:r>
              <a:rPr kumimoji="1" lang="ko-KR" altLang="en-US" sz="2000" dirty="0"/>
              <a:t> 단위로 병렬 처리 가능</a:t>
            </a:r>
          </a:p>
          <a:p>
            <a:pPr marL="457200" lvl="1" indent="0">
              <a:buNone/>
            </a:pP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642224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CC1EB9-E26E-7525-9958-3D045EEED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ARMv8 Processor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F93BE5-4669-B553-FB3B-CE964267F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명령어 셋</a:t>
            </a:r>
            <a:endParaRPr kumimoji="1" lang="ko-Kore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8CB1464-5CEC-4212-70E2-1622F4B60B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840450"/>
                  </p:ext>
                </p:extLst>
              </p:nvPr>
            </p:nvGraphicFramePr>
            <p:xfrm>
              <a:off x="1122448" y="1898332"/>
              <a:ext cx="994710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2798">
                      <a:extLst>
                        <a:ext uri="{9D8B030D-6E8A-4147-A177-3AD203B41FA5}">
                          <a16:colId xmlns:a16="http://schemas.microsoft.com/office/drawing/2014/main" val="2511253583"/>
                        </a:ext>
                      </a:extLst>
                    </a:gridCol>
                    <a:gridCol w="3099335">
                      <a:extLst>
                        <a:ext uri="{9D8B030D-6E8A-4147-A177-3AD203B41FA5}">
                          <a16:colId xmlns:a16="http://schemas.microsoft.com/office/drawing/2014/main" val="3956221969"/>
                        </a:ext>
                      </a:extLst>
                    </a:gridCol>
                    <a:gridCol w="4954970">
                      <a:extLst>
                        <a:ext uri="{9D8B030D-6E8A-4147-A177-3AD203B41FA5}">
                          <a16:colId xmlns:a16="http://schemas.microsoft.com/office/drawing/2014/main" val="28196062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Instruction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Operands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Operation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500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ADD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1" lang="en-US" altLang="ko-Kore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Addition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111936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SHL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ko-KR" alt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kumimoji="1"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Logical shift to left direction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393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SRI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kumimoji="1"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kumimoji="1" lang="ko-KR" altLang="en-US" sz="2000" b="0" i="1" dirty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kumimoji="1"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#</m:t>
                              </m:r>
                              <m:r>
                                <a:rPr kumimoji="1" lang="en-US" altLang="ko-KR" sz="2000" b="0" i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Logical shift to right direction with insertion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3085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EOR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1" lang="en-US" altLang="ko-Kore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Exclusive - OR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89339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TRN1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1" lang="en-US" altLang="ko-Kore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Transpose vector (primary)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19949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TRN2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kumimoji="1" lang="en-US" altLang="ko-Kore-KR" sz="20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Transpose vector (secondary)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5254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REV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Reverse vector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12732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DUP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kumimoji="1" lang="en-US" altLang="ko-Kore-KR" sz="2000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oMath>
                          </a14:m>
                          <a:r>
                            <a:rPr kumimoji="1" lang="en-US" altLang="ko-Kore-KR" sz="2000" dirty="0"/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sz="2000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sz="2000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Duplication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4460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6">
                <a:extLst>
                  <a:ext uri="{FF2B5EF4-FFF2-40B4-BE49-F238E27FC236}">
                    <a16:creationId xmlns:a16="http://schemas.microsoft.com/office/drawing/2014/main" id="{58CB1464-5CEC-4212-70E2-1622F4B60B9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09840450"/>
                  </p:ext>
                </p:extLst>
              </p:nvPr>
            </p:nvGraphicFramePr>
            <p:xfrm>
              <a:off x="1122448" y="1898332"/>
              <a:ext cx="9947103" cy="35661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92798">
                      <a:extLst>
                        <a:ext uri="{9D8B030D-6E8A-4147-A177-3AD203B41FA5}">
                          <a16:colId xmlns:a16="http://schemas.microsoft.com/office/drawing/2014/main" val="2511253583"/>
                        </a:ext>
                      </a:extLst>
                    </a:gridCol>
                    <a:gridCol w="3099335">
                      <a:extLst>
                        <a:ext uri="{9D8B030D-6E8A-4147-A177-3AD203B41FA5}">
                          <a16:colId xmlns:a16="http://schemas.microsoft.com/office/drawing/2014/main" val="3956221969"/>
                        </a:ext>
                      </a:extLst>
                    </a:gridCol>
                    <a:gridCol w="4954970">
                      <a:extLst>
                        <a:ext uri="{9D8B030D-6E8A-4147-A177-3AD203B41FA5}">
                          <a16:colId xmlns:a16="http://schemas.microsoft.com/office/drawing/2014/main" val="2819606239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Instruction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Operands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Operation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90500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ADD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106250" r="-161475" b="-709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Addition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7111936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SHL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212903" r="-161475" b="-6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Logical shift to left direction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13935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SRI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312903" r="-161475" b="-5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Logical shift to right direction with insertion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23085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EOR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400000" r="-161475" b="-4156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Exclusive - OR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8933955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TRN1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516129" r="-161475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Transpose vector (primary)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7199493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TRN2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616129" r="-161475" b="-2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Transpose vector (secondary)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9525472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REV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693750" r="-16147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Reverse vector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5127323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b="0" dirty="0"/>
                            <a:t>DUP</a:t>
                          </a:r>
                          <a:endParaRPr lang="ko-Kore-KR" altLang="en-US" sz="2000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1475" t="-819355" r="-161475" b="-258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sz="2000" dirty="0"/>
                            <a:t>Duplication</a:t>
                          </a:r>
                          <a:endParaRPr lang="ko-Kore-KR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354460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762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ARMv8 Processor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CB7716-FBF4-367C-A1F5-990FCE9E9C3A}"/>
                  </a:ext>
                </a:extLst>
              </p:cNvPr>
              <p:cNvSpPr txBox="1"/>
              <p:nvPr/>
            </p:nvSpPr>
            <p:spPr>
              <a:xfrm>
                <a:off x="1773586" y="1698203"/>
                <a:ext cx="282750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𝑇𝑅𝑁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1.4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CB7716-FBF4-367C-A1F5-990FCE9E9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86" y="1698203"/>
                <a:ext cx="2827505" cy="461665"/>
              </a:xfrm>
              <a:prstGeom prst="rect">
                <a:avLst/>
              </a:prstGeom>
              <a:blipFill>
                <a:blip r:embed="rId2"/>
                <a:stretch>
                  <a:fillRect l="-446" b="-189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23A10D-E780-7C21-EAE7-DD823FF89A17}"/>
                  </a:ext>
                </a:extLst>
              </p:cNvPr>
              <p:cNvSpPr txBox="1"/>
              <p:nvPr/>
            </p:nvSpPr>
            <p:spPr>
              <a:xfrm>
                <a:off x="8368828" y="1698203"/>
                <a:ext cx="27872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𝑇𝑅𝑁</m:t>
                    </m:r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.4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kumimoji="1" lang="en-US" altLang="ko-Kore-KR" sz="240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kumimoji="1" lang="en-US" altLang="ko-Kore-KR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ko-Kore-KR" sz="2400" i="1" dirty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en-US" altLang="ko-Kore-KR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ore-KR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ko-Kore-KR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kumimoji="1" lang="en-US" altLang="ko-Kore-KR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323A10D-E780-7C21-EAE7-DD823FF89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8828" y="1698203"/>
                <a:ext cx="2787238" cy="461665"/>
              </a:xfrm>
              <a:prstGeom prst="rect">
                <a:avLst/>
              </a:prstGeom>
              <a:blipFill>
                <a:blip r:embed="rId3"/>
                <a:stretch>
                  <a:fillRect l="-455" r="-1364" b="-189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26C03466-36B9-86BB-1914-569C577E7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22329"/>
                  </p:ext>
                </p:extLst>
              </p:nvPr>
            </p:nvGraphicFramePr>
            <p:xfrm>
              <a:off x="7341577" y="4262431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[2]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[0]</a:t>
                          </a:r>
                          <a:endParaRPr lang="ko-Kore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표 5">
                <a:extLst>
                  <a:ext uri="{FF2B5EF4-FFF2-40B4-BE49-F238E27FC236}">
                    <a16:creationId xmlns:a16="http://schemas.microsoft.com/office/drawing/2014/main" id="{26C03466-36B9-86BB-1914-569C577E79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00722329"/>
                  </p:ext>
                </p:extLst>
              </p:nvPr>
            </p:nvGraphicFramePr>
            <p:xfrm>
              <a:off x="7341577" y="4262431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220" r="-302439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000" r="-19879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2439" r="-10122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2439" r="-122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653C0313-E9E1-C449-E7E6-47820E195A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696352"/>
                  </p:ext>
                </p:extLst>
              </p:nvPr>
            </p:nvGraphicFramePr>
            <p:xfrm>
              <a:off x="7341577" y="5224128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>
                              <a:solidFill>
                                <a:schemeClr val="bg1"/>
                              </a:solidFill>
                            </a:rPr>
                            <a:t>[2]</a:t>
                          </a:r>
                          <a:endParaRPr lang="ko-Kore-KR" alt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>
                              <a:solidFill>
                                <a:schemeClr val="bg1"/>
                              </a:solidFill>
                            </a:rPr>
                            <a:t>[0]</a:t>
                          </a:r>
                          <a:endParaRPr lang="ko-Kore-KR" altLang="en-US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653C0313-E9E1-C449-E7E6-47820E195AA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4696352"/>
                  </p:ext>
                </p:extLst>
              </p:nvPr>
            </p:nvGraphicFramePr>
            <p:xfrm>
              <a:off x="7341577" y="5224128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220" t="-2083" r="-30243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100000" t="-2083" r="-1987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202439" t="-2083" r="-10122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5"/>
                          <a:stretch>
                            <a:fillRect l="-302439" t="-2083" r="-122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0EE9D-5B94-D316-E728-205714816842}"/>
                  </a:ext>
                </a:extLst>
              </p:cNvPr>
              <p:cNvSpPr txBox="1"/>
              <p:nvPr/>
            </p:nvSpPr>
            <p:spPr>
              <a:xfrm>
                <a:off x="167846" y="4283264"/>
                <a:ext cx="55233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C80EE9D-5B94-D316-E728-205714816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" y="4283264"/>
                <a:ext cx="552331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7A41C5-EA90-A7FA-89F4-59F46F398054}"/>
                  </a:ext>
                </a:extLst>
              </p:cNvPr>
              <p:cNvSpPr txBox="1"/>
              <p:nvPr/>
            </p:nvSpPr>
            <p:spPr>
              <a:xfrm>
                <a:off x="167846" y="5244961"/>
                <a:ext cx="600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27A41C5-EA90-A7FA-89F4-59F46F3980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" y="5244961"/>
                <a:ext cx="60042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4B2F3-8935-3D52-55C7-8D66CB65C0D9}"/>
                  </a:ext>
                </a:extLst>
              </p:cNvPr>
              <p:cNvSpPr txBox="1"/>
              <p:nvPr/>
            </p:nvSpPr>
            <p:spPr>
              <a:xfrm>
                <a:off x="6769997" y="4347807"/>
                <a:ext cx="5363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34B2F3-8935-3D52-55C7-8D66CB65C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97" y="4347807"/>
                <a:ext cx="53630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F23F65-63B1-CF3B-15D6-1B2972802052}"/>
                  </a:ext>
                </a:extLst>
              </p:cNvPr>
              <p:cNvSpPr txBox="1"/>
              <p:nvPr/>
            </p:nvSpPr>
            <p:spPr>
              <a:xfrm>
                <a:off x="6769997" y="5309504"/>
                <a:ext cx="60042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F23F65-63B1-CF3B-15D6-1B2972802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997" y="5309504"/>
                <a:ext cx="600421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566B3CA6-F9A5-E6E5-5702-960B515AD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099587"/>
                  </p:ext>
                </p:extLst>
              </p:nvPr>
            </p:nvGraphicFramePr>
            <p:xfrm>
              <a:off x="1030115" y="5224128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>
                              <a:solidFill>
                                <a:schemeClr val="bg1"/>
                              </a:solidFill>
                            </a:rPr>
                            <a:t>[2]</a:t>
                          </a:r>
                          <a:endParaRPr lang="ko-Kore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>
                              <a:solidFill>
                                <a:schemeClr val="bg1"/>
                              </a:solidFill>
                            </a:rPr>
                            <a:t>[0]</a:t>
                          </a:r>
                          <a:endParaRPr lang="ko-Kore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표 11">
                <a:extLst>
                  <a:ext uri="{FF2B5EF4-FFF2-40B4-BE49-F238E27FC236}">
                    <a16:creationId xmlns:a16="http://schemas.microsoft.com/office/drawing/2014/main" id="{566B3CA6-F9A5-E6E5-5702-960B515AD4C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6099587"/>
                  </p:ext>
                </p:extLst>
              </p:nvPr>
            </p:nvGraphicFramePr>
            <p:xfrm>
              <a:off x="1030115" y="5224128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220" t="-2083" r="-30243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100000" t="-2083" r="-1987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202439" t="-2083" r="-10122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0"/>
                          <a:stretch>
                            <a:fillRect l="-302439" t="-2083" r="-122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E3E5FE85-F341-177F-4A6A-401E4E65E7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818439"/>
                  </p:ext>
                </p:extLst>
              </p:nvPr>
            </p:nvGraphicFramePr>
            <p:xfrm>
              <a:off x="1030115" y="2505167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[2]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[0]</a:t>
                          </a:r>
                          <a:endParaRPr lang="ko-Kore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표 12">
                <a:extLst>
                  <a:ext uri="{FF2B5EF4-FFF2-40B4-BE49-F238E27FC236}">
                    <a16:creationId xmlns:a16="http://schemas.microsoft.com/office/drawing/2014/main" id="{E3E5FE85-F341-177F-4A6A-401E4E65E7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72818439"/>
                  </p:ext>
                </p:extLst>
              </p:nvPr>
            </p:nvGraphicFramePr>
            <p:xfrm>
              <a:off x="1030115" y="2505167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220" t="-2083" r="-30243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100000" t="-2083" r="-1987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202439" t="-2083" r="-10122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1"/>
                          <a:stretch>
                            <a:fillRect l="-302439" t="-2083" r="-122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73A790-9C12-1F0C-8A7D-08B4A6ACA667}"/>
                  </a:ext>
                </a:extLst>
              </p:cNvPr>
              <p:cNvSpPr txBox="1"/>
              <p:nvPr/>
            </p:nvSpPr>
            <p:spPr>
              <a:xfrm>
                <a:off x="167846" y="2871348"/>
                <a:ext cx="569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B73A790-9C12-1F0C-8A7D-08B4A6ACA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846" y="2871348"/>
                <a:ext cx="569258" cy="461665"/>
              </a:xfrm>
              <a:prstGeom prst="rect">
                <a:avLst/>
              </a:prstGeom>
              <a:blipFill>
                <a:blip r:embed="rId12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328939A2-A15C-8137-E28E-A782BD96B9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031500"/>
                  </p:ext>
                </p:extLst>
              </p:nvPr>
            </p:nvGraphicFramePr>
            <p:xfrm>
              <a:off x="1030115" y="3109804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표 14">
                <a:extLst>
                  <a:ext uri="{FF2B5EF4-FFF2-40B4-BE49-F238E27FC236}">
                    <a16:creationId xmlns:a16="http://schemas.microsoft.com/office/drawing/2014/main" id="{328939A2-A15C-8137-E28E-A782BD96B9F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43031500"/>
                  </p:ext>
                </p:extLst>
              </p:nvPr>
            </p:nvGraphicFramePr>
            <p:xfrm>
              <a:off x="1030115" y="3109804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220" r="-302439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100000" r="-19879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202439" r="-10122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3"/>
                          <a:stretch>
                            <a:fillRect l="-302439" r="-122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D8448105-B481-2ACC-C88B-37CEEDD4B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498986"/>
                  </p:ext>
                </p:extLst>
              </p:nvPr>
            </p:nvGraphicFramePr>
            <p:xfrm>
              <a:off x="7341577" y="2505167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[2]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[0]</a:t>
                          </a:r>
                          <a:endParaRPr lang="ko-Kore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" name="표 15">
                <a:extLst>
                  <a:ext uri="{FF2B5EF4-FFF2-40B4-BE49-F238E27FC236}">
                    <a16:creationId xmlns:a16="http://schemas.microsoft.com/office/drawing/2014/main" id="{D8448105-B481-2ACC-C88B-37CEEDD4BC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498986"/>
                  </p:ext>
                </p:extLst>
              </p:nvPr>
            </p:nvGraphicFramePr>
            <p:xfrm>
              <a:off x="7341577" y="2505167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220" t="-2083" r="-302439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00000" t="-2083" r="-198795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202439" t="-2083" r="-101220" b="-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302439" t="-2083" r="-1220" b="-41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2069C7-E235-1D62-55B7-BD535835EDD8}"/>
                  </a:ext>
                </a:extLst>
              </p:cNvPr>
              <p:cNvSpPr txBox="1"/>
              <p:nvPr/>
            </p:nvSpPr>
            <p:spPr>
              <a:xfrm>
                <a:off x="6445414" y="2826384"/>
                <a:ext cx="56925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24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ko-Kore-KR" sz="2400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</m:oMath>
                  </m:oMathPara>
                </a14:m>
                <a:endParaRPr kumimoji="1" lang="ko-Kore-KR" altLang="en-US" sz="24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2069C7-E235-1D62-55B7-BD535835ED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414" y="2826384"/>
                <a:ext cx="569258" cy="461665"/>
              </a:xfrm>
              <a:prstGeom prst="rect">
                <a:avLst/>
              </a:prstGeom>
              <a:blipFill>
                <a:blip r:embed="rId15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왼쪽 중괄호[L] 17">
            <a:extLst>
              <a:ext uri="{FF2B5EF4-FFF2-40B4-BE49-F238E27FC236}">
                <a16:creationId xmlns:a16="http://schemas.microsoft.com/office/drawing/2014/main" id="{492863A8-D2F0-2D9E-9A3F-24FB3A826923}"/>
              </a:ext>
            </a:extLst>
          </p:cNvPr>
          <p:cNvSpPr/>
          <p:nvPr/>
        </p:nvSpPr>
        <p:spPr>
          <a:xfrm>
            <a:off x="684078" y="2313058"/>
            <a:ext cx="216408" cy="1586177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오른쪽 중괄호[R] 18">
            <a:extLst>
              <a:ext uri="{FF2B5EF4-FFF2-40B4-BE49-F238E27FC236}">
                <a16:creationId xmlns:a16="http://schemas.microsoft.com/office/drawing/2014/main" id="{3F19A245-C6B2-1C1C-177A-4AE349ABBACD}"/>
              </a:ext>
            </a:extLst>
          </p:cNvPr>
          <p:cNvSpPr/>
          <p:nvPr/>
        </p:nvSpPr>
        <p:spPr>
          <a:xfrm>
            <a:off x="5397430" y="2316715"/>
            <a:ext cx="260470" cy="158617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F0A5AB50-639A-9AE1-0666-5804DF6E54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280867"/>
                  </p:ext>
                </p:extLst>
              </p:nvPr>
            </p:nvGraphicFramePr>
            <p:xfrm>
              <a:off x="7341577" y="3106146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/>
                            <a:t>[2]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>
                              <a:solidFill>
                                <a:schemeClr val="bg1"/>
                              </a:solidFill>
                            </a:rPr>
                            <a:t>[2]</a:t>
                          </a:r>
                          <a:endParaRPr lang="ko-Kore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/>
                            <a:t>[0]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 dirty="0">
                              <a:solidFill>
                                <a:schemeClr val="bg1"/>
                              </a:solidFill>
                            </a:rPr>
                            <a:t>[0]</a:t>
                          </a:r>
                          <a:endParaRPr lang="ko-Kore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>
                        <a:solidFill>
                          <a:schemeClr val="bg2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표 19">
                <a:extLst>
                  <a:ext uri="{FF2B5EF4-FFF2-40B4-BE49-F238E27FC236}">
                    <a16:creationId xmlns:a16="http://schemas.microsoft.com/office/drawing/2014/main" id="{F0A5AB50-639A-9AE1-0666-5804DF6E54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9280867"/>
                  </p:ext>
                </p:extLst>
              </p:nvPr>
            </p:nvGraphicFramePr>
            <p:xfrm>
              <a:off x="7341577" y="3106146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220" t="-2041" r="-302439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00000" t="-2041" r="-19879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202439" t="-2041" r="-10122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302439" t="-2041" r="-122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왼쪽 중괄호[L] 20">
            <a:extLst>
              <a:ext uri="{FF2B5EF4-FFF2-40B4-BE49-F238E27FC236}">
                <a16:creationId xmlns:a16="http://schemas.microsoft.com/office/drawing/2014/main" id="{1A8D5116-C328-F69C-7EAF-E370CFA4B1D3}"/>
              </a:ext>
            </a:extLst>
          </p:cNvPr>
          <p:cNvSpPr/>
          <p:nvPr/>
        </p:nvSpPr>
        <p:spPr>
          <a:xfrm>
            <a:off x="6995540" y="2309400"/>
            <a:ext cx="216408" cy="1586177"/>
          </a:xfrm>
          <a:prstGeom prst="lef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2" name="오른쪽 중괄호[R] 21">
            <a:extLst>
              <a:ext uri="{FF2B5EF4-FFF2-40B4-BE49-F238E27FC236}">
                <a16:creationId xmlns:a16="http://schemas.microsoft.com/office/drawing/2014/main" id="{E09EA7EA-3359-C6F3-B32F-259538A5A81C}"/>
              </a:ext>
            </a:extLst>
          </p:cNvPr>
          <p:cNvSpPr/>
          <p:nvPr/>
        </p:nvSpPr>
        <p:spPr>
          <a:xfrm>
            <a:off x="11722306" y="2323292"/>
            <a:ext cx="260470" cy="1586177"/>
          </a:xfrm>
          <a:prstGeom prst="rightBrac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22E3EF4-F33C-F577-76F9-D895576D42E7}"/>
              </a:ext>
            </a:extLst>
          </p:cNvPr>
          <p:cNvCxnSpPr/>
          <p:nvPr/>
        </p:nvCxnSpPr>
        <p:spPr>
          <a:xfrm flipV="1">
            <a:off x="1604679" y="3710783"/>
            <a:ext cx="0" cy="551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CBB464E-BB95-307D-0A88-0CB1BB0D64C5}"/>
              </a:ext>
            </a:extLst>
          </p:cNvPr>
          <p:cNvCxnSpPr/>
          <p:nvPr/>
        </p:nvCxnSpPr>
        <p:spPr>
          <a:xfrm flipV="1">
            <a:off x="3680472" y="3710783"/>
            <a:ext cx="0" cy="551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표 5">
                <a:extLst>
                  <a:ext uri="{FF2B5EF4-FFF2-40B4-BE49-F238E27FC236}">
                    <a16:creationId xmlns:a16="http://schemas.microsoft.com/office/drawing/2014/main" id="{86462D55-9918-6289-666C-EE4021DA4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259165"/>
                  </p:ext>
                </p:extLst>
              </p:nvPr>
            </p:nvGraphicFramePr>
            <p:xfrm>
              <a:off x="1030115" y="4262431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[3]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[2]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[1]</a:t>
                          </a:r>
                          <a:endParaRPr lang="ko-Kore-KR" altLang="en-US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ko-Kore-KR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ore-KR" i="1" dirty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kumimoji="1" lang="en-US" altLang="ko-Kore-KR" b="0" i="1" dirty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ko-Kore-KR"/>
                            <a:t>[0]</a:t>
                          </a:r>
                          <a:endParaRPr lang="ko-Kore-KR" altLang="en-US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표 5">
                <a:extLst>
                  <a:ext uri="{FF2B5EF4-FFF2-40B4-BE49-F238E27FC236}">
                    <a16:creationId xmlns:a16="http://schemas.microsoft.com/office/drawing/2014/main" id="{86462D55-9918-6289-666C-EE4021DA40A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74259165"/>
                  </p:ext>
                </p:extLst>
              </p:nvPr>
            </p:nvGraphicFramePr>
            <p:xfrm>
              <a:off x="1030115" y="4262431"/>
              <a:ext cx="4169104" cy="6046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042276">
                      <a:extLst>
                        <a:ext uri="{9D8B030D-6E8A-4147-A177-3AD203B41FA5}">
                          <a16:colId xmlns:a16="http://schemas.microsoft.com/office/drawing/2014/main" val="1703461062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239118547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629092814"/>
                        </a:ext>
                      </a:extLst>
                    </a:gridCol>
                    <a:gridCol w="1042276">
                      <a:extLst>
                        <a:ext uri="{9D8B030D-6E8A-4147-A177-3AD203B41FA5}">
                          <a16:colId xmlns:a16="http://schemas.microsoft.com/office/drawing/2014/main" val="503530806"/>
                        </a:ext>
                      </a:extLst>
                    </a:gridCol>
                  </a:tblGrid>
                  <a:tr h="604637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220" r="-302439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00000" r="-198795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202439" r="-101220" b="-20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302439" r="-1220" b="-204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15958340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6" name="꺾인 연결선[E] 25">
            <a:extLst>
              <a:ext uri="{FF2B5EF4-FFF2-40B4-BE49-F238E27FC236}">
                <a16:creationId xmlns:a16="http://schemas.microsoft.com/office/drawing/2014/main" id="{C0B966AC-C875-0EC6-F4FB-0760FA7788A4}"/>
              </a:ext>
            </a:extLst>
          </p:cNvPr>
          <p:cNvCxnSpPr>
            <a:cxnSpLocks/>
            <a:stCxn id="12" idx="1"/>
          </p:cNvCxnSpPr>
          <p:nvPr/>
        </p:nvCxnSpPr>
        <p:spPr>
          <a:xfrm rot="10800000" flipH="1">
            <a:off x="1030114" y="3710786"/>
            <a:ext cx="1562535" cy="1815661"/>
          </a:xfrm>
          <a:prstGeom prst="bentConnector4">
            <a:avLst>
              <a:gd name="adj1" fmla="val -14630"/>
              <a:gd name="adj2" fmla="val 8112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꺾인 연결선[E] 26">
            <a:extLst>
              <a:ext uri="{FF2B5EF4-FFF2-40B4-BE49-F238E27FC236}">
                <a16:creationId xmlns:a16="http://schemas.microsoft.com/office/drawing/2014/main" id="{7B1A9C3A-506E-3CC1-09CF-A493404D7276}"/>
              </a:ext>
            </a:extLst>
          </p:cNvPr>
          <p:cNvCxnSpPr>
            <a:cxnSpLocks/>
            <a:endCxn id="15" idx="3"/>
          </p:cNvCxnSpPr>
          <p:nvPr/>
        </p:nvCxnSpPr>
        <p:spPr>
          <a:xfrm rot="5400000" flipH="1" flipV="1">
            <a:off x="3257022" y="3886569"/>
            <a:ext cx="2416644" cy="1467750"/>
          </a:xfrm>
          <a:prstGeom prst="bentConnector4">
            <a:avLst>
              <a:gd name="adj1" fmla="val -7237"/>
              <a:gd name="adj2" fmla="val 108361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A68B4D2A-3A96-E20A-163F-C4D934EB259B}"/>
              </a:ext>
            </a:extLst>
          </p:cNvPr>
          <p:cNvCxnSpPr/>
          <p:nvPr/>
        </p:nvCxnSpPr>
        <p:spPr>
          <a:xfrm flipH="1" flipV="1">
            <a:off x="7916307" y="3710783"/>
            <a:ext cx="1001028" cy="551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E1D5B03-1E74-1988-56F5-B1E0EBDB0E73}"/>
              </a:ext>
            </a:extLst>
          </p:cNvPr>
          <p:cNvCxnSpPr/>
          <p:nvPr/>
        </p:nvCxnSpPr>
        <p:spPr>
          <a:xfrm flipH="1" flipV="1">
            <a:off x="9948172" y="3710783"/>
            <a:ext cx="1001028" cy="55164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B0F0A784-2A74-C699-322D-D977F8E14CB4}"/>
              </a:ext>
            </a:extLst>
          </p:cNvPr>
          <p:cNvCxnSpPr>
            <a:cxnSpLocks/>
          </p:cNvCxnSpPr>
          <p:nvPr/>
        </p:nvCxnSpPr>
        <p:spPr>
          <a:xfrm>
            <a:off x="8917335" y="5828765"/>
            <a:ext cx="0" cy="230643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FE8D4B4D-E738-BB88-2477-D575BCA4834D}"/>
              </a:ext>
            </a:extLst>
          </p:cNvPr>
          <p:cNvCxnSpPr/>
          <p:nvPr/>
        </p:nvCxnSpPr>
        <p:spPr>
          <a:xfrm flipH="1">
            <a:off x="6779393" y="6059408"/>
            <a:ext cx="214166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75A6F601-3BB4-5087-C200-59CB8A23132F}"/>
              </a:ext>
            </a:extLst>
          </p:cNvPr>
          <p:cNvCxnSpPr>
            <a:cxnSpLocks/>
          </p:cNvCxnSpPr>
          <p:nvPr/>
        </p:nvCxnSpPr>
        <p:spPr>
          <a:xfrm flipV="1">
            <a:off x="6779805" y="3986607"/>
            <a:ext cx="0" cy="2072801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DF129AD3-3A1D-E77D-16AB-4F6716AAA53A}"/>
              </a:ext>
            </a:extLst>
          </p:cNvPr>
          <p:cNvCxnSpPr/>
          <p:nvPr/>
        </p:nvCxnSpPr>
        <p:spPr>
          <a:xfrm>
            <a:off x="6775667" y="3986607"/>
            <a:ext cx="2141668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67456A4-B86E-7F45-58F4-931F97BB25B6}"/>
              </a:ext>
            </a:extLst>
          </p:cNvPr>
          <p:cNvCxnSpPr/>
          <p:nvPr/>
        </p:nvCxnSpPr>
        <p:spPr>
          <a:xfrm flipV="1">
            <a:off x="8917335" y="3710783"/>
            <a:ext cx="0" cy="27582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A74A0639-D24B-DB27-1F88-AAE411660C21}"/>
              </a:ext>
            </a:extLst>
          </p:cNvPr>
          <p:cNvCxnSpPr>
            <a:cxnSpLocks/>
            <a:endCxn id="20" idx="3"/>
          </p:cNvCxnSpPr>
          <p:nvPr/>
        </p:nvCxnSpPr>
        <p:spPr>
          <a:xfrm rot="5400000" flipH="1" flipV="1">
            <a:off x="10363055" y="4076503"/>
            <a:ext cx="1815664" cy="479587"/>
          </a:xfrm>
          <a:prstGeom prst="bentConnector4">
            <a:avLst>
              <a:gd name="adj1" fmla="val 10880"/>
              <a:gd name="adj2" fmla="val 124592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ARMv8</a:t>
            </a:r>
            <a:r>
              <a:rPr kumimoji="1" lang="ko-KR" altLang="en-US" dirty="0"/>
              <a:t> 상에서의 블록 암호 최적 구현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b="1" dirty="0"/>
              <a:t>24</a:t>
            </a:r>
            <a:r>
              <a:rPr kumimoji="1" lang="ko-KR" altLang="en-US" sz="2400" b="1" dirty="0"/>
              <a:t>개의 </a:t>
            </a:r>
            <a:r>
              <a:rPr kumimoji="1" lang="ko-KR" altLang="en-US" sz="2400" b="1" dirty="0" err="1"/>
              <a:t>평문에</a:t>
            </a:r>
            <a:r>
              <a:rPr kumimoji="1" lang="ko-KR" altLang="en-US" sz="2400" b="1" dirty="0"/>
              <a:t> 대한 </a:t>
            </a:r>
            <a:r>
              <a:rPr kumimoji="1" lang="en-US" altLang="ko-KR" sz="2400" b="1" dirty="0"/>
              <a:t>LEA</a:t>
            </a:r>
            <a:r>
              <a:rPr kumimoji="1" lang="ko-KR" altLang="en-US" sz="2400" b="1" dirty="0"/>
              <a:t>  최적 구현</a:t>
            </a:r>
            <a:endParaRPr kumimoji="1" lang="en-US" altLang="ko-KR" sz="2400" b="1" dirty="0"/>
          </a:p>
          <a:p>
            <a:pPr lvl="1"/>
            <a:r>
              <a:rPr kumimoji="1" lang="en-US" altLang="ko-Kore-KR" sz="2000" dirty="0"/>
              <a:t>2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</a:t>
            </a:r>
            <a:r>
              <a:rPr kumimoji="1" lang="ko-KR" altLang="en-US" sz="2000" dirty="0"/>
              <a:t> 데이터에 대해 동일한 연산이 수행되도록 구현하기 위해 병렬 구현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24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128-bit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평문을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24</a:t>
            </a:r>
            <a:r>
              <a:rPr kumimoji="1" lang="ko-KR" altLang="en-US" sz="2000" dirty="0"/>
              <a:t>개의 벡터 레지스터에 로드</a:t>
            </a:r>
            <a:endParaRPr kumimoji="1" lang="en-US" altLang="ko-KR" sz="1600" dirty="0"/>
          </a:p>
          <a:p>
            <a:pPr marL="457200" lvl="1" indent="0">
              <a:buNone/>
            </a:pPr>
            <a:r>
              <a:rPr kumimoji="1" lang="ko-KR" altLang="en-US" sz="1800" dirty="0"/>
              <a:t>→ 메모리에서 </a:t>
            </a:r>
            <a:r>
              <a:rPr kumimoji="1" lang="ko-KR" altLang="en-US" sz="1800" dirty="0" err="1"/>
              <a:t>평문을</a:t>
            </a:r>
            <a:r>
              <a:rPr kumimoji="1" lang="ko-KR" altLang="en-US" sz="1800" dirty="0"/>
              <a:t> 불러온 후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불러온 </a:t>
            </a:r>
            <a:r>
              <a:rPr kumimoji="1" lang="ko-KR" altLang="en-US" sz="1800" dirty="0" err="1"/>
              <a:t>평문과</a:t>
            </a:r>
            <a:r>
              <a:rPr kumimoji="1" lang="ko-KR" altLang="en-US" sz="1800" dirty="0"/>
              <a:t> 같은 크기만큼 자동으로 증가시켜 그 다음 </a:t>
            </a:r>
            <a:r>
              <a:rPr kumimoji="1" lang="ko-KR" altLang="en-US" sz="1800" dirty="0" err="1"/>
              <a:t>평문을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ko-KR" altLang="en-US" sz="1800" dirty="0"/>
              <a:t>    불러오기 위한 주소를 계산하기 위해 소모되는 시간을 줄임</a:t>
            </a:r>
            <a:r>
              <a:rPr kumimoji="1" lang="en-US" altLang="ko-KR" sz="1800" dirty="0"/>
              <a:t>.</a:t>
            </a:r>
            <a:r>
              <a:rPr kumimoji="1" lang="ko-KR" altLang="en-US" sz="1800" dirty="0"/>
              <a:t> </a:t>
            </a:r>
            <a:endParaRPr kumimoji="1" lang="en-US" altLang="ko-KR" sz="18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ko-Kore-KR" altLang="en-US" sz="2000" dirty="0"/>
              <a:t>병렬</a:t>
            </a:r>
            <a:r>
              <a:rPr kumimoji="1" lang="ko-KR" altLang="en-US" sz="2000" dirty="0"/>
              <a:t> 구현을 위한 레지스터 내부 정렬</a:t>
            </a:r>
            <a:endParaRPr kumimoji="1" lang="en-US" altLang="ko-KR" sz="2000" dirty="0"/>
          </a:p>
          <a:p>
            <a:pPr lvl="2"/>
            <a:r>
              <a:rPr kumimoji="1" lang="en-US" altLang="ko-KR" sz="1600" dirty="0"/>
              <a:t>TRN1</a:t>
            </a:r>
            <a:r>
              <a:rPr kumimoji="1" lang="ko-KR" altLang="en-US" sz="1600" dirty="0"/>
              <a:t>과 </a:t>
            </a:r>
            <a:r>
              <a:rPr kumimoji="1" lang="en-US" altLang="ko-KR" sz="1600" dirty="0"/>
              <a:t>TNR2</a:t>
            </a:r>
            <a:r>
              <a:rPr kumimoji="1" lang="ko-KR" altLang="en-US" sz="1600" dirty="0"/>
              <a:t> 명령어를 각각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번을 사용</a:t>
            </a:r>
            <a:endParaRPr kumimoji="1" lang="en-US" altLang="ko-KR" sz="1600" dirty="0"/>
          </a:p>
          <a:p>
            <a:pPr marL="914400" lvl="2" indent="0">
              <a:buNone/>
            </a:pPr>
            <a:r>
              <a:rPr kumimoji="1" lang="ko-KR" altLang="en-US" sz="1600" dirty="0"/>
              <a:t>→ </a:t>
            </a:r>
            <a:r>
              <a:rPr kumimoji="1" lang="en-US" altLang="ko-KR" sz="1600" dirty="0"/>
              <a:t>PT1~PT4</a:t>
            </a:r>
            <a:r>
              <a:rPr kumimoji="1" lang="ko-KR" altLang="en-US" sz="1600" dirty="0"/>
              <a:t>에 해당되는 첫번째 인자를 모아주고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2</a:t>
            </a:r>
            <a:r>
              <a:rPr kumimoji="1" lang="ko-KR" altLang="en-US" sz="1600" dirty="0"/>
              <a:t>번째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3</a:t>
            </a:r>
            <a:r>
              <a:rPr kumimoji="1" lang="ko-KR" altLang="en-US" sz="1600" dirty="0"/>
              <a:t>번째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번째 인자를 모아 </a:t>
            </a:r>
            <a:r>
              <a:rPr kumimoji="1" lang="en-US" altLang="ko-KR" sz="1600" dirty="0"/>
              <a:t>4</a:t>
            </a:r>
            <a:r>
              <a:rPr kumimoji="1" lang="ko-KR" altLang="en-US" sz="1600" dirty="0"/>
              <a:t>개의 레지스터에 대해 </a:t>
            </a:r>
            <a:endParaRPr kumimoji="1" lang="en-US" altLang="ko-KR" sz="1600" dirty="0"/>
          </a:p>
          <a:p>
            <a:pPr marL="914400" lvl="2" indent="0">
              <a:buNone/>
            </a:pPr>
            <a:r>
              <a:rPr kumimoji="1" lang="ko-KR" altLang="en-US" sz="1600" dirty="0"/>
              <a:t>    레지스터 내부 정렬을 진행</a:t>
            </a:r>
            <a:endParaRPr kumimoji="1" lang="en-US" altLang="ko-KR" sz="1600" dirty="0"/>
          </a:p>
          <a:p>
            <a:pPr lvl="2"/>
            <a:r>
              <a:rPr kumimoji="1" lang="en-US" altLang="ko-KR" sz="1600" dirty="0"/>
              <a:t>PT1~PT24</a:t>
            </a:r>
            <a:r>
              <a:rPr kumimoji="1" lang="ko-KR" altLang="en-US" sz="1600" dirty="0"/>
              <a:t>에 대해 </a:t>
            </a:r>
            <a:r>
              <a:rPr kumimoji="1" lang="ko-KR" altLang="en-US" sz="1600" dirty="0" err="1"/>
              <a:t>내부정렬을</a:t>
            </a:r>
            <a:r>
              <a:rPr kumimoji="1" lang="ko-KR" altLang="en-US" sz="1600" dirty="0"/>
              <a:t> 하기 위해 위와 같은 과정을 총 </a:t>
            </a:r>
            <a:r>
              <a:rPr kumimoji="1" lang="en-US" altLang="ko-KR" sz="1600" dirty="0"/>
              <a:t>6</a:t>
            </a:r>
            <a:r>
              <a:rPr kumimoji="1" lang="ko-KR" altLang="en-US" sz="1600" dirty="0"/>
              <a:t>번 반복</a:t>
            </a:r>
            <a:endParaRPr kumimoji="1" lang="en-US" altLang="ko-KR" sz="1600" dirty="0"/>
          </a:p>
          <a:p>
            <a:pPr lvl="2"/>
            <a:r>
              <a:rPr kumimoji="1" lang="ko-KR" altLang="en-US" sz="1600" dirty="0"/>
              <a:t>암호화가 끝난 후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병렬 구현을 위한 레지스터 내부 정렬을 하기 이전으로 돌리기 위한 과정 진행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1"/>
            <a:r>
              <a:rPr kumimoji="1" lang="ko-KR" altLang="en-US" sz="2000" dirty="0" err="1"/>
              <a:t>평문에</a:t>
            </a:r>
            <a:r>
              <a:rPr kumimoji="1" lang="ko-KR" altLang="en-US" sz="2000" dirty="0"/>
              <a:t> 사용되지 않은 </a:t>
            </a:r>
            <a:r>
              <a:rPr kumimoji="1" lang="en-US" altLang="ko-KR" sz="2000" dirty="0"/>
              <a:t>7</a:t>
            </a:r>
            <a:r>
              <a:rPr kumimoji="1" lang="ko-KR" altLang="en-US" sz="2000" dirty="0"/>
              <a:t>개의 벡터 레지스터를 임시 레지스터로 사용하여 메모리 접근 횟수를 최소화 함</a:t>
            </a:r>
            <a:r>
              <a:rPr kumimoji="1" lang="en-US" altLang="ko-KR" sz="2000" dirty="0"/>
              <a:t>.</a:t>
            </a:r>
          </a:p>
          <a:p>
            <a:pPr marL="457200" lvl="1" indent="0">
              <a:buNone/>
            </a:pPr>
            <a:endParaRPr kumimoji="1" lang="en-US" altLang="ko-KR" sz="2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B050E509-81F8-CA05-32F0-4FC36C516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887083"/>
              </p:ext>
            </p:extLst>
          </p:nvPr>
        </p:nvGraphicFramePr>
        <p:xfrm>
          <a:off x="2934525" y="6022075"/>
          <a:ext cx="548508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541">
                  <a:extLst>
                    <a:ext uri="{9D8B030D-6E8A-4147-A177-3AD203B41FA5}">
                      <a16:colId xmlns:a16="http://schemas.microsoft.com/office/drawing/2014/main" val="1600648438"/>
                    </a:ext>
                  </a:extLst>
                </a:gridCol>
                <a:gridCol w="2742541">
                  <a:extLst>
                    <a:ext uri="{9D8B030D-6E8A-4147-A177-3AD203B41FA5}">
                      <a16:colId xmlns:a16="http://schemas.microsoft.com/office/drawing/2014/main" val="22503746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Apple A7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Apple A9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5320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2.4 cycles/byte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2.2 cycles/byte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8640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9130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ARMv8</a:t>
            </a:r>
            <a:r>
              <a:rPr kumimoji="1" lang="ko-KR" altLang="en-US" dirty="0"/>
              <a:t> 상에서의 블록 암호 최적 구현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b="1" dirty="0"/>
              <a:t>HIGHT, CHAM</a:t>
            </a:r>
            <a:r>
              <a:rPr kumimoji="1" lang="ko-KR" altLang="en-US" sz="2400" b="1" dirty="0"/>
              <a:t> 최적 구현</a:t>
            </a:r>
            <a:endParaRPr kumimoji="1" lang="en-US" altLang="ko-KR" sz="2400" b="1" dirty="0"/>
          </a:p>
          <a:p>
            <a:pPr marL="0" indent="0">
              <a:buNone/>
            </a:pPr>
            <a:endParaRPr kumimoji="1" lang="en-US" altLang="ko-KR" sz="2000" b="1" dirty="0"/>
          </a:p>
          <a:p>
            <a:pPr marL="0" indent="0">
              <a:buNone/>
            </a:pPr>
            <a:endParaRPr kumimoji="1" lang="en-US" altLang="ko-KR" sz="2000" b="1" dirty="0"/>
          </a:p>
          <a:p>
            <a:pPr lvl="1"/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pPr lvl="1"/>
            <a:r>
              <a:rPr kumimoji="1" lang="en-US" altLang="ko-Kore-KR" sz="2000" dirty="0"/>
              <a:t>LEA</a:t>
            </a:r>
            <a:r>
              <a:rPr kumimoji="1" lang="ko-KR" altLang="en-US" sz="2000" dirty="0"/>
              <a:t> 최적 구현과 동일하게 </a:t>
            </a:r>
            <a:r>
              <a:rPr kumimoji="1" lang="ko-KR" altLang="en-US" sz="2000" dirty="0" err="1"/>
              <a:t>평문</a:t>
            </a:r>
            <a:r>
              <a:rPr kumimoji="1" lang="ko-KR" altLang="en-US" sz="2000" dirty="0"/>
              <a:t> 블록을 메모리로부터 로드 시키거나 다시 메모리로 저장시킬 때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오버헤드 없이 병렬 처리가 자동으로 이뤄지게 구현</a:t>
            </a:r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/>
            <a:r>
              <a:rPr kumimoji="1" lang="en-US" altLang="ko-KR" sz="2000" dirty="0"/>
              <a:t>DUP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TRN1</a:t>
            </a:r>
            <a:r>
              <a:rPr kumimoji="1" lang="ko-KR" altLang="en-US" sz="2000" dirty="0"/>
              <a:t> 명령어를 사용한 효율적인 키 스케줄링 제안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2"/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2"/>
            <a:endParaRPr kumimoji="1" lang="en-US" altLang="ko-KR" sz="1600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E0DFE0E-E25B-1693-380C-3976291EC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43496"/>
              </p:ext>
            </p:extLst>
          </p:nvPr>
        </p:nvGraphicFramePr>
        <p:xfrm>
          <a:off x="2032000" y="184417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8010696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172855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88090023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791950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HIGHT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CHAM-128/128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CHAM-128/256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9356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r>
                        <a:rPr lang="ko-KR" altLang="en-US" dirty="0"/>
                        <a:t>개의 </a:t>
                      </a:r>
                      <a:r>
                        <a:rPr lang="ko-KR" altLang="en-US" dirty="0" err="1"/>
                        <a:t>평문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r>
                        <a:rPr lang="ko-KR" altLang="en-US" dirty="0"/>
                        <a:t>개의 </a:t>
                      </a:r>
                      <a:r>
                        <a:rPr lang="ko-KR" altLang="en-US" dirty="0" err="1"/>
                        <a:t>평문</a:t>
                      </a:r>
                      <a:endParaRPr lang="ko-Kore-KR" alt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ko-KR" altLang="en-US" dirty="0"/>
                        <a:t>개의 </a:t>
                      </a:r>
                      <a:r>
                        <a:rPr lang="ko-KR" altLang="en-US" dirty="0" err="1"/>
                        <a:t>평문</a:t>
                      </a:r>
                      <a:endParaRPr lang="ko-Kore-KR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065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823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ARMv8</a:t>
            </a:r>
            <a:r>
              <a:rPr kumimoji="1" lang="ko-KR" altLang="en-US" dirty="0"/>
              <a:t> 상에서의 블록 암호 최적 구현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b="1" dirty="0"/>
              <a:t>HIGHT, CHAM</a:t>
            </a:r>
            <a:r>
              <a:rPr kumimoji="1" lang="ko-KR" altLang="en-US" sz="2400" b="1" dirty="0"/>
              <a:t> 최적 구현</a:t>
            </a:r>
            <a:endParaRPr kumimoji="1" lang="en-US" altLang="ko-KR" sz="2400" b="1" dirty="0"/>
          </a:p>
          <a:p>
            <a:pPr lvl="1"/>
            <a:r>
              <a:rPr kumimoji="1" lang="ko-KR" altLang="en-US" sz="2000" dirty="0" err="1"/>
              <a:t>부채널</a:t>
            </a:r>
            <a:r>
              <a:rPr kumimoji="1" lang="ko-KR" altLang="en-US" sz="2000" dirty="0"/>
              <a:t> 공격 중 하나인 </a:t>
            </a:r>
            <a:r>
              <a:rPr kumimoji="1" lang="en-US" altLang="ko-KR" sz="2000" dirty="0"/>
              <a:t>Fault Attack</a:t>
            </a:r>
            <a:r>
              <a:rPr kumimoji="1" lang="ko-KR" altLang="en-US" sz="2000" dirty="0"/>
              <a:t>에 대한 내성을 지닌 모델 제시</a:t>
            </a:r>
            <a:endParaRPr kumimoji="1" lang="en-US" altLang="ko-KR" sz="2000" dirty="0"/>
          </a:p>
          <a:p>
            <a:pPr lvl="2"/>
            <a:r>
              <a:rPr kumimoji="1" lang="ko-KR" altLang="en-US" sz="1600" dirty="0"/>
              <a:t>이미 알려진 </a:t>
            </a:r>
            <a:r>
              <a:rPr kumimoji="1" lang="ko-KR" altLang="en-US" sz="1600" dirty="0" err="1"/>
              <a:t>평문과</a:t>
            </a:r>
            <a:r>
              <a:rPr kumimoji="1" lang="ko-KR" altLang="en-US" sz="1600" dirty="0"/>
              <a:t> 암호문 쌍을 벡터 레지스터에 추가하여 명령어 오류 감지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2"/>
            <a:r>
              <a:rPr kumimoji="1" lang="ko-KR" altLang="en-US" sz="1600" dirty="0"/>
              <a:t>임의의 비트에 따라 새로운 </a:t>
            </a:r>
            <a:r>
              <a:rPr kumimoji="1" lang="en-US" altLang="ko-KR" sz="1600" dirty="0"/>
              <a:t>Random shuffling method</a:t>
            </a:r>
            <a:r>
              <a:rPr kumimoji="1" lang="ko-KR" altLang="en-US" sz="1600" dirty="0"/>
              <a:t> 적용</a:t>
            </a:r>
            <a:endParaRPr kumimoji="1" lang="en-US" altLang="ko-KR" sz="1600" dirty="0"/>
          </a:p>
          <a:p>
            <a:pPr lvl="2"/>
            <a:endParaRPr kumimoji="1" lang="en-US" altLang="ko-KR" sz="1600" dirty="0"/>
          </a:p>
          <a:p>
            <a:pPr lvl="2"/>
            <a:r>
              <a:rPr kumimoji="1" lang="ko-KR" altLang="en-US" sz="1600" dirty="0"/>
              <a:t>제안한 </a:t>
            </a:r>
            <a:r>
              <a:rPr kumimoji="1" lang="en-US" altLang="ko-KR" sz="1600" dirty="0"/>
              <a:t>Random shuffling method</a:t>
            </a:r>
          </a:p>
          <a:p>
            <a:pPr marL="914400" lvl="2" indent="0">
              <a:buNone/>
            </a:pPr>
            <a:r>
              <a:rPr kumimoji="1" lang="ko-KR" altLang="en-US" sz="1600" dirty="0"/>
              <a:t>→</a:t>
            </a:r>
            <a:r>
              <a:rPr kumimoji="1" lang="en-US" altLang="ko-KR" sz="1600" dirty="0"/>
              <a:t>TBL</a:t>
            </a:r>
            <a:r>
              <a:rPr kumimoji="1" lang="ko-KR" altLang="en-US" sz="1600" dirty="0"/>
              <a:t> 명령어를 사용하여 효율적으로 </a:t>
            </a:r>
            <a:r>
              <a:rPr kumimoji="1" lang="en-US" altLang="ko-KR" sz="1600" dirty="0"/>
              <a:t>Random Table</a:t>
            </a:r>
            <a:r>
              <a:rPr kumimoji="1" lang="ko-KR" altLang="en-US" sz="1600" dirty="0"/>
              <a:t>을 조회</a:t>
            </a:r>
            <a:endParaRPr kumimoji="1" lang="en-US" altLang="ko-KR" sz="1600" dirty="0"/>
          </a:p>
          <a:p>
            <a:pPr marL="914400" lvl="2" indent="0">
              <a:buNone/>
            </a:pPr>
            <a:endParaRPr kumimoji="1" lang="en-US" altLang="ko-KR" sz="1600" dirty="0"/>
          </a:p>
          <a:p>
            <a:pPr marL="914400" lvl="2" indent="0">
              <a:buNone/>
            </a:pPr>
            <a:r>
              <a:rPr kumimoji="1" lang="ko-KR" altLang="en-US" sz="1600" dirty="0"/>
              <a:t>→ 랜덤 비트가 </a:t>
            </a:r>
            <a:r>
              <a:rPr kumimoji="1" lang="en-US" altLang="ko-KR" sz="1600" dirty="0"/>
              <a:t>1</a:t>
            </a:r>
            <a:r>
              <a:rPr kumimoji="1" lang="ko-KR" altLang="en-US" sz="1600" dirty="0"/>
              <a:t>일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스왑</a:t>
            </a:r>
            <a:r>
              <a:rPr kumimoji="1" lang="ko-KR" altLang="en-US" sz="1600" dirty="0"/>
              <a:t> 적용 </a:t>
            </a:r>
            <a:r>
              <a:rPr kumimoji="1" lang="en-US" altLang="ko-KR" sz="1600" dirty="0"/>
              <a:t>/</a:t>
            </a:r>
            <a:r>
              <a:rPr kumimoji="1" lang="ko-KR" altLang="en-US" sz="1600" dirty="0"/>
              <a:t> 랜덤 비트가 </a:t>
            </a:r>
            <a:r>
              <a:rPr kumimoji="1" lang="en-US" altLang="ko-KR" sz="1600" dirty="0"/>
              <a:t>0</a:t>
            </a:r>
            <a:r>
              <a:rPr kumimoji="1" lang="ko-KR" altLang="en-US" sz="1600" dirty="0"/>
              <a:t>일 경우</a:t>
            </a:r>
            <a:r>
              <a:rPr kumimoji="1" lang="en-US" altLang="ko-KR" sz="1600" dirty="0"/>
              <a:t>,</a:t>
            </a:r>
            <a:r>
              <a:rPr kumimoji="1" lang="ko-KR" altLang="en-US" sz="1600" dirty="0"/>
              <a:t> </a:t>
            </a:r>
            <a:r>
              <a:rPr kumimoji="1" lang="ko-KR" altLang="en-US" sz="1600" dirty="0" err="1"/>
              <a:t>스왑</a:t>
            </a:r>
            <a:r>
              <a:rPr kumimoji="1" lang="ko-KR" altLang="en-US" sz="1600" dirty="0"/>
              <a:t> 적용 </a:t>
            </a:r>
            <a:r>
              <a:rPr kumimoji="1" lang="en-US" altLang="ko-KR" sz="1600" dirty="0"/>
              <a:t>X</a:t>
            </a:r>
          </a:p>
          <a:p>
            <a:pPr marL="914400" lvl="2" indent="0">
              <a:buNone/>
            </a:pPr>
            <a:endParaRPr kumimoji="1" lang="en-US" altLang="ko-KR" sz="1600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lvl="1"/>
            <a:endParaRPr kumimoji="1" lang="en-US" altLang="ko-KR" sz="2000" b="1" dirty="0"/>
          </a:p>
          <a:p>
            <a:pPr marL="914400" lvl="2" indent="0">
              <a:buNone/>
            </a:pPr>
            <a:endParaRPr kumimoji="1" lang="en-US" altLang="ko-KR" sz="1600" dirty="0"/>
          </a:p>
          <a:p>
            <a:pPr lvl="1"/>
            <a:endParaRPr kumimoji="1" lang="ko-Kore-KR" altLang="en-US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EE6AA30-DA20-055C-B247-F0FE798E11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9159154"/>
              </p:ext>
            </p:extLst>
          </p:nvPr>
        </p:nvGraphicFramePr>
        <p:xfrm>
          <a:off x="188025" y="4745313"/>
          <a:ext cx="11815950" cy="14649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6306">
                  <a:extLst>
                    <a:ext uri="{9D8B030D-6E8A-4147-A177-3AD203B41FA5}">
                      <a16:colId xmlns:a16="http://schemas.microsoft.com/office/drawing/2014/main" val="3435452277"/>
                    </a:ext>
                  </a:extLst>
                </a:gridCol>
                <a:gridCol w="1872344">
                  <a:extLst>
                    <a:ext uri="{9D8B030D-6E8A-4147-A177-3AD203B41FA5}">
                      <a16:colId xmlns:a16="http://schemas.microsoft.com/office/drawing/2014/main" val="1019160996"/>
                    </a:ext>
                  </a:extLst>
                </a:gridCol>
                <a:gridCol w="1969325">
                  <a:extLst>
                    <a:ext uri="{9D8B030D-6E8A-4147-A177-3AD203B41FA5}">
                      <a16:colId xmlns:a16="http://schemas.microsoft.com/office/drawing/2014/main" val="3243033318"/>
                    </a:ext>
                  </a:extLst>
                </a:gridCol>
                <a:gridCol w="1969325">
                  <a:extLst>
                    <a:ext uri="{9D8B030D-6E8A-4147-A177-3AD203B41FA5}">
                      <a16:colId xmlns:a16="http://schemas.microsoft.com/office/drawing/2014/main" val="373364736"/>
                    </a:ext>
                  </a:extLst>
                </a:gridCol>
                <a:gridCol w="1969325">
                  <a:extLst>
                    <a:ext uri="{9D8B030D-6E8A-4147-A177-3AD203B41FA5}">
                      <a16:colId xmlns:a16="http://schemas.microsoft.com/office/drawing/2014/main" val="1120321506"/>
                    </a:ext>
                  </a:extLst>
                </a:gridCol>
                <a:gridCol w="1969325">
                  <a:extLst>
                    <a:ext uri="{9D8B030D-6E8A-4147-A177-3AD203B41FA5}">
                      <a16:colId xmlns:a16="http://schemas.microsoft.com/office/drawing/2014/main" val="498116904"/>
                    </a:ext>
                  </a:extLst>
                </a:gridCol>
              </a:tblGrid>
              <a:tr h="4883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dirty="0"/>
                        <a:t>Fault Attack </a:t>
                      </a:r>
                      <a:r>
                        <a:rPr lang="ko-KR" altLang="en-US" dirty="0"/>
                        <a:t>내성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ore-KR" altLang="en-US" dirty="0"/>
                        <a:t>비교</a:t>
                      </a:r>
                      <a:r>
                        <a:rPr lang="ko-KR" altLang="en-US" dirty="0"/>
                        <a:t> 대상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HIGHT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CHAM-128/128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CHAM-128/256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946205"/>
                  </a:ext>
                </a:extLst>
              </a:tr>
              <a:tr h="48832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내성 </a:t>
                      </a:r>
                      <a:r>
                        <a:rPr lang="en-US" altLang="ko-KR" dirty="0"/>
                        <a:t>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 레퍼런스 코드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100%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13</a:t>
                      </a:r>
                      <a:r>
                        <a:rPr lang="en-US" altLang="ko-KR" dirty="0"/>
                        <a:t>0%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r>
                        <a:rPr lang="en-US" altLang="ko-KR" dirty="0"/>
                        <a:t>30%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r>
                        <a:rPr lang="en-US" altLang="ko-KR" dirty="0"/>
                        <a:t>90%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8231"/>
                  </a:ext>
                </a:extLst>
              </a:tr>
              <a:tr h="488329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내성 </a:t>
                      </a:r>
                      <a:r>
                        <a:rPr lang="en-US" altLang="ko-Kore-KR" dirty="0"/>
                        <a:t>O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dirty="0"/>
                        <a:t>내성</a:t>
                      </a:r>
                      <a:r>
                        <a:rPr lang="en-US" altLang="ko-Kore-KR" dirty="0"/>
                        <a:t> X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r>
                        <a:rPr lang="en-US" altLang="ko-KR" dirty="0"/>
                        <a:t>0%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30%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80%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/>
                        <a:t>7</a:t>
                      </a:r>
                      <a:r>
                        <a:rPr lang="en-US" altLang="ko-Kore-KR" dirty="0"/>
                        <a:t>0%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5127735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85F37F3-FCCC-4764-559B-EEA9B63C4791}"/>
              </a:ext>
            </a:extLst>
          </p:cNvPr>
          <p:cNvSpPr txBox="1"/>
          <p:nvPr/>
        </p:nvSpPr>
        <p:spPr>
          <a:xfrm>
            <a:off x="4163419" y="6392915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비교</a:t>
            </a:r>
            <a:r>
              <a:rPr kumimoji="1" lang="ko-KR" altLang="en-US" dirty="0"/>
              <a:t> 대상 대비 구현물의 </a:t>
            </a:r>
            <a:r>
              <a:rPr kumimoji="1" lang="ko-Kore-KR" altLang="en-US" dirty="0"/>
              <a:t>성능</a:t>
            </a:r>
            <a:r>
              <a:rPr kumimoji="1" lang="ko-KR" altLang="en-US" dirty="0"/>
              <a:t> 향상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4050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ARMv8</a:t>
            </a:r>
            <a:r>
              <a:rPr kumimoji="1" lang="ko-KR" altLang="en-US" dirty="0"/>
              <a:t> 상에서의 블록 암호 최적 구현 동향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b="1" dirty="0"/>
              <a:t>HIGHT, CHAM</a:t>
            </a:r>
            <a:r>
              <a:rPr kumimoji="1" lang="en-US" altLang="ko-KR" sz="2400" b="1" dirty="0"/>
              <a:t>,</a:t>
            </a:r>
            <a:r>
              <a:rPr kumimoji="1" lang="ko-KR" altLang="en-US" sz="2400" b="1" dirty="0"/>
              <a:t> </a:t>
            </a:r>
            <a:r>
              <a:rPr kumimoji="1" lang="en-US" altLang="ko-KR" sz="2400" b="1" dirty="0"/>
              <a:t>LEA</a:t>
            </a:r>
            <a:r>
              <a:rPr kumimoji="1" lang="ko-KR" altLang="en-US" sz="2400" b="1" dirty="0"/>
              <a:t>의 </a:t>
            </a:r>
            <a:r>
              <a:rPr kumimoji="1" lang="en-US" altLang="ko-KR" sz="2400" b="1" dirty="0"/>
              <a:t>CTR</a:t>
            </a:r>
            <a:r>
              <a:rPr kumimoji="1" lang="ko-KR" altLang="en-US" sz="2400" b="1" dirty="0"/>
              <a:t> 운용 모드에 대한 최적 구현</a:t>
            </a:r>
            <a:endParaRPr kumimoji="1" lang="en-US" altLang="ko-KR" sz="2400" b="1" dirty="0"/>
          </a:p>
          <a:p>
            <a:pPr lvl="1"/>
            <a:r>
              <a:rPr kumimoji="1" lang="en-US" altLang="ko-KR" sz="2000" dirty="0"/>
              <a:t>CHAM</a:t>
            </a:r>
            <a:r>
              <a:rPr kumimoji="1" lang="ko-KR" altLang="en-US" sz="2000" dirty="0"/>
              <a:t>과 </a:t>
            </a:r>
            <a:r>
              <a:rPr kumimoji="1" lang="en-US" altLang="ko-KR" sz="2000" dirty="0"/>
              <a:t>LEA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LD4, ST4</a:t>
            </a:r>
            <a:r>
              <a:rPr kumimoji="1" lang="ko-KR" altLang="en-US" sz="2000" dirty="0"/>
              <a:t> 명령어를 사용하여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개의 벡터 레지스터에 데이터 병렬</a:t>
            </a:r>
            <a:endParaRPr kumimoji="1" lang="en-US" altLang="ko-KR" sz="2000" dirty="0"/>
          </a:p>
          <a:p>
            <a:pPr lvl="2"/>
            <a:r>
              <a:rPr kumimoji="1" lang="en-US" altLang="ko-Kore-KR" sz="1600" dirty="0"/>
              <a:t>3</a:t>
            </a:r>
            <a:r>
              <a:rPr kumimoji="1" lang="en-US" altLang="ko-KR" sz="1600" dirty="0"/>
              <a:t>2-bit </a:t>
            </a:r>
            <a:r>
              <a:rPr kumimoji="1" lang="ko-KR" altLang="en-US" sz="1600" dirty="0"/>
              <a:t>단위로 블록 연산 진행되기 때문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en-US" altLang="ko-KR" sz="2000" dirty="0"/>
              <a:t>HIGHT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8</a:t>
            </a:r>
            <a:r>
              <a:rPr kumimoji="1" lang="ko-KR" altLang="en-US" sz="2000" dirty="0"/>
              <a:t>개의 벡터 레지스터에 </a:t>
            </a:r>
            <a:r>
              <a:rPr kumimoji="1" lang="en-US" altLang="ko-KR" sz="2000" dirty="0"/>
              <a:t>16</a:t>
            </a:r>
            <a:r>
              <a:rPr kumimoji="1" lang="ko-KR" altLang="en-US" sz="2000" dirty="0"/>
              <a:t>개의 </a:t>
            </a:r>
            <a:r>
              <a:rPr kumimoji="1" lang="ko-KR" altLang="en-US" sz="2000" dirty="0" err="1"/>
              <a:t>평문에</a:t>
            </a:r>
            <a:r>
              <a:rPr kumimoji="1" lang="ko-KR" altLang="en-US" sz="2000" dirty="0"/>
              <a:t> 대해 레지스터 내부 정렬</a:t>
            </a:r>
            <a:endParaRPr kumimoji="1" lang="en-US" altLang="ko-KR" sz="2000" dirty="0"/>
          </a:p>
          <a:p>
            <a:pPr lvl="2"/>
            <a:r>
              <a:rPr kumimoji="1" lang="en-US" altLang="ko-KR" sz="1600" dirty="0"/>
              <a:t>8-bit</a:t>
            </a:r>
            <a:r>
              <a:rPr kumimoji="1" lang="ko-KR" altLang="en-US" sz="1600" dirty="0"/>
              <a:t> 단위로 블록 연산 진행 되기 때문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pPr lvl="1"/>
            <a:r>
              <a:rPr kumimoji="1" lang="ko-KR" altLang="en-US" sz="2000" dirty="0"/>
              <a:t>카운터 운영모드는 고정된 </a:t>
            </a:r>
            <a:r>
              <a:rPr kumimoji="1" lang="ko-KR" altLang="en-US" sz="2000" dirty="0" err="1"/>
              <a:t>논스</a:t>
            </a:r>
            <a:r>
              <a:rPr kumimoji="1" lang="ko-KR" altLang="en-US" sz="2000" dirty="0"/>
              <a:t> 사용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ko-KR" altLang="en-US" sz="2000" dirty="0"/>
              <a:t>→ 사전 연산 테이블을 통해</a:t>
            </a:r>
            <a:r>
              <a:rPr kumimoji="1" lang="en-US" altLang="ko-KR" sz="2000" dirty="0"/>
              <a:t> HIGHT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5</a:t>
            </a:r>
            <a:r>
              <a:rPr kumimoji="1" lang="ko-KR" altLang="en-US" sz="2000" dirty="0"/>
              <a:t>라운드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CHAM</a:t>
            </a:r>
            <a:r>
              <a:rPr kumimoji="1" lang="ko-KR" altLang="en-US" sz="2000" dirty="0"/>
              <a:t>은 </a:t>
            </a:r>
            <a:r>
              <a:rPr kumimoji="1" lang="en-US" altLang="ko-KR" sz="2000" dirty="0"/>
              <a:t>7</a:t>
            </a:r>
            <a:r>
              <a:rPr kumimoji="1" lang="ko-KR" altLang="en-US" sz="2000" dirty="0"/>
              <a:t>라운드</a:t>
            </a:r>
            <a:r>
              <a:rPr kumimoji="1" lang="en-US" altLang="ko-KR" sz="2000" dirty="0"/>
              <a:t>, LEA</a:t>
            </a:r>
            <a:r>
              <a:rPr kumimoji="1" lang="ko-KR" altLang="en-US" sz="2000" dirty="0"/>
              <a:t>는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라운드까지 최적화 </a:t>
            </a:r>
            <a:endParaRPr kumimoji="1" lang="en-US" altLang="ko-KR" sz="2000" dirty="0"/>
          </a:p>
          <a:p>
            <a:pPr lvl="1"/>
            <a:endParaRPr kumimoji="1" lang="ko-Kore-KR" altLang="en-US" sz="20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BB391EE7-2902-714F-E68B-3D64EB9E51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6615674"/>
              </p:ext>
            </p:extLst>
          </p:nvPr>
        </p:nvGraphicFramePr>
        <p:xfrm>
          <a:off x="3190503" y="4936758"/>
          <a:ext cx="5810994" cy="9766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344">
                  <a:extLst>
                    <a:ext uri="{9D8B030D-6E8A-4147-A177-3AD203B41FA5}">
                      <a16:colId xmlns:a16="http://schemas.microsoft.com/office/drawing/2014/main" val="1019160996"/>
                    </a:ext>
                  </a:extLst>
                </a:gridCol>
                <a:gridCol w="1969325">
                  <a:extLst>
                    <a:ext uri="{9D8B030D-6E8A-4147-A177-3AD203B41FA5}">
                      <a16:colId xmlns:a16="http://schemas.microsoft.com/office/drawing/2014/main" val="3243033318"/>
                    </a:ext>
                  </a:extLst>
                </a:gridCol>
                <a:gridCol w="1969325">
                  <a:extLst>
                    <a:ext uri="{9D8B030D-6E8A-4147-A177-3AD203B41FA5}">
                      <a16:colId xmlns:a16="http://schemas.microsoft.com/office/drawing/2014/main" val="373364736"/>
                    </a:ext>
                  </a:extLst>
                </a:gridCol>
              </a:tblGrid>
              <a:tr h="4883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HIGHT</a:t>
                      </a:r>
                      <a:r>
                        <a:rPr lang="en-US" altLang="ko-KR" dirty="0"/>
                        <a:t>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CHAM</a:t>
                      </a:r>
                      <a:r>
                        <a:rPr lang="en-US" altLang="ko-KR" dirty="0"/>
                        <a:t>-64/128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LEA</a:t>
                      </a:r>
                      <a:r>
                        <a:rPr lang="en-US" altLang="ko-KR" dirty="0"/>
                        <a:t>-128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946205"/>
                  </a:ext>
                </a:extLst>
              </a:tr>
              <a:tr h="48832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8.62%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15.87%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8.76%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10823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1153813-AD76-0210-7B6F-435FFBA71A1C}"/>
              </a:ext>
            </a:extLst>
          </p:cNvPr>
          <p:cNvSpPr txBox="1"/>
          <p:nvPr/>
        </p:nvSpPr>
        <p:spPr>
          <a:xfrm>
            <a:off x="4163419" y="6210300"/>
            <a:ext cx="4031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기존 </a:t>
            </a:r>
            <a:r>
              <a:rPr kumimoji="1" lang="ko-KR" altLang="en-US" dirty="0" err="1"/>
              <a:t>구현물</a:t>
            </a:r>
            <a:r>
              <a:rPr kumimoji="1" lang="ko-KR" altLang="en-US" dirty="0"/>
              <a:t> 대비 구현물의 </a:t>
            </a:r>
            <a:r>
              <a:rPr kumimoji="1" lang="ko-Kore-KR" altLang="en-US" dirty="0"/>
              <a:t>성능</a:t>
            </a:r>
            <a:r>
              <a:rPr kumimoji="1" lang="ko-KR" altLang="en-US" dirty="0"/>
              <a:t> 향상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63034291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1652</TotalTime>
  <Words>976</Words>
  <Application>Microsoft Macintosh PowerPoint</Application>
  <PresentationFormat>와이드스크린</PresentationFormat>
  <Paragraphs>213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맑은 고딕</vt:lpstr>
      <vt:lpstr>Arial</vt:lpstr>
      <vt:lpstr>Cambria Math</vt:lpstr>
      <vt:lpstr>제목 테마</vt:lpstr>
      <vt:lpstr>CryptoCraft 테마</vt:lpstr>
      <vt:lpstr>ARMv8 상에서의 블록 암호 최적 구현 동향</vt:lpstr>
      <vt:lpstr>PowerPoint 프레젠테이션</vt:lpstr>
      <vt:lpstr>ARMv8 Processor</vt:lpstr>
      <vt:lpstr>ARMv8 Processor</vt:lpstr>
      <vt:lpstr>ARMv8 Processor</vt:lpstr>
      <vt:lpstr>ARMv8 상에서의 블록 암호 최적 구현 동향</vt:lpstr>
      <vt:lpstr>ARMv8 상에서의 블록 암호 최적 구현 동향</vt:lpstr>
      <vt:lpstr>ARMv8 상에서의 블록 암호 최적 구현 동향</vt:lpstr>
      <vt:lpstr>ARMv8 상에서의 블록 암호 최적 구현 동향</vt:lpstr>
      <vt:lpstr>ARMv8 상에서의 블록 암호 최적 구현 동향</vt:lpstr>
      <vt:lpstr>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2022-05-12T05:33:19Z</dcterms:created>
  <dcterms:modified xsi:type="dcterms:W3CDTF">2022-05-19T00:08:55Z</dcterms:modified>
</cp:coreProperties>
</file>