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7"/>
  </p:notesMasterIdLst>
  <p:sldIdLst>
    <p:sldId id="256" r:id="rId3"/>
    <p:sldId id="275" r:id="rId4"/>
    <p:sldId id="260" r:id="rId5"/>
    <p:sldId id="261" r:id="rId6"/>
    <p:sldId id="265" r:id="rId7"/>
    <p:sldId id="266" r:id="rId8"/>
    <p:sldId id="270" r:id="rId9"/>
    <p:sldId id="271" r:id="rId10"/>
    <p:sldId id="277" r:id="rId11"/>
    <p:sldId id="272" r:id="rId12"/>
    <p:sldId id="273" r:id="rId13"/>
    <p:sldId id="278" r:id="rId14"/>
    <p:sldId id="280" r:id="rId15"/>
    <p:sldId id="25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6"/>
  </p:normalViewPr>
  <p:slideViewPr>
    <p:cSldViewPr snapToGrid="0">
      <p:cViewPr varScale="1">
        <p:scale>
          <a:sx n="105" d="100"/>
          <a:sy n="105" d="100"/>
        </p:scale>
        <p:origin x="1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84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6713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894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ARMv8</a:t>
            </a:r>
            <a:r>
              <a:rPr lang="ko-KR" altLang="en-US" dirty="0"/>
              <a:t>상에서의 </a:t>
            </a:r>
            <a:br>
              <a:rPr lang="en-US" altLang="ko-KR" dirty="0"/>
            </a:br>
            <a:r>
              <a:rPr lang="en-US" altLang="ko-KR" dirty="0"/>
              <a:t>SKINNY</a:t>
            </a:r>
            <a:r>
              <a:rPr lang="ko-KR" altLang="en-US" dirty="0"/>
              <a:t> 블록암호 최적화 구현</a:t>
            </a: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ko-KR" altLang="en-US" dirty="0"/>
              <a:t>한성대학교</a:t>
            </a:r>
            <a:endParaRPr lang="en-US" altLang="ko-KR" dirty="0"/>
          </a:p>
          <a:p>
            <a:pPr marL="0" lvl="0" indent="0">
              <a:spcBef>
                <a:spcPts val="0"/>
              </a:spcBef>
            </a:pPr>
            <a:r>
              <a:rPr lang="ko-KR" altLang="en-US" b="1" dirty="0">
                <a:solidFill>
                  <a:srgbClr val="00B0F0"/>
                </a:solidFill>
              </a:rPr>
              <a:t>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r>
              <a:rPr lang="en-US" altLang="ko-KR" dirty="0"/>
              <a:t>,</a:t>
            </a:r>
            <a:r>
              <a:rPr lang="ko-KR" altLang="en-US" dirty="0"/>
              <a:t> 강예준</a:t>
            </a:r>
            <a:r>
              <a:rPr lang="en-US" altLang="ko-KR" dirty="0"/>
              <a:t>,</a:t>
            </a:r>
            <a:r>
              <a:rPr lang="ko-KR" altLang="en-US" dirty="0"/>
              <a:t> 김원웅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Subcell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Sbox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테이블을 활용한 </a:t>
            </a:r>
            <a:r>
              <a:rPr kumimoji="1" lang="ko-KR" altLang="en-US" dirty="0">
                <a:solidFill>
                  <a:schemeClr val="accent5"/>
                </a:solidFill>
              </a:rPr>
              <a:t>치환</a:t>
            </a:r>
            <a:r>
              <a:rPr kumimoji="1" lang="ko-KR" altLang="en-US" dirty="0"/>
              <a:t> 연산을 진행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B2F01-DECD-4884-907A-F3EE19B6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53" y="2819831"/>
            <a:ext cx="4211437" cy="2182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3CA1C-EF81-102B-32F0-0504C3D74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3" y="2399795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6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Mixcolumns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행렬 곱을 통한 열 간의 </a:t>
            </a:r>
            <a:r>
              <a:rPr kumimoji="1" lang="ko-KR" altLang="en-US" dirty="0">
                <a:solidFill>
                  <a:schemeClr val="accent5"/>
                </a:solidFill>
              </a:rPr>
              <a:t>확산</a:t>
            </a:r>
            <a:r>
              <a:rPr kumimoji="1" lang="ko-KR" altLang="en-US" dirty="0"/>
              <a:t>이 이루어짐</a:t>
            </a:r>
            <a:endParaRPr kumimoji="1" lang="ko-Kore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2A2840-51F8-86AE-E1E6-057E9A9A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347"/>
            <a:ext cx="4705224" cy="10975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028F4E-8980-4AB3-4E15-9787ED89D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20" y="2716287"/>
            <a:ext cx="3086100" cy="2794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AB347B-DB3D-0D75-B986-E838C1AC6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11" y="3309044"/>
            <a:ext cx="4949201" cy="29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7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</a:t>
            </a:r>
            <a:r>
              <a:rPr kumimoji="1" lang="ko-KR" altLang="en-US" dirty="0"/>
              <a:t> 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ore-KR" dirty="0"/>
              <a:t>Apple 2020</a:t>
            </a:r>
            <a:r>
              <a:rPr lang="ko-KR" altLang="en-US" dirty="0"/>
              <a:t>년형 </a:t>
            </a:r>
            <a:r>
              <a:rPr lang="en" altLang="ko-Kore-KR" dirty="0"/>
              <a:t>MacBook Pro 13 </a:t>
            </a:r>
            <a:r>
              <a:rPr lang="ko-KR" altLang="en-US" dirty="0"/>
              <a:t>상에서 구현 후 성능 평가를 실시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ore-KR" dirty="0"/>
              <a:t>ARMv8 </a:t>
            </a:r>
            <a:r>
              <a:rPr lang="ko-KR" altLang="en-US" dirty="0" err="1"/>
              <a:t>아키텍쳐를</a:t>
            </a:r>
            <a:r>
              <a:rPr lang="ko-KR" altLang="en-US" dirty="0"/>
              <a:t> 사용하는 </a:t>
            </a:r>
            <a:r>
              <a:rPr lang="en-US" altLang="ko-KR" dirty="0"/>
              <a:t>Apple M1</a:t>
            </a:r>
            <a:r>
              <a:rPr lang="ko-KR" altLang="en-US" dirty="0"/>
              <a:t> 칩 사용</a:t>
            </a:r>
            <a:endParaRPr lang="en" altLang="ko-Kore-KR" dirty="0"/>
          </a:p>
          <a:p>
            <a:pPr>
              <a:lnSpc>
                <a:spcPct val="100000"/>
              </a:lnSpc>
            </a:pPr>
            <a:r>
              <a:rPr kumimoji="1" lang="ko-Kore-KR" altLang="en-US" dirty="0"/>
              <a:t>기존</a:t>
            </a:r>
            <a:r>
              <a:rPr kumimoji="1" lang="ko-KR" altLang="en-US" dirty="0"/>
              <a:t> 연구 결과가 없기 때문에 </a:t>
            </a:r>
            <a:r>
              <a:rPr kumimoji="1" lang="en-US" altLang="ko-KR" dirty="0"/>
              <a:t>Skinny </a:t>
            </a:r>
            <a:r>
              <a:rPr kumimoji="1" lang="ko-KR" altLang="en-US" dirty="0"/>
              <a:t>블록 암호의 </a:t>
            </a:r>
            <a:r>
              <a:rPr kumimoji="1" lang="en-US" altLang="ko-KR" dirty="0" err="1"/>
              <a:t>Referenc</a:t>
            </a:r>
            <a:r>
              <a:rPr kumimoji="1" lang="en-US" altLang="ko-KR" dirty="0"/>
              <a:t> C</a:t>
            </a:r>
            <a:r>
              <a:rPr kumimoji="1" lang="ko-KR" altLang="en-US" dirty="0"/>
              <a:t>코드 성능 결과와 비교</a:t>
            </a:r>
            <a:endParaRPr kumimoji="1" lang="en-US" altLang="ko-Kore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블록 길이는 </a:t>
            </a:r>
            <a:r>
              <a:rPr kumimoji="1" lang="en-US" altLang="ko-KR" dirty="0"/>
              <a:t>128-bit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성능 비교를 실시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chemeClr val="accent5"/>
                </a:solidFill>
              </a:rPr>
              <a:t>약 </a:t>
            </a:r>
            <a:r>
              <a:rPr kumimoji="1" lang="en-US" altLang="ko-KR" dirty="0">
                <a:solidFill>
                  <a:schemeClr val="accent5"/>
                </a:solidFill>
              </a:rPr>
              <a:t>19</a:t>
            </a:r>
            <a:r>
              <a:rPr kumimoji="1" lang="ko-KR" altLang="en-US" dirty="0">
                <a:solidFill>
                  <a:schemeClr val="accent5"/>
                </a:solidFill>
              </a:rPr>
              <a:t>배에서 약 </a:t>
            </a:r>
            <a:r>
              <a:rPr kumimoji="1" lang="en-US" altLang="ko-KR" dirty="0">
                <a:solidFill>
                  <a:schemeClr val="accent5"/>
                </a:solidFill>
              </a:rPr>
              <a:t>33</a:t>
            </a:r>
            <a:r>
              <a:rPr kumimoji="1" lang="ko-KR" altLang="en-US" dirty="0">
                <a:solidFill>
                  <a:schemeClr val="accent5"/>
                </a:solidFill>
              </a:rPr>
              <a:t>배</a:t>
            </a:r>
            <a:r>
              <a:rPr kumimoji="1" lang="ko-KR" altLang="en-US" dirty="0"/>
              <a:t>까지의 성능 향상을 확인할 수 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6EC55-2237-F6E3-7A9A-DBCAFD66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19" y="5164353"/>
            <a:ext cx="577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9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ore-KR" dirty="0"/>
              <a:t>ARMv8 </a:t>
            </a:r>
            <a:r>
              <a:rPr kumimoji="1" lang="ko-KR" altLang="en-US" dirty="0"/>
              <a:t>상에서의 </a:t>
            </a:r>
            <a:r>
              <a:rPr kumimoji="1" lang="en-US" altLang="ko-KR" dirty="0"/>
              <a:t>Skinny Tweakable </a:t>
            </a:r>
            <a:r>
              <a:rPr kumimoji="1" lang="ko-KR" altLang="en-US" dirty="0"/>
              <a:t>블록 암호의 최적화 구현을 실시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ore-KR" dirty="0">
                <a:solidFill>
                  <a:schemeClr val="accent5"/>
                </a:solidFill>
              </a:rPr>
              <a:t>TBL</a:t>
            </a:r>
            <a:r>
              <a:rPr kumimoji="1" lang="ko-KR" altLang="en-US" dirty="0">
                <a:solidFill>
                  <a:schemeClr val="accent5"/>
                </a:solidFill>
              </a:rPr>
              <a:t> 명령어</a:t>
            </a:r>
            <a:r>
              <a:rPr kumimoji="1" lang="ko-KR" altLang="en-US" dirty="0"/>
              <a:t>를 적극 활용한 효율적인 라운드 함수 구현을 진행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결과적으로 </a:t>
            </a:r>
            <a:r>
              <a:rPr kumimoji="1" lang="en-US" altLang="ko-KR" dirty="0"/>
              <a:t>Reference C </a:t>
            </a:r>
            <a:r>
              <a:rPr kumimoji="1" lang="ko-KR" altLang="en-US" dirty="0"/>
              <a:t>코드 대비 블록 길이 </a:t>
            </a:r>
            <a:r>
              <a:rPr kumimoji="1" lang="en-US" altLang="ko-KR" dirty="0"/>
              <a:t>128-bit </a:t>
            </a:r>
            <a:r>
              <a:rPr kumimoji="1" lang="ko-KR" altLang="en-US" dirty="0"/>
              <a:t>기준 </a:t>
            </a:r>
            <a:r>
              <a:rPr kumimoji="1" lang="en-US" altLang="ko-KR" dirty="0" err="1"/>
              <a:t>Tweakey</a:t>
            </a:r>
            <a:r>
              <a:rPr kumimoji="1" lang="ko-KR" altLang="en-US" dirty="0"/>
              <a:t> 길이에 따라서 약 </a:t>
            </a:r>
            <a:r>
              <a:rPr kumimoji="1" lang="en-US" altLang="ko-KR" dirty="0">
                <a:solidFill>
                  <a:schemeClr val="accent5"/>
                </a:solidFill>
              </a:rPr>
              <a:t>19</a:t>
            </a:r>
            <a:r>
              <a:rPr kumimoji="1" lang="ko-KR" altLang="en-US" dirty="0">
                <a:solidFill>
                  <a:schemeClr val="accent5"/>
                </a:solidFill>
              </a:rPr>
              <a:t>배에서 </a:t>
            </a:r>
            <a:r>
              <a:rPr kumimoji="1" lang="en-US" altLang="ko-KR" dirty="0">
                <a:solidFill>
                  <a:schemeClr val="accent5"/>
                </a:solidFill>
              </a:rPr>
              <a:t>33</a:t>
            </a:r>
            <a:r>
              <a:rPr kumimoji="1" lang="ko-KR" altLang="en-US" dirty="0">
                <a:solidFill>
                  <a:schemeClr val="accent5"/>
                </a:solidFill>
              </a:rPr>
              <a:t>배</a:t>
            </a:r>
            <a:r>
              <a:rPr kumimoji="1" lang="ko-KR" altLang="en-US" dirty="0"/>
              <a:t>까지의 높은 성능 향상을 확인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ore-KR" altLang="en-US" dirty="0"/>
              <a:t>추</a:t>
            </a:r>
            <a:r>
              <a:rPr kumimoji="1" lang="ko-KR" altLang="en-US" dirty="0"/>
              <a:t>후 연구로는 벡터 레지스터를 적극 활용한 </a:t>
            </a:r>
            <a:r>
              <a:rPr kumimoji="1" lang="ko-KR" altLang="en-US" dirty="0">
                <a:solidFill>
                  <a:schemeClr val="accent5"/>
                </a:solidFill>
              </a:rPr>
              <a:t>병렬 구현</a:t>
            </a:r>
            <a:r>
              <a:rPr kumimoji="1" lang="ko-KR" altLang="en-US" dirty="0"/>
              <a:t>을 제안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602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21FF88-27B9-0FDE-9DCC-C7ECE51FEF89}"/>
              </a:ext>
            </a:extLst>
          </p:cNvPr>
          <p:cNvSpPr/>
          <p:nvPr/>
        </p:nvSpPr>
        <p:spPr>
          <a:xfrm>
            <a:off x="4200144" y="2703576"/>
            <a:ext cx="3791712" cy="14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</a:t>
            </a:r>
            <a:r>
              <a:rPr kumimoji="1"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 합 </a:t>
            </a:r>
            <a:r>
              <a:rPr kumimoji="1" lang="ko-KR" altLang="en-US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니</a:t>
            </a:r>
            <a:r>
              <a:rPr kumimoji="1"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</a:t>
            </a:r>
            <a:endParaRPr kumimoji="1" lang="ko-Kore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구현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성능 평가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결 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CRYPTO 2016</a:t>
            </a:r>
            <a:r>
              <a:rPr kumimoji="1" lang="ko-KR" altLang="en-US" dirty="0"/>
              <a:t>에서 발표된 블록 암호</a:t>
            </a:r>
            <a:endParaRPr kumimoji="1" lang="en-US" altLang="ko-Kore-KR" dirty="0"/>
          </a:p>
          <a:p>
            <a:r>
              <a:rPr kumimoji="1" lang="en-US" altLang="ko-Kore-KR" dirty="0"/>
              <a:t>NIST LWC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Romulus</a:t>
            </a:r>
            <a:r>
              <a:rPr kumimoji="1" lang="ko-KR" altLang="en-US" dirty="0"/>
              <a:t>에서 활용하는 암호</a:t>
            </a:r>
            <a:endParaRPr kumimoji="1" lang="en-US" altLang="ko-KR" dirty="0"/>
          </a:p>
          <a:p>
            <a:r>
              <a:rPr kumimoji="1" lang="en-US" altLang="ko-Kore-KR" dirty="0" err="1"/>
              <a:t>Tweakey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프레임워크를 사용하는 </a:t>
            </a:r>
            <a:r>
              <a:rPr kumimoji="1" lang="en-US" altLang="ko-KR" dirty="0"/>
              <a:t>Tweakable </a:t>
            </a:r>
            <a:r>
              <a:rPr kumimoji="1" lang="ko-KR" altLang="en-US" dirty="0"/>
              <a:t>블록 암호</a:t>
            </a:r>
            <a:endParaRPr kumimoji="1" lang="en-US" altLang="ko-Kore-KR" dirty="0"/>
          </a:p>
          <a:p>
            <a:r>
              <a:rPr kumimoji="1" lang="ko-KR" altLang="en-US" dirty="0"/>
              <a:t>암호화 과정은 </a:t>
            </a:r>
            <a:r>
              <a:rPr kumimoji="1" lang="en-US" altLang="ko-KR" dirty="0"/>
              <a:t>AES</a:t>
            </a:r>
            <a:r>
              <a:rPr kumimoji="1" lang="ko-KR" altLang="en-US" dirty="0"/>
              <a:t>와 비슷한 과정</a:t>
            </a:r>
            <a:endParaRPr kumimoji="1" lang="en-US" altLang="ko-Kore-KR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5E033C6-ACFB-1701-94E8-7305942B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412"/>
            <a:ext cx="12192000" cy="24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Tweakable Block cipher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74BB2-05F9-C24A-3BCB-4620161D3CDE}"/>
              </a:ext>
            </a:extLst>
          </p:cNvPr>
          <p:cNvSpPr/>
          <p:nvPr/>
        </p:nvSpPr>
        <p:spPr>
          <a:xfrm>
            <a:off x="2585543" y="3681412"/>
            <a:ext cx="1765739" cy="52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Encryption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05EE4-7FEE-EFC7-9EAD-64649103537D}"/>
              </a:ext>
            </a:extLst>
          </p:cNvPr>
          <p:cNvSpPr txBox="1"/>
          <p:nvPr/>
        </p:nvSpPr>
        <p:spPr>
          <a:xfrm>
            <a:off x="1020762" y="3790282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PlainText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8F77B0-DBB9-764A-316E-A63F773C96E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952427" y="3944171"/>
            <a:ext cx="63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93CB0B-8469-D544-B524-1A07521990B2}"/>
              </a:ext>
            </a:extLst>
          </p:cNvPr>
          <p:cNvSpPr txBox="1"/>
          <p:nvPr/>
        </p:nvSpPr>
        <p:spPr>
          <a:xfrm>
            <a:off x="3216166" y="287999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Key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C04716-EF06-107E-41FB-AF9D555DC1F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463189" y="3187776"/>
            <a:ext cx="5224" cy="49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08AEEB-37A7-E618-2C65-D0FD44250100}"/>
              </a:ext>
            </a:extLst>
          </p:cNvPr>
          <p:cNvSpPr txBox="1"/>
          <p:nvPr/>
        </p:nvSpPr>
        <p:spPr>
          <a:xfrm>
            <a:off x="4984397" y="379028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Ciphertext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93E770-E68C-6BCB-48A1-D80FE74FC29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4351282" y="3944170"/>
            <a:ext cx="63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1119B7-004C-0C75-07CE-7BB70C663D35}"/>
              </a:ext>
            </a:extLst>
          </p:cNvPr>
          <p:cNvSpPr txBox="1"/>
          <p:nvPr/>
        </p:nvSpPr>
        <p:spPr>
          <a:xfrm>
            <a:off x="2390619" y="518610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(a) Regular Block </a:t>
            </a:r>
            <a:r>
              <a:rPr kumimoji="1" lang="en-US" altLang="ko-Kore-KR" dirty="0" err="1"/>
              <a:t>Cihper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67BA9D-D3D6-FE19-C4C6-6DD444EC7BCF}"/>
              </a:ext>
            </a:extLst>
          </p:cNvPr>
          <p:cNvSpPr/>
          <p:nvPr/>
        </p:nvSpPr>
        <p:spPr>
          <a:xfrm>
            <a:off x="7965581" y="3681412"/>
            <a:ext cx="1765739" cy="52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Encryption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2FB23-B15E-E068-9D33-C5F7D8301E54}"/>
              </a:ext>
            </a:extLst>
          </p:cNvPr>
          <p:cNvSpPr txBox="1"/>
          <p:nvPr/>
        </p:nvSpPr>
        <p:spPr>
          <a:xfrm>
            <a:off x="6400800" y="3790282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PlainText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D6C4BB-105D-78A0-0A87-000558CD89D5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7332465" y="3944171"/>
            <a:ext cx="63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B148E4-4FB8-3758-687C-161B3DD4708E}"/>
              </a:ext>
            </a:extLst>
          </p:cNvPr>
          <p:cNvSpPr txBox="1"/>
          <p:nvPr/>
        </p:nvSpPr>
        <p:spPr>
          <a:xfrm>
            <a:off x="8596204" y="287999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Key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302334-7B40-7023-AEC6-C89AAD2C5ED9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8843227" y="3187776"/>
            <a:ext cx="5224" cy="49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B43C39-A177-AD24-1BB5-B6DA79FE6021}"/>
              </a:ext>
            </a:extLst>
          </p:cNvPr>
          <p:cNvSpPr txBox="1"/>
          <p:nvPr/>
        </p:nvSpPr>
        <p:spPr>
          <a:xfrm>
            <a:off x="10364435" y="379028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Ciphertext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656456-B4F8-C6FF-964F-47EC61458C24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9731320" y="3944170"/>
            <a:ext cx="63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5C340E-5A38-A64B-F136-E95A1CDB9DC8}"/>
              </a:ext>
            </a:extLst>
          </p:cNvPr>
          <p:cNvSpPr txBox="1"/>
          <p:nvPr/>
        </p:nvSpPr>
        <p:spPr>
          <a:xfrm>
            <a:off x="7656244" y="5186105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(b) Tweakable Block </a:t>
            </a:r>
            <a:r>
              <a:rPr kumimoji="1" lang="en-US" altLang="ko-Kore-KR" dirty="0" err="1"/>
              <a:t>Cihper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55F8A-6310-A0BD-2901-64BB9905F497}"/>
              </a:ext>
            </a:extLst>
          </p:cNvPr>
          <p:cNvSpPr txBox="1"/>
          <p:nvPr/>
        </p:nvSpPr>
        <p:spPr>
          <a:xfrm>
            <a:off x="8487200" y="470954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Tweak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149B20-DB24-DE5B-C90B-DA2C56FA8FB0}"/>
              </a:ext>
            </a:extLst>
          </p:cNvPr>
          <p:cNvCxnSpPr>
            <a:cxnSpLocks/>
            <a:stCxn id="29" idx="0"/>
            <a:endCxn id="21" idx="2"/>
          </p:cNvCxnSpPr>
          <p:nvPr/>
        </p:nvCxnSpPr>
        <p:spPr>
          <a:xfrm flipV="1">
            <a:off x="8843227" y="4206930"/>
            <a:ext cx="5224" cy="502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2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1" dirty="0"/>
              <a:t>Parameters</a:t>
            </a:r>
            <a:endParaRPr kumimoji="1" lang="en-US" altLang="ko-Kore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블록 길이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64-bit, 128-bit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키 길이</a:t>
            </a:r>
            <a:r>
              <a:rPr lang="en-US" altLang="ko-KR" dirty="0"/>
              <a:t>(t) </a:t>
            </a:r>
            <a:r>
              <a:rPr lang="ko-KR" altLang="en-US" dirty="0"/>
              <a:t>는 블록 길이의 </a:t>
            </a:r>
            <a:r>
              <a:rPr lang="en-US" altLang="ko-KR" dirty="0"/>
              <a:t>x3</a:t>
            </a:r>
            <a:r>
              <a:rPr lang="ko-KR" altLang="en-US" dirty="0"/>
              <a:t> 까지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64-64/128/192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128-128/256/384</a:t>
            </a:r>
            <a:endParaRPr lang="en" altLang="ko-Kore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DEFAFF-09ED-4C9F-6536-A87D17F9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34597"/>
              </p:ext>
            </p:extLst>
          </p:nvPr>
        </p:nvGraphicFramePr>
        <p:xfrm>
          <a:off x="2032000" y="43046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8057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1859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4779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415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>
                          <a:solidFill>
                            <a:schemeClr val="tx1"/>
                          </a:solidFill>
                        </a:rPr>
                        <a:t>Tweakey</a:t>
                      </a:r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 Size t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4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>
                          <a:solidFill>
                            <a:schemeClr val="tx1"/>
                          </a:solidFill>
                        </a:rPr>
                        <a:t>Blcok</a:t>
                      </a:r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 size 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36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40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40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48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56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05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6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82C6BA-1551-A5B2-B72F-49FFD0DB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8393"/>
            <a:ext cx="12192000" cy="24559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4523061"/>
          </a:xfrm>
        </p:spPr>
        <p:txBody>
          <a:bodyPr>
            <a:normAutofit/>
          </a:bodyPr>
          <a:lstStyle/>
          <a:p>
            <a:r>
              <a:rPr lang="en" altLang="ko-Kore-KR" b="1" dirty="0"/>
              <a:t>The Skinny round function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SubCell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AddConstants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AddTweaKey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ShiftRow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MixColumns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33339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011</a:t>
            </a:r>
            <a:r>
              <a:rPr kumimoji="1" lang="ko-KR" altLang="en-US" dirty="0"/>
              <a:t>년에 발표된 </a:t>
            </a:r>
            <a:r>
              <a:rPr kumimoji="1" lang="en-US" altLang="ko-KR" dirty="0"/>
              <a:t>ARM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64-bit </a:t>
            </a:r>
            <a:r>
              <a:rPr kumimoji="1" lang="ko-KR" altLang="en-US" dirty="0"/>
              <a:t>아키텍처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ore-KR" dirty="0"/>
              <a:t>31</a:t>
            </a:r>
            <a:r>
              <a:rPr kumimoji="1" lang="ko-KR" altLang="en-US" dirty="0"/>
              <a:t>개의 범용 레지스터를 제공</a:t>
            </a:r>
            <a:r>
              <a:rPr kumimoji="1" lang="en-US" altLang="ko-KR" dirty="0"/>
              <a:t>, 32</a:t>
            </a:r>
            <a:r>
              <a:rPr kumimoji="1" lang="ko-KR" altLang="en-US" dirty="0"/>
              <a:t>개의 벡터 레지스터를 제공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olidFill>
                  <a:schemeClr val="accent5"/>
                </a:solidFill>
              </a:rPr>
              <a:t>SIMD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지원하여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 데이터의 </a:t>
            </a:r>
            <a:r>
              <a:rPr kumimoji="1" lang="ko-KR" altLang="en-US" dirty="0">
                <a:solidFill>
                  <a:schemeClr val="accent5"/>
                </a:solidFill>
              </a:rPr>
              <a:t>병렬 산술 연산</a:t>
            </a:r>
            <a:r>
              <a:rPr kumimoji="1" lang="ko-KR" altLang="en-US" dirty="0"/>
              <a:t>이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본 논문에서는</a:t>
            </a:r>
            <a:r>
              <a:rPr kumimoji="1" lang="en-US" altLang="ko-KR" dirty="0"/>
              <a:t> ARMv8 </a:t>
            </a:r>
            <a:r>
              <a:rPr kumimoji="1" lang="ko-KR" altLang="en-US" dirty="0"/>
              <a:t>아키텍처로 설계된 </a:t>
            </a:r>
            <a:r>
              <a:rPr kumimoji="1" lang="en-US" altLang="ko-KR" dirty="0"/>
              <a:t>Apple</a:t>
            </a:r>
            <a:r>
              <a:rPr kumimoji="1" lang="ko-KR" altLang="en-US" dirty="0"/>
              <a:t>에서 개발된 </a:t>
            </a:r>
            <a:r>
              <a:rPr kumimoji="1" lang="en-US" altLang="ko-KR" dirty="0"/>
              <a:t>M1</a:t>
            </a:r>
            <a:r>
              <a:rPr kumimoji="1" lang="ko-KR" altLang="en-US" dirty="0"/>
              <a:t>칩 상에서의 구현을 진행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21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TBL </a:t>
            </a:r>
            <a:r>
              <a:rPr kumimoji="1" lang="ko-KR" altLang="en-US" dirty="0"/>
              <a:t>명령어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TBL – Table vector lookup </a:t>
            </a:r>
            <a:r>
              <a:rPr kumimoji="1" lang="ko-KR" altLang="en-US" dirty="0"/>
              <a:t>명령어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1BE348-D31D-F2E4-628A-D2438B0F2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23118"/>
              </p:ext>
            </p:extLst>
          </p:nvPr>
        </p:nvGraphicFramePr>
        <p:xfrm>
          <a:off x="3453419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FC10E8-BBA1-15E0-9D6B-54CE3A45E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29252"/>
              </p:ext>
            </p:extLst>
          </p:nvPr>
        </p:nvGraphicFramePr>
        <p:xfrm>
          <a:off x="3853958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305C4F-49F0-26C3-1D7F-ADA0415CB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4098"/>
              </p:ext>
            </p:extLst>
          </p:nvPr>
        </p:nvGraphicFramePr>
        <p:xfrm>
          <a:off x="4254497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D33806-1375-9C05-5B79-0E75F8AD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73493"/>
              </p:ext>
            </p:extLst>
          </p:nvPr>
        </p:nvGraphicFramePr>
        <p:xfrm>
          <a:off x="4655036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EBEBB6-B93C-A8C0-9DC4-07180090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83243"/>
              </p:ext>
            </p:extLst>
          </p:nvPr>
        </p:nvGraphicFramePr>
        <p:xfrm>
          <a:off x="5055575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A11738-A1B0-95A1-9596-CF66B5646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7778"/>
              </p:ext>
            </p:extLst>
          </p:nvPr>
        </p:nvGraphicFramePr>
        <p:xfrm>
          <a:off x="5456114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8335D3-A3EB-00EA-D154-3054E7A9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2012"/>
              </p:ext>
            </p:extLst>
          </p:nvPr>
        </p:nvGraphicFramePr>
        <p:xfrm>
          <a:off x="5856653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BB2EF2-C77A-8224-7CA7-F450E3970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9767"/>
              </p:ext>
            </p:extLst>
          </p:nvPr>
        </p:nvGraphicFramePr>
        <p:xfrm>
          <a:off x="6257192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4D4BA1-FCAF-5F15-37B7-D1DB9F64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79571"/>
              </p:ext>
            </p:extLst>
          </p:nvPr>
        </p:nvGraphicFramePr>
        <p:xfrm>
          <a:off x="6657731" y="21512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F93851-6D72-36BC-6A24-7BEC314C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40564"/>
              </p:ext>
            </p:extLst>
          </p:nvPr>
        </p:nvGraphicFramePr>
        <p:xfrm>
          <a:off x="7058270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C27458B-E18D-5145-5491-E3C47BC12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83258"/>
              </p:ext>
            </p:extLst>
          </p:nvPr>
        </p:nvGraphicFramePr>
        <p:xfrm>
          <a:off x="7458809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45B1B92-17C5-6C0C-9CD7-3E603FC52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59848"/>
              </p:ext>
            </p:extLst>
          </p:nvPr>
        </p:nvGraphicFramePr>
        <p:xfrm>
          <a:off x="7859348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C964F07-8370-E4E4-1310-BA839609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88270"/>
              </p:ext>
            </p:extLst>
          </p:nvPr>
        </p:nvGraphicFramePr>
        <p:xfrm>
          <a:off x="8259887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22EF5B-EE6B-9060-A624-F15D5745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4679"/>
              </p:ext>
            </p:extLst>
          </p:nvPr>
        </p:nvGraphicFramePr>
        <p:xfrm>
          <a:off x="8660426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44A34F1-CE8F-28C6-E9C1-8A8CB078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56147"/>
              </p:ext>
            </p:extLst>
          </p:nvPr>
        </p:nvGraphicFramePr>
        <p:xfrm>
          <a:off x="9060964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4CCF99C-6321-EFE7-AD61-60A1870F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45545"/>
              </p:ext>
            </p:extLst>
          </p:nvPr>
        </p:nvGraphicFramePr>
        <p:xfrm>
          <a:off x="9461504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B31579D-41AE-32B4-4666-EDCDFD31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55180"/>
              </p:ext>
            </p:extLst>
          </p:nvPr>
        </p:nvGraphicFramePr>
        <p:xfrm>
          <a:off x="3453419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AC4AA04-1B06-9390-EAF3-ACAC0B91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06485"/>
              </p:ext>
            </p:extLst>
          </p:nvPr>
        </p:nvGraphicFramePr>
        <p:xfrm>
          <a:off x="3853958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B282856-CAC5-793A-01B7-C595AEC9A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93064"/>
              </p:ext>
            </p:extLst>
          </p:nvPr>
        </p:nvGraphicFramePr>
        <p:xfrm>
          <a:off x="4254497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D74001E-EACF-67E1-6555-5A6EC264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67570"/>
              </p:ext>
            </p:extLst>
          </p:nvPr>
        </p:nvGraphicFramePr>
        <p:xfrm>
          <a:off x="4655036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97DC74D-CA0E-4F97-A200-A32E6D985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11380"/>
              </p:ext>
            </p:extLst>
          </p:nvPr>
        </p:nvGraphicFramePr>
        <p:xfrm>
          <a:off x="5055575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248A96C-B738-62B5-00BB-37AD1C822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02081"/>
              </p:ext>
            </p:extLst>
          </p:nvPr>
        </p:nvGraphicFramePr>
        <p:xfrm>
          <a:off x="5456114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E02A868-E894-B79E-10DD-62B2E912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18307"/>
              </p:ext>
            </p:extLst>
          </p:nvPr>
        </p:nvGraphicFramePr>
        <p:xfrm>
          <a:off x="5856653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DC30E81-6CA2-A2A9-62E2-E5B148B7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5237"/>
              </p:ext>
            </p:extLst>
          </p:nvPr>
        </p:nvGraphicFramePr>
        <p:xfrm>
          <a:off x="6257192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D2873F1-B34C-4BD2-48C6-070A9834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7626"/>
              </p:ext>
            </p:extLst>
          </p:nvPr>
        </p:nvGraphicFramePr>
        <p:xfrm>
          <a:off x="6657731" y="3720458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BAB471B-599E-0977-C0BE-E2A2112C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56414"/>
              </p:ext>
            </p:extLst>
          </p:nvPr>
        </p:nvGraphicFramePr>
        <p:xfrm>
          <a:off x="7058270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19DF0B9-436D-D121-9EFA-C5543879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6327"/>
              </p:ext>
            </p:extLst>
          </p:nvPr>
        </p:nvGraphicFramePr>
        <p:xfrm>
          <a:off x="7458809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824FA21-C312-3C1A-964F-0F7626CE6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7715"/>
              </p:ext>
            </p:extLst>
          </p:nvPr>
        </p:nvGraphicFramePr>
        <p:xfrm>
          <a:off x="7859348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7B1F93E-82A5-2DC5-8598-7E83885B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08110"/>
              </p:ext>
            </p:extLst>
          </p:nvPr>
        </p:nvGraphicFramePr>
        <p:xfrm>
          <a:off x="8259887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3AC1A75-E3F4-CE1B-0D89-05129990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42712"/>
              </p:ext>
            </p:extLst>
          </p:nvPr>
        </p:nvGraphicFramePr>
        <p:xfrm>
          <a:off x="8660426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27886B2-C283-CE8B-C2CD-F51C88CE7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0154"/>
              </p:ext>
            </p:extLst>
          </p:nvPr>
        </p:nvGraphicFramePr>
        <p:xfrm>
          <a:off x="9060964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C90BB2C-9ADD-A364-0D0B-6509B6F3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0991"/>
              </p:ext>
            </p:extLst>
          </p:nvPr>
        </p:nvGraphicFramePr>
        <p:xfrm>
          <a:off x="9461504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19A76E0-BFEB-4610-7E6B-42BFCE926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89957"/>
              </p:ext>
            </p:extLst>
          </p:nvPr>
        </p:nvGraphicFramePr>
        <p:xfrm>
          <a:off x="3453419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539C07E-4748-23E2-AEA0-B9BFB0D3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28482"/>
              </p:ext>
            </p:extLst>
          </p:nvPr>
        </p:nvGraphicFramePr>
        <p:xfrm>
          <a:off x="3853958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12C5B21-20F5-A2E0-EB86-8BD92F50C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58313"/>
              </p:ext>
            </p:extLst>
          </p:nvPr>
        </p:nvGraphicFramePr>
        <p:xfrm>
          <a:off x="4254497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1626320-178A-BF67-C235-9DA70B64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82475"/>
              </p:ext>
            </p:extLst>
          </p:nvPr>
        </p:nvGraphicFramePr>
        <p:xfrm>
          <a:off x="4655036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A08BE58-150D-EF6B-AE22-B01521809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53610"/>
              </p:ext>
            </p:extLst>
          </p:nvPr>
        </p:nvGraphicFramePr>
        <p:xfrm>
          <a:off x="5055575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1A91148-A095-51CD-30FB-946937E9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4290"/>
              </p:ext>
            </p:extLst>
          </p:nvPr>
        </p:nvGraphicFramePr>
        <p:xfrm>
          <a:off x="5456114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ECF0CFD-5951-3815-97CE-6DDD6BB3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44024"/>
              </p:ext>
            </p:extLst>
          </p:nvPr>
        </p:nvGraphicFramePr>
        <p:xfrm>
          <a:off x="5856653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C3C3FBCC-8BF0-0FA1-C2EA-D293A647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9576"/>
              </p:ext>
            </p:extLst>
          </p:nvPr>
        </p:nvGraphicFramePr>
        <p:xfrm>
          <a:off x="6257192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10212DD-76BC-868B-0F95-2A6D5189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9181"/>
              </p:ext>
            </p:extLst>
          </p:nvPr>
        </p:nvGraphicFramePr>
        <p:xfrm>
          <a:off x="6657731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BAA5B82-8AB1-D24B-E5EA-83641B07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5692"/>
              </p:ext>
            </p:extLst>
          </p:nvPr>
        </p:nvGraphicFramePr>
        <p:xfrm>
          <a:off x="7058270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2498AE8-4752-E254-E578-12549E362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07205"/>
              </p:ext>
            </p:extLst>
          </p:nvPr>
        </p:nvGraphicFramePr>
        <p:xfrm>
          <a:off x="7458809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D3939D2-0DBD-D579-BDE9-5666C6C34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04740"/>
              </p:ext>
            </p:extLst>
          </p:nvPr>
        </p:nvGraphicFramePr>
        <p:xfrm>
          <a:off x="7859348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57527D1-E5D4-6EE3-D088-23A9A7D38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08770"/>
              </p:ext>
            </p:extLst>
          </p:nvPr>
        </p:nvGraphicFramePr>
        <p:xfrm>
          <a:off x="8259887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883E972-5A57-183F-8673-A28C7E63D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94144"/>
              </p:ext>
            </p:extLst>
          </p:nvPr>
        </p:nvGraphicFramePr>
        <p:xfrm>
          <a:off x="8660426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A78B618-0AB2-6CEE-255F-5FECD957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53418"/>
              </p:ext>
            </p:extLst>
          </p:nvPr>
        </p:nvGraphicFramePr>
        <p:xfrm>
          <a:off x="9060964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3AFC486-3585-2172-46EF-0C5B7D18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3401"/>
              </p:ext>
            </p:extLst>
          </p:nvPr>
        </p:nvGraphicFramePr>
        <p:xfrm>
          <a:off x="9461504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F58D0ED-0EFE-4A42-A490-2AD76BAED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211"/>
              </p:ext>
            </p:extLst>
          </p:nvPr>
        </p:nvGraphicFramePr>
        <p:xfrm>
          <a:off x="2652341" y="3724391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90461BC-00E9-5E3E-3054-67038F23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54993"/>
              </p:ext>
            </p:extLst>
          </p:nvPr>
        </p:nvGraphicFramePr>
        <p:xfrm>
          <a:off x="3453419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334EA25-DCF8-7DFD-1D5D-A1F10935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33403"/>
              </p:ext>
            </p:extLst>
          </p:nvPr>
        </p:nvGraphicFramePr>
        <p:xfrm>
          <a:off x="3853958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17C1CCF2-7BAF-E51E-A7F9-AB1653078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99568"/>
              </p:ext>
            </p:extLst>
          </p:nvPr>
        </p:nvGraphicFramePr>
        <p:xfrm>
          <a:off x="4254497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87E9392F-F664-F9D8-DC5B-8B5C25C0B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33230"/>
              </p:ext>
            </p:extLst>
          </p:nvPr>
        </p:nvGraphicFramePr>
        <p:xfrm>
          <a:off x="4655036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8E350F07-97A5-538B-6020-04AD0AD0B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56320"/>
              </p:ext>
            </p:extLst>
          </p:nvPr>
        </p:nvGraphicFramePr>
        <p:xfrm>
          <a:off x="5055575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3918C06E-E671-3B48-59C3-54008AE3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30957"/>
              </p:ext>
            </p:extLst>
          </p:nvPr>
        </p:nvGraphicFramePr>
        <p:xfrm>
          <a:off x="5456114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0C5A8BB-E316-EB3F-9BC1-DF81B66C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2994"/>
              </p:ext>
            </p:extLst>
          </p:nvPr>
        </p:nvGraphicFramePr>
        <p:xfrm>
          <a:off x="5856653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CB74702-C103-F639-2082-D793D864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3368"/>
              </p:ext>
            </p:extLst>
          </p:nvPr>
        </p:nvGraphicFramePr>
        <p:xfrm>
          <a:off x="6257192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D1B05A-587A-39A6-6573-4AD4B00A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47964"/>
              </p:ext>
            </p:extLst>
          </p:nvPr>
        </p:nvGraphicFramePr>
        <p:xfrm>
          <a:off x="6657731" y="5289677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1183CAD-01E7-C9DB-6643-7F634B57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32344"/>
              </p:ext>
            </p:extLst>
          </p:nvPr>
        </p:nvGraphicFramePr>
        <p:xfrm>
          <a:off x="7058270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8A69436-B4E2-5C38-C2D3-6C7509561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13423"/>
              </p:ext>
            </p:extLst>
          </p:nvPr>
        </p:nvGraphicFramePr>
        <p:xfrm>
          <a:off x="7458809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6C9CFA83-9B68-89DB-C568-0C8DE30B3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15492"/>
              </p:ext>
            </p:extLst>
          </p:nvPr>
        </p:nvGraphicFramePr>
        <p:xfrm>
          <a:off x="7859348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9C6FABD-19DB-527A-46D5-33BF9EB62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62569"/>
              </p:ext>
            </p:extLst>
          </p:nvPr>
        </p:nvGraphicFramePr>
        <p:xfrm>
          <a:off x="8259887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6371E0B-A9FC-0C4B-5310-FF167741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45218"/>
              </p:ext>
            </p:extLst>
          </p:nvPr>
        </p:nvGraphicFramePr>
        <p:xfrm>
          <a:off x="8660426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09D0F444-38CD-999E-2D59-6E7C08A5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90144"/>
              </p:ext>
            </p:extLst>
          </p:nvPr>
        </p:nvGraphicFramePr>
        <p:xfrm>
          <a:off x="9060964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8F94B26-D102-B2D4-5558-46F1AFF3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85029"/>
              </p:ext>
            </p:extLst>
          </p:nvPr>
        </p:nvGraphicFramePr>
        <p:xfrm>
          <a:off x="9461504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E69E2723-8D55-A362-977D-62F67513D81D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 rot="5400000">
            <a:off x="7805973" y="1617312"/>
            <a:ext cx="907828" cy="2803773"/>
          </a:xfrm>
          <a:prstGeom prst="bentConnector3">
            <a:avLst>
              <a:gd name="adj1" fmla="val 74854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48A387C1-3995-9C02-6A2F-FE033A622CA1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5400000">
            <a:off x="6404086" y="615965"/>
            <a:ext cx="907828" cy="4806467"/>
          </a:xfrm>
          <a:prstGeom prst="bentConnector3">
            <a:avLst>
              <a:gd name="adj1" fmla="val 63081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905D3351-C214-8F09-5DB6-62957F28E3CB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rot="5400000">
            <a:off x="5803278" y="415695"/>
            <a:ext cx="907828" cy="5207007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E5601A59-6694-7FCF-A305-DE0AD85A7537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 rot="5400000">
            <a:off x="6203817" y="1216773"/>
            <a:ext cx="907828" cy="3604851"/>
          </a:xfrm>
          <a:prstGeom prst="bentConnector3">
            <a:avLst>
              <a:gd name="adj1" fmla="val 38227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8AC3E896-B890-E5D4-02E4-F183AA29915F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 rot="5400000">
            <a:off x="4876561" y="541334"/>
            <a:ext cx="1159107" cy="5207007"/>
          </a:xfrm>
          <a:prstGeom prst="bentConnector3">
            <a:avLst>
              <a:gd name="adj1" fmla="val 15166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C5A43D16-CA57-840D-A797-C0B6E618BAEC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 rot="16200000" flipH="1">
            <a:off x="7684052" y="3310203"/>
            <a:ext cx="1151668" cy="2803773"/>
          </a:xfrm>
          <a:prstGeom prst="bentConnector3">
            <a:avLst>
              <a:gd name="adj1" fmla="val 20097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9E8751AA-E913-38CB-DD00-3B5177767224}"/>
              </a:ext>
            </a:extLst>
          </p:cNvPr>
          <p:cNvCxnSpPr>
            <a:cxnSpLocks/>
            <a:stCxn id="23" idx="2"/>
            <a:endCxn id="65" idx="0"/>
          </p:cNvCxnSpPr>
          <p:nvPr/>
        </p:nvCxnSpPr>
        <p:spPr>
          <a:xfrm rot="16200000" flipH="1">
            <a:off x="6081020" y="2908787"/>
            <a:ext cx="1153421" cy="3604851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2150FA2D-898A-1035-43A5-BC725CD8B585}"/>
              </a:ext>
            </a:extLst>
          </p:cNvPr>
          <p:cNvCxnSpPr>
            <a:cxnSpLocks/>
            <a:stCxn id="22" idx="2"/>
            <a:endCxn id="67" idx="0"/>
          </p:cNvCxnSpPr>
          <p:nvPr/>
        </p:nvCxnSpPr>
        <p:spPr>
          <a:xfrm rot="16200000" flipH="1">
            <a:off x="6281289" y="2307979"/>
            <a:ext cx="1153421" cy="4806467"/>
          </a:xfrm>
          <a:prstGeom prst="bentConnector3">
            <a:avLst>
              <a:gd name="adj1" fmla="val 38373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9CE0A14F-D0D8-247D-8180-33E65AE54E1C}"/>
              </a:ext>
            </a:extLst>
          </p:cNvPr>
          <p:cNvCxnSpPr>
            <a:cxnSpLocks/>
            <a:stCxn id="20" idx="2"/>
            <a:endCxn id="66" idx="0"/>
          </p:cNvCxnSpPr>
          <p:nvPr/>
        </p:nvCxnSpPr>
        <p:spPr>
          <a:xfrm rot="16200000" flipH="1">
            <a:off x="5680481" y="2107709"/>
            <a:ext cx="1153421" cy="5207007"/>
          </a:xfrm>
          <a:prstGeom prst="bentConnector3">
            <a:avLst>
              <a:gd name="adj1" fmla="val 61627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E7048C83-D9F9-E093-29BD-26D7F390C83F}"/>
              </a:ext>
            </a:extLst>
          </p:cNvPr>
          <p:cNvCxnSpPr>
            <a:cxnSpLocks/>
            <a:stCxn id="52" idx="2"/>
            <a:endCxn id="64" idx="0"/>
          </p:cNvCxnSpPr>
          <p:nvPr/>
        </p:nvCxnSpPr>
        <p:spPr>
          <a:xfrm rot="16200000" flipH="1">
            <a:off x="4882246" y="2110552"/>
            <a:ext cx="1147735" cy="5207007"/>
          </a:xfrm>
          <a:prstGeom prst="bentConnector3">
            <a:avLst>
              <a:gd name="adj1" fmla="val 74832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E0CF595A-E00E-1D3D-F505-50F339FE4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64697"/>
              </p:ext>
            </p:extLst>
          </p:nvPr>
        </p:nvGraphicFramePr>
        <p:xfrm>
          <a:off x="3052878" y="214664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vn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FCABBC6-841F-2F8D-BBCA-8A462CD9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03062"/>
              </p:ext>
            </p:extLst>
          </p:nvPr>
        </p:nvGraphicFramePr>
        <p:xfrm>
          <a:off x="3052878" y="3713021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C0A6B49-86B4-8B40-BD00-F6FD0E07A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62434"/>
              </p:ext>
            </p:extLst>
          </p:nvPr>
        </p:nvGraphicFramePr>
        <p:xfrm>
          <a:off x="3052877" y="527655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vd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D2AEF019-9CC5-991A-591A-37E7F9BFFBAE}"/>
              </a:ext>
            </a:extLst>
          </p:cNvPr>
          <p:cNvSpPr txBox="1"/>
          <p:nvPr/>
        </p:nvSpPr>
        <p:spPr>
          <a:xfrm>
            <a:off x="4920888" y="608020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TBL.16B </a:t>
            </a:r>
            <a:r>
              <a:rPr kumimoji="1" lang="en-US" altLang="ko-Kore-KR" sz="2400" dirty="0" err="1"/>
              <a:t>vd</a:t>
            </a:r>
            <a:r>
              <a:rPr kumimoji="1" lang="en-US" altLang="ko-Kore-KR" sz="2400" dirty="0"/>
              <a:t>, {</a:t>
            </a:r>
            <a:r>
              <a:rPr kumimoji="1" lang="en-US" altLang="ko-Kore-KR" sz="2400" dirty="0" err="1"/>
              <a:t>vm</a:t>
            </a:r>
            <a:r>
              <a:rPr kumimoji="1" lang="en-US" altLang="ko-Kore-KR" sz="2400" dirty="0"/>
              <a:t>}, </a:t>
            </a:r>
            <a:r>
              <a:rPr kumimoji="1" lang="en-US" altLang="ko-Kore-KR" sz="2400" dirty="0" err="1"/>
              <a:t>vn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98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TBL </a:t>
            </a:r>
            <a:r>
              <a:rPr kumimoji="1" lang="ko-KR" altLang="en-US" dirty="0"/>
              <a:t>명령어</a:t>
            </a:r>
            <a:endParaRPr kumimoji="1" lang="ko-Kore-KR" altLang="en-US" dirty="0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DAD3E8A5-B895-F74F-B7A6-4AD8E15A47AF}"/>
              </a:ext>
            </a:extLst>
          </p:cNvPr>
          <p:cNvCxnSpPr>
            <a:cxnSpLocks/>
          </p:cNvCxnSpPr>
          <p:nvPr/>
        </p:nvCxnSpPr>
        <p:spPr>
          <a:xfrm rot="5400000">
            <a:off x="8646127" y="2248231"/>
            <a:ext cx="907828" cy="400540"/>
          </a:xfrm>
          <a:prstGeom prst="bentConnector3">
            <a:avLst>
              <a:gd name="adj1" fmla="val 77145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9F9E4F4A-5054-23E8-C5C8-024E54B205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3331" y="3940246"/>
            <a:ext cx="1153421" cy="400540"/>
          </a:xfrm>
          <a:prstGeom prst="bentConnector3">
            <a:avLst>
              <a:gd name="adj1" fmla="val 14578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3FA9157D-4DEF-C517-BC5C-1B33A827660E}"/>
              </a:ext>
            </a:extLst>
          </p:cNvPr>
          <p:cNvCxnSpPr>
            <a:cxnSpLocks/>
          </p:cNvCxnSpPr>
          <p:nvPr/>
        </p:nvCxnSpPr>
        <p:spPr>
          <a:xfrm rot="5400000">
            <a:off x="7644780" y="1647424"/>
            <a:ext cx="907828" cy="1602155"/>
          </a:xfrm>
          <a:prstGeom prst="bentConnector3">
            <a:avLst>
              <a:gd name="adj1" fmla="val 68573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EFFF1543-C6D2-5EC6-F695-2A562CE19C3D}"/>
              </a:ext>
            </a:extLst>
          </p:cNvPr>
          <p:cNvCxnSpPr>
            <a:cxnSpLocks/>
          </p:cNvCxnSpPr>
          <p:nvPr/>
        </p:nvCxnSpPr>
        <p:spPr>
          <a:xfrm rot="5400000">
            <a:off x="6643433" y="1046615"/>
            <a:ext cx="907828" cy="2803773"/>
          </a:xfrm>
          <a:prstGeom prst="bentConnector3">
            <a:avLst>
              <a:gd name="adj1" fmla="val 56429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C3F02B16-EB82-1E8E-4A00-26CF3273C804}"/>
              </a:ext>
            </a:extLst>
          </p:cNvPr>
          <p:cNvCxnSpPr>
            <a:cxnSpLocks/>
          </p:cNvCxnSpPr>
          <p:nvPr/>
        </p:nvCxnSpPr>
        <p:spPr>
          <a:xfrm rot="5400000">
            <a:off x="5642085" y="445806"/>
            <a:ext cx="907828" cy="4005390"/>
          </a:xfrm>
          <a:prstGeom prst="bentConnector3">
            <a:avLst>
              <a:gd name="adj1" fmla="val 45714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040C8403-0EEF-5407-E162-ACAD317A6B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1983" y="3339438"/>
            <a:ext cx="1153421" cy="1602155"/>
          </a:xfrm>
          <a:prstGeom prst="bentConnector3">
            <a:avLst>
              <a:gd name="adj1" fmla="val 26386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65BF7946-6F72-C021-9D75-34C6B73214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0636" y="2738629"/>
            <a:ext cx="1153421" cy="2803773"/>
          </a:xfrm>
          <a:prstGeom prst="bentConnector3">
            <a:avLst>
              <a:gd name="adj1" fmla="val 46064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AE195F27-5876-B600-4A89-0E669522F4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9289" y="2137821"/>
            <a:ext cx="1153421" cy="4005390"/>
          </a:xfrm>
          <a:prstGeom prst="bentConnector3">
            <a:avLst>
              <a:gd name="adj1" fmla="val 68554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36ED6BE-3586-6C17-946C-5973E76B0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62"/>
              </p:ext>
            </p:extLst>
          </p:nvPr>
        </p:nvGraphicFramePr>
        <p:xfrm>
          <a:off x="3091956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66A9E5D-14E1-A16B-1183-6430ED8C2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06544"/>
              </p:ext>
            </p:extLst>
          </p:nvPr>
        </p:nvGraphicFramePr>
        <p:xfrm>
          <a:off x="3492495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A39A951-AB7B-45A2-2949-D2280596B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72186"/>
              </p:ext>
            </p:extLst>
          </p:nvPr>
        </p:nvGraphicFramePr>
        <p:xfrm>
          <a:off x="3893034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86005BD-4C7B-748A-3155-C786DDAF9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18078"/>
              </p:ext>
            </p:extLst>
          </p:nvPr>
        </p:nvGraphicFramePr>
        <p:xfrm>
          <a:off x="4293573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1F1565E-4079-2657-1DB3-8E77A681E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29603"/>
              </p:ext>
            </p:extLst>
          </p:nvPr>
        </p:nvGraphicFramePr>
        <p:xfrm>
          <a:off x="4694112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9A0AC4B-8389-8F7F-69DA-7FB3D0BFA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85527"/>
              </p:ext>
            </p:extLst>
          </p:nvPr>
        </p:nvGraphicFramePr>
        <p:xfrm>
          <a:off x="5094651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1361AE-4837-7552-DAC1-AD6FB49BA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08413"/>
              </p:ext>
            </p:extLst>
          </p:nvPr>
        </p:nvGraphicFramePr>
        <p:xfrm>
          <a:off x="5495190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A0D3CBB-AF58-BD35-5F69-BA537C4E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62686"/>
              </p:ext>
            </p:extLst>
          </p:nvPr>
        </p:nvGraphicFramePr>
        <p:xfrm>
          <a:off x="5895729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18254D4-83F8-EBE3-2635-081AC5489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9041"/>
              </p:ext>
            </p:extLst>
          </p:nvPr>
        </p:nvGraphicFramePr>
        <p:xfrm>
          <a:off x="6296268" y="3146918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1A4537C-F7C7-907D-4902-67B1B28A3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73099"/>
              </p:ext>
            </p:extLst>
          </p:nvPr>
        </p:nvGraphicFramePr>
        <p:xfrm>
          <a:off x="6696807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A40309-33CB-B0A7-0E06-C7C3877E4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27634"/>
              </p:ext>
            </p:extLst>
          </p:nvPr>
        </p:nvGraphicFramePr>
        <p:xfrm>
          <a:off x="7097346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306C494-0E3E-0182-2E58-C51C2F50C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53478"/>
              </p:ext>
            </p:extLst>
          </p:nvPr>
        </p:nvGraphicFramePr>
        <p:xfrm>
          <a:off x="7497885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E1241F5-F2A8-1436-FDF0-CE8C70914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29241"/>
              </p:ext>
            </p:extLst>
          </p:nvPr>
        </p:nvGraphicFramePr>
        <p:xfrm>
          <a:off x="7898424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41928AB-3775-1BEC-2631-B55B0968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08544"/>
              </p:ext>
            </p:extLst>
          </p:nvPr>
        </p:nvGraphicFramePr>
        <p:xfrm>
          <a:off x="8298963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4A4DEB-B2E1-2322-5F1D-F292034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04950"/>
              </p:ext>
            </p:extLst>
          </p:nvPr>
        </p:nvGraphicFramePr>
        <p:xfrm>
          <a:off x="8699501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B5E6774-6C4F-B260-D476-4E3A10DA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201"/>
              </p:ext>
            </p:extLst>
          </p:nvPr>
        </p:nvGraphicFramePr>
        <p:xfrm>
          <a:off x="9100041" y="314516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FEAC6FF-521A-C6B8-2A47-3F6F2B5E9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15432"/>
              </p:ext>
            </p:extLst>
          </p:nvPr>
        </p:nvGraphicFramePr>
        <p:xfrm>
          <a:off x="3091956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F201094-AC54-6C8D-EC4B-900410E8A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31126"/>
              </p:ext>
            </p:extLst>
          </p:nvPr>
        </p:nvGraphicFramePr>
        <p:xfrm>
          <a:off x="3492495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8F11E12-649E-6D5E-6ECA-5C619507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16384"/>
              </p:ext>
            </p:extLst>
          </p:nvPr>
        </p:nvGraphicFramePr>
        <p:xfrm>
          <a:off x="3893034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E94101C-1EC3-1A75-B633-1172A6C28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62412"/>
              </p:ext>
            </p:extLst>
          </p:nvPr>
        </p:nvGraphicFramePr>
        <p:xfrm>
          <a:off x="4293573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E6900D9-62FC-3CF1-2F2A-47FA06E3B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70958"/>
              </p:ext>
            </p:extLst>
          </p:nvPr>
        </p:nvGraphicFramePr>
        <p:xfrm>
          <a:off x="4694112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E1B6B7-F18A-E95C-F0A1-56491D4FD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17915"/>
              </p:ext>
            </p:extLst>
          </p:nvPr>
        </p:nvGraphicFramePr>
        <p:xfrm>
          <a:off x="5094651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FA04AC6-641C-A10F-DA91-FD3DAB2E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88931"/>
              </p:ext>
            </p:extLst>
          </p:nvPr>
        </p:nvGraphicFramePr>
        <p:xfrm>
          <a:off x="5495190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D68319C-2F5B-188C-F2A1-9898323C9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5148"/>
              </p:ext>
            </p:extLst>
          </p:nvPr>
        </p:nvGraphicFramePr>
        <p:xfrm>
          <a:off x="5895729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E5AE507-BF8E-73E5-ABE4-AC9A9C1A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41798"/>
              </p:ext>
            </p:extLst>
          </p:nvPr>
        </p:nvGraphicFramePr>
        <p:xfrm>
          <a:off x="6296268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38825DE-2F54-E5DE-0360-E67006B68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24526"/>
              </p:ext>
            </p:extLst>
          </p:nvPr>
        </p:nvGraphicFramePr>
        <p:xfrm>
          <a:off x="6696807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2F1297A-2E83-E603-08B5-BB569E488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97496"/>
              </p:ext>
            </p:extLst>
          </p:nvPr>
        </p:nvGraphicFramePr>
        <p:xfrm>
          <a:off x="7097346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8D58179-EFF8-81D3-6BCE-9D66EB96F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87131"/>
              </p:ext>
            </p:extLst>
          </p:nvPr>
        </p:nvGraphicFramePr>
        <p:xfrm>
          <a:off x="7497885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A142C8F-9597-73BC-3210-2983D4287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01765"/>
              </p:ext>
            </p:extLst>
          </p:nvPr>
        </p:nvGraphicFramePr>
        <p:xfrm>
          <a:off x="7898424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8835C6C-E524-FACA-01F5-C0939E3E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2219"/>
              </p:ext>
            </p:extLst>
          </p:nvPr>
        </p:nvGraphicFramePr>
        <p:xfrm>
          <a:off x="8298963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609FF81-12C8-B00F-0A66-DDE105B0D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184"/>
              </p:ext>
            </p:extLst>
          </p:nvPr>
        </p:nvGraphicFramePr>
        <p:xfrm>
          <a:off x="8699501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A911F6A5-BB7A-6FCF-65A6-EC53CBB82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43813"/>
              </p:ext>
            </p:extLst>
          </p:nvPr>
        </p:nvGraphicFramePr>
        <p:xfrm>
          <a:off x="9100041" y="2899572"/>
          <a:ext cx="40053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0780D33-452B-1D47-6DBB-0186F4ACD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62562"/>
              </p:ext>
            </p:extLst>
          </p:nvPr>
        </p:nvGraphicFramePr>
        <p:xfrm>
          <a:off x="2691415" y="3139481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7C56848-FE30-9793-8CB8-8373F155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29586"/>
              </p:ext>
            </p:extLst>
          </p:nvPr>
        </p:nvGraphicFramePr>
        <p:xfrm>
          <a:off x="3091957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4534915-FEE4-7463-3792-21CE7EBF8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57986"/>
              </p:ext>
            </p:extLst>
          </p:nvPr>
        </p:nvGraphicFramePr>
        <p:xfrm>
          <a:off x="3492496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B5826FB-EA38-70C4-D337-4BDF6EC5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91321"/>
              </p:ext>
            </p:extLst>
          </p:nvPr>
        </p:nvGraphicFramePr>
        <p:xfrm>
          <a:off x="3893035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9A9816FF-C7DD-57E8-501B-015143D4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77307"/>
              </p:ext>
            </p:extLst>
          </p:nvPr>
        </p:nvGraphicFramePr>
        <p:xfrm>
          <a:off x="4293574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5FCEF8B-3EC6-7A0C-B6A9-452EF1231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31165"/>
              </p:ext>
            </p:extLst>
          </p:nvPr>
        </p:nvGraphicFramePr>
        <p:xfrm>
          <a:off x="4694113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CDC3E12-60CC-F601-7BFF-245D6C94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9607"/>
              </p:ext>
            </p:extLst>
          </p:nvPr>
        </p:nvGraphicFramePr>
        <p:xfrm>
          <a:off x="5094652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CABB12B6-3EF4-9D42-E6D4-445CF249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12401"/>
              </p:ext>
            </p:extLst>
          </p:nvPr>
        </p:nvGraphicFramePr>
        <p:xfrm>
          <a:off x="5495191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895471EF-1F7A-83B3-71D1-6B9E520F5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4414"/>
              </p:ext>
            </p:extLst>
          </p:nvPr>
        </p:nvGraphicFramePr>
        <p:xfrm>
          <a:off x="5895730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582E22E-7777-AC6B-586B-74C78CBD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92484"/>
              </p:ext>
            </p:extLst>
          </p:nvPr>
        </p:nvGraphicFramePr>
        <p:xfrm>
          <a:off x="6296269" y="472619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C20370B-AFE0-B693-A814-EA959F37E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19363"/>
              </p:ext>
            </p:extLst>
          </p:nvPr>
        </p:nvGraphicFramePr>
        <p:xfrm>
          <a:off x="6696808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237DE6B-A298-85DE-D361-461346E17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8468"/>
              </p:ext>
            </p:extLst>
          </p:nvPr>
        </p:nvGraphicFramePr>
        <p:xfrm>
          <a:off x="7097347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7C13F35-EDE3-3549-9FC3-203B43BF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00704"/>
              </p:ext>
            </p:extLst>
          </p:nvPr>
        </p:nvGraphicFramePr>
        <p:xfrm>
          <a:off x="7497886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E206756-A86A-D6F4-213F-781CE066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6742"/>
              </p:ext>
            </p:extLst>
          </p:nvPr>
        </p:nvGraphicFramePr>
        <p:xfrm>
          <a:off x="7898425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D12A415-B3DC-68DF-62B2-51651E540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11906"/>
              </p:ext>
            </p:extLst>
          </p:nvPr>
        </p:nvGraphicFramePr>
        <p:xfrm>
          <a:off x="8298964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D85077C-1DA4-A60F-D5F0-C3A4DF04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35184"/>
              </p:ext>
            </p:extLst>
          </p:nvPr>
        </p:nvGraphicFramePr>
        <p:xfrm>
          <a:off x="8699502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E2C9999-83FF-7917-E27A-A4FF6AB7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90604"/>
              </p:ext>
            </p:extLst>
          </p:nvPr>
        </p:nvGraphicFramePr>
        <p:xfrm>
          <a:off x="9100042" y="47244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ko-Kore-KR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534C29B-98DD-3601-DF58-49D964466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75741"/>
              </p:ext>
            </p:extLst>
          </p:nvPr>
        </p:nvGraphicFramePr>
        <p:xfrm>
          <a:off x="2691416" y="471875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vd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C92DDB-2727-0D71-A7D0-27BECA294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7417"/>
              </p:ext>
            </p:extLst>
          </p:nvPr>
        </p:nvGraphicFramePr>
        <p:xfrm>
          <a:off x="3091956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8FB4345-2726-8AD0-4725-538572F0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98668"/>
              </p:ext>
            </p:extLst>
          </p:nvPr>
        </p:nvGraphicFramePr>
        <p:xfrm>
          <a:off x="3492495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BE104A72-766D-5255-0FFA-B44C337E8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4607"/>
              </p:ext>
            </p:extLst>
          </p:nvPr>
        </p:nvGraphicFramePr>
        <p:xfrm>
          <a:off x="3893034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9E7C480-2DA2-296B-40F7-3323503F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44366"/>
              </p:ext>
            </p:extLst>
          </p:nvPr>
        </p:nvGraphicFramePr>
        <p:xfrm>
          <a:off x="4293573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AA9099B4-90F0-C2E7-3B63-6CD337420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270"/>
              </p:ext>
            </p:extLst>
          </p:nvPr>
        </p:nvGraphicFramePr>
        <p:xfrm>
          <a:off x="4694112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47F466F-A25D-3286-A739-7D617346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66985"/>
              </p:ext>
            </p:extLst>
          </p:nvPr>
        </p:nvGraphicFramePr>
        <p:xfrm>
          <a:off x="5094651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DAEC07EA-EA09-3584-AB5A-5D98954B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1419"/>
              </p:ext>
            </p:extLst>
          </p:nvPr>
        </p:nvGraphicFramePr>
        <p:xfrm>
          <a:off x="5495190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3EEA528-AE93-80C5-A5D6-902EAD777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00833"/>
              </p:ext>
            </p:extLst>
          </p:nvPr>
        </p:nvGraphicFramePr>
        <p:xfrm>
          <a:off x="5895729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1038D6F-1EFC-611F-197F-029A13A8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39221"/>
              </p:ext>
            </p:extLst>
          </p:nvPr>
        </p:nvGraphicFramePr>
        <p:xfrm>
          <a:off x="6296268" y="158229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6E57C65-4B98-0DEA-B24F-E8443D35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89269"/>
              </p:ext>
            </p:extLst>
          </p:nvPr>
        </p:nvGraphicFramePr>
        <p:xfrm>
          <a:off x="6696807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DD0018AC-ABFA-FE7A-17A3-16205E11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96275"/>
              </p:ext>
            </p:extLst>
          </p:nvPr>
        </p:nvGraphicFramePr>
        <p:xfrm>
          <a:off x="7097346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CB4AB91-9401-D538-C021-8189DBA7D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77720"/>
              </p:ext>
            </p:extLst>
          </p:nvPr>
        </p:nvGraphicFramePr>
        <p:xfrm>
          <a:off x="7497885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EDC7EE1D-2A06-DB6B-3506-F4220EA09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80034"/>
              </p:ext>
            </p:extLst>
          </p:nvPr>
        </p:nvGraphicFramePr>
        <p:xfrm>
          <a:off x="7898424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C8B73A49-E6E9-F543-1FF5-4453A66AF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59031"/>
              </p:ext>
            </p:extLst>
          </p:nvPr>
        </p:nvGraphicFramePr>
        <p:xfrm>
          <a:off x="8298963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6796489-7259-B8F7-0246-EBE2C9C5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5974"/>
              </p:ext>
            </p:extLst>
          </p:nvPr>
        </p:nvGraphicFramePr>
        <p:xfrm>
          <a:off x="8699501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6AFBA9D-94EE-7034-6750-1A75B2622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52227"/>
              </p:ext>
            </p:extLst>
          </p:nvPr>
        </p:nvGraphicFramePr>
        <p:xfrm>
          <a:off x="9100041" y="1580542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4E05AFAA-7383-08A3-AE98-6DAF6061D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6183"/>
              </p:ext>
            </p:extLst>
          </p:nvPr>
        </p:nvGraphicFramePr>
        <p:xfrm>
          <a:off x="2691415" y="1577700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8A5042A0-75F3-69E6-3518-161F419C5714}"/>
              </a:ext>
            </a:extLst>
          </p:cNvPr>
          <p:cNvSpPr txBox="1"/>
          <p:nvPr/>
        </p:nvSpPr>
        <p:spPr>
          <a:xfrm>
            <a:off x="4759629" y="5580333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TBL.16B </a:t>
            </a:r>
            <a:r>
              <a:rPr kumimoji="1" lang="en-US" altLang="ko-Kore-KR" sz="2400" dirty="0" err="1"/>
              <a:t>vd</a:t>
            </a:r>
            <a:r>
              <a:rPr kumimoji="1" lang="en-US" altLang="ko-Kore-KR" sz="2400" dirty="0"/>
              <a:t>, {</a:t>
            </a:r>
            <a:r>
              <a:rPr kumimoji="1" lang="en-US" altLang="ko-Kore-KR" sz="2400" dirty="0" err="1"/>
              <a:t>vn</a:t>
            </a:r>
            <a:r>
              <a:rPr kumimoji="1" lang="en-US" altLang="ko-Kore-KR" sz="2400" dirty="0"/>
              <a:t>}, </a:t>
            </a:r>
            <a:r>
              <a:rPr kumimoji="1" lang="en-US" altLang="ko-Kore-KR" sz="2400" dirty="0" err="1"/>
              <a:t>vm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235493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501</Words>
  <Application>Microsoft Macintosh PowerPoint</Application>
  <PresentationFormat>와이드스크린</PresentationFormat>
  <Paragraphs>219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AppleGothic</vt:lpstr>
      <vt:lpstr>Malgun Gothic</vt:lpstr>
      <vt:lpstr>Arial</vt:lpstr>
      <vt:lpstr>제목 테마</vt:lpstr>
      <vt:lpstr>CryptoCraft 테마</vt:lpstr>
      <vt:lpstr>ARMv8상에서의  SKINNY 블록암호 최적화 구현</vt:lpstr>
      <vt:lpstr>PowerPoint 프레젠테이션</vt:lpstr>
      <vt:lpstr>관련 연구 - SKINNY</vt:lpstr>
      <vt:lpstr>관련 연구 - SKINNY</vt:lpstr>
      <vt:lpstr>관련 연구 - SKINNY</vt:lpstr>
      <vt:lpstr>관련 연구 - SKINNY</vt:lpstr>
      <vt:lpstr>관련 연구 - ARMv8</vt:lpstr>
      <vt:lpstr>구현 기법 – TBL 명령어</vt:lpstr>
      <vt:lpstr>구현 기법 – TBL 명령어</vt:lpstr>
      <vt:lpstr>구현 기법 – Subcell</vt:lpstr>
      <vt:lpstr>구현 기법 - Mixcolumns</vt:lpstr>
      <vt:lpstr>성능 평가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PIPO 병렬 구현</dc:title>
  <dc:creator>HD</dc:creator>
  <cp:lastModifiedBy>엄시우</cp:lastModifiedBy>
  <cp:revision>14</cp:revision>
  <dcterms:created xsi:type="dcterms:W3CDTF">2019-03-05T04:29:07Z</dcterms:created>
  <dcterms:modified xsi:type="dcterms:W3CDTF">2022-05-12T15:57:46Z</dcterms:modified>
</cp:coreProperties>
</file>