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4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Liberation Serif" panose="02020603050405020304" pitchFamily="18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0" autoAdjust="0"/>
    <p:restoredTop sz="67689" autoAdjust="0"/>
  </p:normalViewPr>
  <p:slideViewPr>
    <p:cSldViewPr snapToGrid="0">
      <p:cViewPr varScale="1">
        <p:scale>
          <a:sx n="77" d="100"/>
          <a:sy n="77" d="100"/>
        </p:scale>
        <p:origin x="21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everyone, I’m </a:t>
            </a:r>
            <a:r>
              <a:rPr lang="en-US" altLang="ko-KR" dirty="0" err="1"/>
              <a:t>hyeokdong</a:t>
            </a:r>
            <a:r>
              <a:rPr lang="en-US" altLang="ko-KR" dirty="0"/>
              <a:t> kwon from </a:t>
            </a:r>
            <a:r>
              <a:rPr lang="en-US" altLang="ko-KR" dirty="0" err="1"/>
              <a:t>hansung</a:t>
            </a:r>
            <a:r>
              <a:rPr lang="en-US" altLang="ko-KR" dirty="0"/>
              <a:t> university.</a:t>
            </a:r>
          </a:p>
          <a:p>
            <a:r>
              <a:rPr lang="en-US" altLang="ko-KR" dirty="0"/>
              <a:t>I prepared presentation about </a:t>
            </a:r>
            <a:r>
              <a:rPr lang="en-US" altLang="ko-KR" dirty="0" err="1"/>
              <a:t>ARMing</a:t>
            </a:r>
            <a:r>
              <a:rPr lang="en-US" altLang="ko-KR" dirty="0"/>
              <a:t>-sword that efficient implementation of Scabbard cryptography on ARM processors.</a:t>
            </a:r>
          </a:p>
          <a:p>
            <a:r>
              <a:rPr lang="en-US" altLang="ko-KR" dirty="0"/>
              <a:t>let’s get started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36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Evaluation step is consisted with three stage.</a:t>
            </a:r>
          </a:p>
          <a:p>
            <a:r>
              <a:rPr lang="en-US" altLang="ko-KR" dirty="0"/>
              <a:t>When an input array of length N is initially entered, it becomes an array of three N/2 lengths. The next step is an array of 9 N/4 lengths.</a:t>
            </a:r>
          </a:p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figure</a:t>
            </a:r>
            <a:r>
              <a:rPr lang="ko-KR" altLang="en-US" dirty="0"/>
              <a:t> </a:t>
            </a:r>
            <a:r>
              <a:rPr lang="en-US" altLang="ko-KR" dirty="0"/>
              <a:t>shows movements of array elementals.</a:t>
            </a:r>
          </a:p>
          <a:p>
            <a:r>
              <a:rPr lang="en-US" altLang="ko-KR" dirty="0"/>
              <a:t>As we can</a:t>
            </a:r>
            <a:r>
              <a:rPr lang="ko-KR" altLang="en-US" dirty="0"/>
              <a:t> </a:t>
            </a:r>
            <a:r>
              <a:rPr lang="en-US" altLang="ko-KR" dirty="0"/>
              <a:t>see, half of array is moved to the same direction and moves in two registers.</a:t>
            </a:r>
          </a:p>
          <a:p>
            <a:r>
              <a:rPr lang="en-US" altLang="ko-KR" dirty="0"/>
              <a:t>In this figure, half of first 8 values are going to first part and third part of next stage..</a:t>
            </a:r>
          </a:p>
          <a:p>
            <a:r>
              <a:rPr lang="en-US" altLang="ko-KR" dirty="0"/>
              <a:t>Also, first part of second stage, 4 values are going to first part and third part of last stage.</a:t>
            </a:r>
          </a:p>
          <a:p>
            <a:r>
              <a:rPr lang="en-US" altLang="ko-KR" dirty="0"/>
              <a:t>Here you can see that the first 4 values of the last stage are derived from the last 4 values of the first stage.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2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we revised Evaluation step structure, and named it Direct Mapping.</a:t>
            </a:r>
          </a:p>
          <a:p>
            <a:r>
              <a:rPr lang="en-US" altLang="ko-KR" dirty="0"/>
              <a:t>This structure generate the result value in two steps.</a:t>
            </a:r>
          </a:p>
          <a:p>
            <a:r>
              <a:rPr lang="en-US" altLang="ko-KR" dirty="0"/>
              <a:t>The implementation also uses vector instructions to move multiple values at once to speed up the operation.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6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source code of out implementation.</a:t>
            </a:r>
          </a:p>
          <a:p>
            <a:r>
              <a:rPr lang="en-US" altLang="ko-KR" dirty="0"/>
              <a:t>Line 1-4, load initial input array.</a:t>
            </a:r>
          </a:p>
          <a:p>
            <a:r>
              <a:rPr lang="en-US" altLang="ko-KR" dirty="0"/>
              <a:t>At this moment, some values does not need additional operations.</a:t>
            </a:r>
          </a:p>
          <a:p>
            <a:r>
              <a:rPr lang="en-US" altLang="ko-KR" dirty="0"/>
              <a:t>So these values are loaded into vector registers to be used for output. It can be checked to line 1 and 2.</a:t>
            </a:r>
          </a:p>
          <a:p>
            <a:r>
              <a:rPr lang="en-US" altLang="ko-KR" dirty="0"/>
              <a:t>Line 5-6, calculating third part of last stage, and line 7-8 calculating nineth part of last stage.</a:t>
            </a:r>
          </a:p>
          <a:p>
            <a:r>
              <a:rPr lang="en-US" altLang="ko-KR" dirty="0"/>
              <a:t>In line 9-14, calculating fourth to sixth part of last stage, it seems to be more complicated than other parts.</a:t>
            </a:r>
          </a:p>
          <a:p>
            <a:r>
              <a:rPr lang="en-US" altLang="ko-KR" dirty="0"/>
              <a:t>It because these values are derived from first three values and last three values of result array.</a:t>
            </a:r>
          </a:p>
          <a:p>
            <a:r>
              <a:rPr lang="en-US" altLang="ko-KR" dirty="0"/>
              <a:t>Line 15-19, Save the rest of the operation result.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3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the case of </a:t>
            </a:r>
            <a:r>
              <a:rPr lang="en-US" altLang="ko-KR" dirty="0" err="1"/>
              <a:t>Florete</a:t>
            </a:r>
            <a:r>
              <a:rPr lang="en-US" altLang="ko-KR" dirty="0"/>
              <a:t> and Sable, it is implemented according to Toom-Cook 3-way or 4-way.</a:t>
            </a:r>
          </a:p>
          <a:p>
            <a:r>
              <a:rPr lang="en-US" altLang="ko-KR" dirty="0"/>
              <a:t>So implementation codes is some different but basic approach is same that before.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3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After Evaluation step, the multiplier enter to the Multiplication step.</a:t>
            </a:r>
          </a:p>
          <a:p>
            <a:r>
              <a:rPr lang="en-US" altLang="ko-KR" dirty="0"/>
              <a:t>The Multiplication stage implemented with nested loop.</a:t>
            </a:r>
          </a:p>
          <a:p>
            <a:r>
              <a:rPr lang="en-US" altLang="ko-KR" dirty="0"/>
              <a:t>All of array values 16-bit units, and it can be easily implemented when using C language.</a:t>
            </a:r>
          </a:p>
          <a:p>
            <a:r>
              <a:rPr lang="en-US" altLang="ko-KR" dirty="0"/>
              <a:t>When using the C language, it is possible to simply add 1 to the index variable to increase the array index.</a:t>
            </a:r>
          </a:p>
          <a:p>
            <a:r>
              <a:rPr lang="en-US" altLang="ko-KR" dirty="0"/>
              <a:t>However, vector instructions only can be moved index pointer to 32-byte or 64-byte units.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9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we using general register to pointer and named sliding window.</a:t>
            </a:r>
          </a:p>
          <a:p>
            <a:r>
              <a:rPr lang="en-US" altLang="ko-KR" dirty="0"/>
              <a:t>Every calculation is performed to loaded values at current</a:t>
            </a:r>
            <a:r>
              <a:rPr lang="ko-KR" altLang="en-US" dirty="0"/>
              <a:t> </a:t>
            </a:r>
            <a:r>
              <a:rPr lang="en-US" altLang="ko-KR" dirty="0"/>
              <a:t>pointer by vector instructions,</a:t>
            </a:r>
          </a:p>
          <a:p>
            <a:r>
              <a:rPr lang="en-US" altLang="ko-KR" dirty="0"/>
              <a:t>and when</a:t>
            </a:r>
            <a:r>
              <a:rPr lang="ko-KR" altLang="en-US" dirty="0"/>
              <a:t> </a:t>
            </a:r>
            <a:r>
              <a:rPr lang="en-US" altLang="ko-KR" dirty="0"/>
              <a:t>the calculation is finished, the result values are stored to current pointer position.</a:t>
            </a:r>
          </a:p>
          <a:p>
            <a:r>
              <a:rPr lang="en-US" altLang="ko-KR" dirty="0"/>
              <a:t>After that, move a pointer to calculate the next value, and loaded values to calculate by vector instructions.</a:t>
            </a:r>
          </a:p>
          <a:p>
            <a:r>
              <a:rPr lang="en-US" altLang="ko-KR" dirty="0"/>
              <a:t>With this method, 1 general register used for pointer, and it is look like something window.</a:t>
            </a:r>
          </a:p>
          <a:p>
            <a:r>
              <a:rPr lang="en-US" altLang="ko-KR" dirty="0"/>
              <a:t>And it moves to next position until end of calculation.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is implementation codes for Sliding Window.</a:t>
            </a:r>
          </a:p>
          <a:p>
            <a:r>
              <a:rPr lang="en-US" altLang="ko-KR" dirty="0"/>
              <a:t>Line 1-2, loading parameters.</a:t>
            </a:r>
          </a:p>
          <a:p>
            <a:r>
              <a:rPr lang="en-US" altLang="ko-KR" dirty="0"/>
              <a:t>Line 3-4, calculating multiplication process.</a:t>
            </a:r>
          </a:p>
          <a:p>
            <a:r>
              <a:rPr lang="en-US" altLang="ko-KR" dirty="0"/>
              <a:t>Line 5-7, accumulating the result values to current pointer.</a:t>
            </a:r>
          </a:p>
          <a:p>
            <a:r>
              <a:rPr lang="en-US" altLang="ko-KR" dirty="0"/>
              <a:t>Lint 8, window will be slide to next value.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50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 we evaluate proposed implementation.</a:t>
            </a:r>
          </a:p>
          <a:p>
            <a:r>
              <a:rPr lang="en-US" altLang="ko-KR" dirty="0"/>
              <a:t>The target processor is Apple M1 processor, is one of Arm family.</a:t>
            </a:r>
          </a:p>
          <a:p>
            <a:r>
              <a:rPr lang="en-US" altLang="ko-KR" dirty="0"/>
              <a:t>We compare previous C implementation from distributed Scabbard library.</a:t>
            </a:r>
          </a:p>
          <a:p>
            <a:r>
              <a:rPr lang="en-US" altLang="ko-KR" dirty="0"/>
              <a:t>It is written by C language, but it ported to work on target processor.</a:t>
            </a:r>
          </a:p>
          <a:p>
            <a:endParaRPr lang="en-US" altLang="ko-KR" dirty="0"/>
          </a:p>
          <a:p>
            <a:r>
              <a:rPr lang="en-US" altLang="ko-KR" dirty="0"/>
              <a:t>The results is two tracks.</a:t>
            </a:r>
          </a:p>
          <a:p>
            <a:r>
              <a:rPr lang="en-US" altLang="ko-KR" dirty="0"/>
              <a:t>First is Multiplier, we derived evaluation results through average execution time of 1,000,000(million) iterations.</a:t>
            </a:r>
          </a:p>
          <a:p>
            <a:r>
              <a:rPr lang="en-US" altLang="ko-KR" dirty="0"/>
              <a:t>Second is Scabbard and </a:t>
            </a:r>
            <a:r>
              <a:rPr lang="en-US" altLang="ko-KR" dirty="0" err="1"/>
              <a:t>ARMing</a:t>
            </a:r>
            <a:r>
              <a:rPr lang="en-US" altLang="ko-KR" dirty="0"/>
              <a:t>-sword, in this case each algorithms are iterated 10,000(10 thousand) times.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07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case of multiplier, proposed multiplier of </a:t>
            </a:r>
            <a:r>
              <a:rPr lang="en-US" altLang="ko-KR" dirty="0" err="1"/>
              <a:t>ARMing</a:t>
            </a:r>
            <a:r>
              <a:rPr lang="en-US" altLang="ko-KR" dirty="0"/>
              <a:t>-sword has 6.34 better performance when best case.</a:t>
            </a:r>
          </a:p>
          <a:p>
            <a:r>
              <a:rPr lang="en-US" altLang="ko-KR" dirty="0"/>
              <a:t>The multiplier of </a:t>
            </a:r>
            <a:r>
              <a:rPr lang="en-US" altLang="ko-KR" dirty="0" err="1"/>
              <a:t>ARMing</a:t>
            </a:r>
            <a:r>
              <a:rPr lang="en-US" altLang="ko-KR" dirty="0"/>
              <a:t>-sword Espada is very effective then Scabbard multiplier.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76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the result of cryptography algorithms, almost cases </a:t>
            </a:r>
            <a:r>
              <a:rPr lang="en-US" altLang="ko-KR" dirty="0" err="1"/>
              <a:t>ARMing</a:t>
            </a:r>
            <a:r>
              <a:rPr lang="en-US" altLang="ko-KR" dirty="0"/>
              <a:t>-sword has better performance than scabbard.</a:t>
            </a:r>
          </a:p>
          <a:p>
            <a:r>
              <a:rPr lang="en-US" altLang="ko-KR" dirty="0"/>
              <a:t>Multiplier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Espada performed the best, so the </a:t>
            </a:r>
            <a:r>
              <a:rPr lang="en-US" altLang="ko-KR" dirty="0" err="1"/>
              <a:t>ARMing</a:t>
            </a:r>
            <a:r>
              <a:rPr lang="en-US" altLang="ko-KR" dirty="0"/>
              <a:t>-sword Espada algorithm showed the best performance.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5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contents of this presentation is as</a:t>
            </a:r>
            <a:r>
              <a:rPr lang="ko-KR" altLang="en-US" dirty="0"/>
              <a:t> </a:t>
            </a:r>
            <a:r>
              <a:rPr lang="en-US" altLang="ko-KR" dirty="0"/>
              <a:t>follows.</a:t>
            </a:r>
          </a:p>
          <a:p>
            <a:r>
              <a:rPr lang="en-US" altLang="ko-KR" dirty="0"/>
              <a:t>First is introduction, second is background I will talk about Saber, Scabbard and ARM processors. </a:t>
            </a:r>
          </a:p>
          <a:p>
            <a:r>
              <a:rPr lang="en-US" altLang="ko-KR" dirty="0"/>
              <a:t>Third is proposed implementation </a:t>
            </a:r>
            <a:r>
              <a:rPr lang="en-US" altLang="ko-KR" dirty="0" err="1"/>
              <a:t>ARMing</a:t>
            </a:r>
            <a:r>
              <a:rPr lang="en-US" altLang="ko-KR" dirty="0"/>
              <a:t>-sword,</a:t>
            </a:r>
          </a:p>
          <a:p>
            <a:r>
              <a:rPr lang="en-US" altLang="ko-KR" dirty="0"/>
              <a:t>Fourth is evaluation our implementation, and the last is conclusion.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00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last slide of this presentation.</a:t>
            </a:r>
          </a:p>
          <a:p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implemented optimized version of Scabbard that named </a:t>
            </a:r>
            <a:r>
              <a:rPr lang="en-US" altLang="ko-KR" dirty="0" err="1"/>
              <a:t>ARMing</a:t>
            </a:r>
            <a:r>
              <a:rPr lang="en-US" altLang="ko-KR" dirty="0"/>
              <a:t>-sword on ARM processor.</a:t>
            </a:r>
          </a:p>
          <a:p>
            <a:r>
              <a:rPr lang="en-US" altLang="ko-KR" dirty="0" err="1"/>
              <a:t>ARMing</a:t>
            </a:r>
            <a:r>
              <a:rPr lang="en-US" altLang="ko-KR" dirty="0"/>
              <a:t>-sword using two optimization techniques for multiplier which are Direct Mapping, and Sliding Window.</a:t>
            </a:r>
          </a:p>
          <a:p>
            <a:r>
              <a:rPr lang="en-US" altLang="ko-KR" dirty="0"/>
              <a:t>The evaluation results show better than Scabbard performances.</a:t>
            </a:r>
          </a:p>
          <a:p>
            <a:r>
              <a:rPr lang="en-US" altLang="ko-KR" dirty="0"/>
              <a:t>In case of multiplier, the best case is 6.34 times improvement.</a:t>
            </a:r>
          </a:p>
          <a:p>
            <a:r>
              <a:rPr lang="en-US" altLang="ko-KR" dirty="0"/>
              <a:t>And </a:t>
            </a:r>
            <a:r>
              <a:rPr lang="en-US" altLang="ko-KR" dirty="0" err="1"/>
              <a:t>ARMing</a:t>
            </a:r>
            <a:r>
              <a:rPr lang="en-US" altLang="ko-KR" dirty="0"/>
              <a:t>-sword Espada decapsulation shows most performance improvement.</a:t>
            </a:r>
          </a:p>
          <a:p>
            <a:r>
              <a:rPr lang="en-US" altLang="ko-KR" dirty="0"/>
              <a:t>Finally, our presented implementation is very </a:t>
            </a:r>
            <a:r>
              <a:rPr lang="en-US" altLang="ko-KR" dirty="0" err="1"/>
              <a:t>effiective</a:t>
            </a:r>
            <a:r>
              <a:rPr lang="en-US" altLang="ko-KR" dirty="0"/>
              <a:t> to ARM processors.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3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4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post-quantum </a:t>
            </a:r>
            <a:r>
              <a:rPr lang="en-US" altLang="ko-KR" dirty="0" err="1"/>
              <a:t>cryptogrphy</a:t>
            </a:r>
            <a:r>
              <a:rPr lang="en-US" altLang="ko-KR" dirty="0"/>
              <a:t> is very important that classic cryptography algorithms are threatened by quantum computers.</a:t>
            </a:r>
          </a:p>
          <a:p>
            <a:r>
              <a:rPr lang="en-US" altLang="ko-KR" dirty="0"/>
              <a:t>So NIST held the post-quantum cryptography standardization competition, and Saber is one of Round 3 candidate of Public-key Encryption.</a:t>
            </a:r>
          </a:p>
          <a:p>
            <a:r>
              <a:rPr lang="en-US" altLang="ko-KR" dirty="0"/>
              <a:t>And Scabbard is improved version of Saber cryptography.</a:t>
            </a:r>
          </a:p>
          <a:p>
            <a:r>
              <a:rPr lang="en-US" altLang="ko-KR" dirty="0"/>
              <a:t>In this time, we present </a:t>
            </a:r>
            <a:r>
              <a:rPr lang="en-US" altLang="ko-KR" dirty="0" err="1"/>
              <a:t>ARMing</a:t>
            </a:r>
            <a:r>
              <a:rPr lang="en-US" altLang="ko-KR" dirty="0"/>
              <a:t>-sword that optimized version of Scabbard on ARM processors.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0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contributions is as follows.</a:t>
            </a:r>
          </a:p>
          <a:p>
            <a:r>
              <a:rPr lang="en-US" altLang="ko-KR" dirty="0"/>
              <a:t>First, step-by-step optimization of multiplier.</a:t>
            </a:r>
          </a:p>
          <a:p>
            <a:r>
              <a:rPr lang="en-US" altLang="ko-KR" dirty="0"/>
              <a:t>Out target algorithm Scabbard using multiplier that consists of three steps: Evaluation, Multiplication, Interpolation.</a:t>
            </a:r>
          </a:p>
          <a:p>
            <a:r>
              <a:rPr lang="en-US" altLang="ko-KR" dirty="0"/>
              <a:t>We focused on Evaluation step and Multiplication steps.</a:t>
            </a:r>
          </a:p>
          <a:p>
            <a:r>
              <a:rPr lang="en-US" altLang="ko-KR" dirty="0"/>
              <a:t>Mainly, we revised internal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Multiplication steps. Also, we applied parallel operations to fast computation.</a:t>
            </a:r>
          </a:p>
          <a:p>
            <a:endParaRPr lang="en-US" altLang="ko-KR" dirty="0"/>
          </a:p>
          <a:p>
            <a:r>
              <a:rPr lang="en-US" altLang="ko-KR" dirty="0"/>
              <a:t>Second, we propose customized optimized implementation technique for each scheme.</a:t>
            </a:r>
          </a:p>
          <a:p>
            <a:r>
              <a:rPr lang="en-US" altLang="ko-KR" dirty="0"/>
              <a:t>The Scabbard cryptography has 3 </a:t>
            </a:r>
            <a:r>
              <a:rPr lang="en-US" altLang="ko-KR" dirty="0" err="1"/>
              <a:t>shcemes</a:t>
            </a:r>
            <a:r>
              <a:rPr lang="en-US" altLang="ko-KR" dirty="0"/>
              <a:t> that named </a:t>
            </a:r>
            <a:r>
              <a:rPr lang="en-US" altLang="ko-KR" dirty="0" err="1"/>
              <a:t>Florete</a:t>
            </a:r>
            <a:r>
              <a:rPr lang="en-US" altLang="ko-KR" dirty="0"/>
              <a:t>, Espada, and Sable.</a:t>
            </a:r>
          </a:p>
          <a:p>
            <a:r>
              <a:rPr lang="en-US" altLang="ko-KR" dirty="0"/>
              <a:t>Each scheme has different structure, so we need to customized implementation to efficient implementation.</a:t>
            </a:r>
          </a:p>
          <a:p>
            <a:endParaRPr lang="en-US" altLang="ko-KR" dirty="0"/>
          </a:p>
          <a:p>
            <a:r>
              <a:rPr lang="en-US" altLang="ko-KR" dirty="0"/>
              <a:t>Third, the first implementation of Scabbard on ARMv8 processors.</a:t>
            </a:r>
          </a:p>
          <a:p>
            <a:r>
              <a:rPr lang="en-US" altLang="ko-KR" dirty="0"/>
              <a:t>It might be helpful to following researchers.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9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Saber is Round 3 candidate of NIST PQC standardization.</a:t>
            </a:r>
          </a:p>
          <a:p>
            <a:r>
              <a:rPr lang="en-US" altLang="ko-KR" dirty="0"/>
              <a:t>It is lattice-based cryptography, and the name is derived from one of a sword.</a:t>
            </a:r>
          </a:p>
          <a:p>
            <a:r>
              <a:rPr lang="en-US" altLang="ko-KR" dirty="0"/>
              <a:t>The Saber is candidate of key encapsulation mechanism, but failed to advance to Round 4.</a:t>
            </a:r>
          </a:p>
          <a:p>
            <a:r>
              <a:rPr lang="en-US" altLang="ko-KR" dirty="0"/>
              <a:t>Below the table shows that parameters of Saber.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4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Scabbard is alternate version of Saber cryptography.</a:t>
            </a:r>
          </a:p>
          <a:p>
            <a:r>
              <a:rPr lang="en-US" altLang="ko-KR" dirty="0"/>
              <a:t>It has</a:t>
            </a:r>
            <a:r>
              <a:rPr lang="ko-KR" altLang="en-US" dirty="0"/>
              <a:t> </a:t>
            </a:r>
            <a:r>
              <a:rPr lang="en-US" altLang="ko-KR" dirty="0"/>
              <a:t>three</a:t>
            </a:r>
            <a:r>
              <a:rPr lang="ko-KR" altLang="en-US" dirty="0"/>
              <a:t> </a:t>
            </a:r>
            <a:r>
              <a:rPr lang="en-US" altLang="ko-KR" dirty="0"/>
              <a:t>kinds</a:t>
            </a:r>
            <a:r>
              <a:rPr lang="ko-KR" altLang="en-US" dirty="0"/>
              <a:t> </a:t>
            </a:r>
            <a:r>
              <a:rPr lang="en-US" altLang="ko-KR" dirty="0"/>
              <a:t>of scheme.</a:t>
            </a:r>
          </a:p>
          <a:p>
            <a:r>
              <a:rPr lang="en-US" altLang="ko-KR" dirty="0"/>
              <a:t>The first is </a:t>
            </a:r>
            <a:r>
              <a:rPr lang="en-US" altLang="ko-KR" dirty="0" err="1"/>
              <a:t>Florete</a:t>
            </a:r>
            <a:r>
              <a:rPr lang="en-US" altLang="ko-KR" dirty="0"/>
              <a:t>, it focused on reusing the hardware architecture and software modules of Saber.</a:t>
            </a:r>
          </a:p>
          <a:p>
            <a:r>
              <a:rPr lang="en-US" altLang="ko-KR" dirty="0"/>
              <a:t>Also, it</a:t>
            </a:r>
            <a:r>
              <a:rPr lang="ko-KR" altLang="en-US" dirty="0"/>
              <a:t> </a:t>
            </a:r>
            <a:r>
              <a:rPr lang="en-US" altLang="ko-KR" dirty="0"/>
              <a:t>lowered the number of digits of multiplication, it has little bit faster than before multiplication.</a:t>
            </a:r>
          </a:p>
          <a:p>
            <a:r>
              <a:rPr lang="en-US" altLang="ko-KR" dirty="0"/>
              <a:t>The second is Espada. Its approach is ‘to get small memory consumption’.</a:t>
            </a:r>
          </a:p>
          <a:p>
            <a:r>
              <a:rPr lang="en-US" altLang="ko-KR" dirty="0"/>
              <a:t>And it can be parallelized in limited environment, such as microcontrollers.</a:t>
            </a:r>
          </a:p>
          <a:p>
            <a:r>
              <a:rPr lang="en-US" altLang="ko-KR" dirty="0"/>
              <a:t>The last one is Sable, it using Centered Binomial Distributions.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6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target processor is 64-bit ARMv8 processor.</a:t>
            </a:r>
          </a:p>
          <a:p>
            <a:r>
              <a:rPr lang="en-US" altLang="ko-KR" dirty="0"/>
              <a:t>It has 4-bit general purpose registers, and 128-bit vector registers.</a:t>
            </a:r>
          </a:p>
          <a:p>
            <a:r>
              <a:rPr lang="en-US" altLang="ko-KR" dirty="0"/>
              <a:t>Among them, the vector registers can be operated in parallel way with vector instructions.</a:t>
            </a:r>
          </a:p>
          <a:p>
            <a:endParaRPr lang="en-US" altLang="ko-KR" dirty="0"/>
          </a:p>
          <a:p>
            <a:r>
              <a:rPr lang="en-US" altLang="ko-KR" dirty="0"/>
              <a:t>The maximum size of vector register is 128-bit, but</a:t>
            </a:r>
            <a:r>
              <a:rPr lang="ko-KR" altLang="en-US" dirty="0"/>
              <a:t> </a:t>
            </a:r>
            <a:r>
              <a:rPr lang="en-US" altLang="ko-KR" dirty="0"/>
              <a:t>internal values are treated by arrangement specifier.</a:t>
            </a:r>
          </a:p>
          <a:p>
            <a:r>
              <a:rPr lang="en-US" altLang="ko-KR" dirty="0"/>
              <a:t>For example, ‘b’ specifier means ‘byte’, so internal values are treated as 8-bit. In this case, it can be stored 16 in maximum.</a:t>
            </a:r>
          </a:p>
          <a:p>
            <a:r>
              <a:rPr lang="en-US" altLang="ko-KR" dirty="0"/>
              <a:t>The arrangement specifiers are belonging to instructions, so internal unit of vector registers can be changed anytime.</a:t>
            </a:r>
          </a:p>
          <a:p>
            <a:endParaRPr lang="en-US" altLang="ko-KR" dirty="0"/>
          </a:p>
          <a:p>
            <a:r>
              <a:rPr lang="en-US" altLang="ko-KR" dirty="0"/>
              <a:t>When using vector instructions, every operation are working in parallel like figure.</a:t>
            </a:r>
          </a:p>
          <a:p>
            <a:r>
              <a:rPr lang="en-US" altLang="ko-KR" dirty="0"/>
              <a:t>In the example, you can see that 16 bytes are added in parallel.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9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we implemented </a:t>
            </a:r>
            <a:r>
              <a:rPr lang="en-US" altLang="ko-KR" dirty="0" err="1"/>
              <a:t>ARMing</a:t>
            </a:r>
            <a:r>
              <a:rPr lang="en-US" altLang="ko-KR" dirty="0"/>
              <a:t>-sword.</a:t>
            </a:r>
          </a:p>
          <a:p>
            <a:r>
              <a:rPr lang="en-US" altLang="ko-KR" dirty="0"/>
              <a:t>It is optimized implementation of Scabbard on the ARM processors.</a:t>
            </a:r>
          </a:p>
          <a:p>
            <a:r>
              <a:rPr lang="en-US" altLang="ko-KR" dirty="0"/>
              <a:t>We proposed two kinds of optimization techniques, Direct Mapping and Sliding Window.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1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Evaluation step, the array shape is transformed to change the input array into a shape suitable for operation.</a:t>
            </a:r>
          </a:p>
          <a:p>
            <a:r>
              <a:rPr lang="en-US" altLang="ko-KR" dirty="0"/>
              <a:t>The result of this step, N</a:t>
            </a:r>
            <a:r>
              <a:rPr lang="ko-KR" altLang="en-US" dirty="0"/>
              <a:t> </a:t>
            </a:r>
            <a:r>
              <a:rPr lang="en-US" altLang="ko-KR" dirty="0"/>
              <a:t>length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16-bit array is changed to 9 of N/4(quarter) length of 16-bit arrays.</a:t>
            </a:r>
          </a:p>
          <a:p>
            <a:r>
              <a:rPr lang="en-US" altLang="ko-KR" dirty="0"/>
              <a:t>This step is performed at the start of multiplication, and the computational load is high because the size of the array is large to iterate through all the arrays.</a:t>
            </a:r>
          </a:p>
          <a:p>
            <a:r>
              <a:rPr lang="en-US" altLang="ko-KR" dirty="0"/>
              <a:t>The problem can be easily solved by using parallelization, but we thought about a way to get more performance.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0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Liberation Serif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>
                <a:latin typeface="Liberation Serif" panose="02020603050405020304" pitchFamily="18" charset="0"/>
              </a:defRPr>
            </a:lvl1pPr>
            <a:lvl2pPr>
              <a:defRPr>
                <a:latin typeface="Liberation Serif" panose="02020603050405020304" pitchFamily="18" charset="0"/>
              </a:defRPr>
            </a:lvl2pPr>
            <a:lvl3pPr>
              <a:defRPr>
                <a:latin typeface="Liberation Serif" panose="02020603050405020304" pitchFamily="18" charset="0"/>
              </a:defRPr>
            </a:lvl3pPr>
            <a:lvl4pPr>
              <a:defRPr>
                <a:latin typeface="Liberation Serif" panose="02020603050405020304" pitchFamily="18" charset="0"/>
              </a:defRPr>
            </a:lvl4pPr>
            <a:lvl5pPr>
              <a:defRPr>
                <a:latin typeface="Liberation Serif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Liberation Serif" panose="02020603050405020304" pitchFamily="18" charset="0"/>
                <a:ea typeface="+mj-ea"/>
                <a:cs typeface="Liberation Serif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Liberation Serif" panose="02020603050405020304" pitchFamily="18" charset="0"/>
                <a:ea typeface="+mn-ea"/>
                <a:cs typeface="Liberation Serif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1731903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213939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iberation Serif" panose="02020603050405020304" pitchFamily="18" charset="0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129780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iberation Serif" panose="02020603050405020304" pitchFamily="18" charset="0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048961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iberation Serif" panose="02020603050405020304" pitchFamily="18" charset="0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3964802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iberation Serif" panose="02020603050405020304" pitchFamily="18" charset="0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21394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126542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055539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3968142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</a:endParaRP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4EE9F1A4-13CE-3DDB-4703-D085C6E10CF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46629" y="4877405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iberation Serif" panose="02020603050405020304" pitchFamily="18" charset="0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3" name="모서리가 둥근 직사각형 19">
            <a:extLst>
              <a:ext uri="{FF2B5EF4-FFF2-40B4-BE49-F238E27FC236}">
                <a16:creationId xmlns:a16="http://schemas.microsoft.com/office/drawing/2014/main" id="{EBF25FCF-E01C-F6E5-2AEA-4AE032731343}"/>
              </a:ext>
            </a:extLst>
          </p:cNvPr>
          <p:cNvSpPr/>
          <p:nvPr userDrawn="1"/>
        </p:nvSpPr>
        <p:spPr>
          <a:xfrm>
            <a:off x="1055592" y="488074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Liberation Serif" panose="02020603050405020304" pitchFamily="18" charset="0"/>
              </a:rPr>
              <a:t>Q &amp; A</a:t>
            </a:r>
            <a:endParaRPr lang="ko-KR" altLang="en-US" sz="8000" dirty="0"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Liberation Serif" panose="02020603050405020304" pitchFamily="18" charset="0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erif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erif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ARMing</a:t>
            </a:r>
            <a:r>
              <a:rPr lang="en-US" altLang="ko-KR" dirty="0"/>
              <a:t>-sword:</a:t>
            </a:r>
            <a:br>
              <a:rPr lang="en-US" altLang="ko-KR" dirty="0"/>
            </a:br>
            <a:r>
              <a:rPr lang="en-US" altLang="ko-KR" dirty="0"/>
              <a:t>Scabbard on ARM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HyeokDong</a:t>
            </a:r>
            <a:r>
              <a:rPr lang="en-US" altLang="ko-KR" b="1" dirty="0">
                <a:solidFill>
                  <a:srgbClr val="0070C0"/>
                </a:solidFill>
              </a:rPr>
              <a:t> Kwon</a:t>
            </a:r>
            <a:r>
              <a:rPr lang="en-US" altLang="ko-KR" b="1" baseline="30000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 err="1"/>
              <a:t>Hyunjun</a:t>
            </a:r>
            <a:r>
              <a:rPr lang="en-US" altLang="ko-KR" dirty="0"/>
              <a:t> Kim</a:t>
            </a:r>
            <a:r>
              <a:rPr lang="en-US" altLang="ko-KR" baseline="30000" dirty="0"/>
              <a:t>1</a:t>
            </a:r>
            <a:r>
              <a:rPr lang="en-US" altLang="ko-KR" dirty="0"/>
              <a:t>, </a:t>
            </a:r>
            <a:r>
              <a:rPr lang="en-US" altLang="ko-KR" dirty="0" err="1"/>
              <a:t>Minjoo</a:t>
            </a:r>
            <a:r>
              <a:rPr lang="en-US" altLang="ko-KR" dirty="0"/>
              <a:t> Sim</a:t>
            </a:r>
            <a:r>
              <a:rPr lang="en-US" altLang="ko-KR" baseline="30000" dirty="0"/>
              <a:t>1</a:t>
            </a:r>
            <a:r>
              <a:rPr lang="en-US" altLang="ko-KR" dirty="0"/>
              <a:t>, </a:t>
            </a:r>
            <a:r>
              <a:rPr lang="en-US" altLang="ko-KR" dirty="0" err="1"/>
              <a:t>Siwoo</a:t>
            </a:r>
            <a:r>
              <a:rPr lang="en-US" altLang="ko-KR" dirty="0"/>
              <a:t> Eum</a:t>
            </a:r>
            <a:r>
              <a:rPr lang="en-US" altLang="ko-KR" baseline="30000" dirty="0"/>
              <a:t>1</a:t>
            </a:r>
            <a:r>
              <a:rPr lang="en-US" altLang="ko-KR" dirty="0"/>
              <a:t>, </a:t>
            </a:r>
            <a:r>
              <a:rPr lang="en-US" altLang="ko-KR" dirty="0" err="1"/>
              <a:t>Minwoo</a:t>
            </a:r>
            <a:r>
              <a:rPr lang="en-US" altLang="ko-KR" dirty="0"/>
              <a:t> Lee</a:t>
            </a:r>
            <a:r>
              <a:rPr lang="en-US" altLang="ko-KR" baseline="30000" dirty="0"/>
              <a:t>1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Wai-Kong Lee</a:t>
            </a:r>
            <a:r>
              <a:rPr lang="en-US" altLang="ko-KR" baseline="30000" dirty="0"/>
              <a:t>2</a:t>
            </a:r>
            <a:r>
              <a:rPr lang="en-US" altLang="ko-KR" dirty="0"/>
              <a:t>, and </a:t>
            </a:r>
            <a:r>
              <a:rPr lang="en-US" altLang="ko-KR" dirty="0" err="1"/>
              <a:t>Hwajeong</a:t>
            </a:r>
            <a:r>
              <a:rPr lang="en-US" altLang="ko-KR" dirty="0"/>
              <a:t> Seo</a:t>
            </a:r>
            <a:r>
              <a:rPr lang="en-US" altLang="ko-KR" baseline="30000" dirty="0"/>
              <a:t>1</a:t>
            </a:r>
            <a:endParaRPr lang="en-US" altLang="ko-KR" dirty="0"/>
          </a:p>
          <a:p>
            <a:r>
              <a:rPr lang="en-US" altLang="ko-KR" baseline="30000" dirty="0"/>
              <a:t>1</a:t>
            </a:r>
            <a:r>
              <a:rPr lang="en-US" altLang="ko-KR" dirty="0"/>
              <a:t>Hansung University, </a:t>
            </a:r>
            <a:r>
              <a:rPr lang="en-US" altLang="ko-KR" baseline="30000" dirty="0"/>
              <a:t>2</a:t>
            </a:r>
            <a:r>
              <a:rPr lang="en-US" altLang="ko-KR" dirty="0"/>
              <a:t>Gachon University</a:t>
            </a:r>
          </a:p>
          <a:p>
            <a:r>
              <a:rPr lang="en-US" altLang="ko-KR" dirty="0"/>
              <a:t>22. 08. 24.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1EA5-549B-6599-F46C-F950C672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ARMing</a:t>
            </a:r>
            <a:r>
              <a:rPr kumimoji="1" lang="en-US" altLang="ko-KR" dirty="0"/>
              <a:t>-sword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22C8A-927E-7494-BF06-81B085210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Evaluation consists of three stage.</a:t>
            </a:r>
          </a:p>
          <a:p>
            <a:pPr lvl="1"/>
            <a:r>
              <a:rPr kumimoji="1" lang="en-US" altLang="ko-Kore-KR" dirty="0"/>
              <a:t>N </a:t>
            </a:r>
            <a:r>
              <a:rPr kumimoji="1" lang="en-US" altLang="ko-Kore-KR" dirty="0">
                <a:sym typeface="Wingdings" pitchFamily="2" charset="2"/>
              </a:rPr>
              <a:t>length of 1  N/2 length of 3  N/4 length of 9</a:t>
            </a:r>
          </a:p>
          <a:p>
            <a:pPr lvl="1"/>
            <a:r>
              <a:rPr kumimoji="1" lang="en" altLang="ko-Kore-KR" dirty="0"/>
              <a:t>At each step, </a:t>
            </a:r>
            <a:r>
              <a:rPr kumimoji="1" lang="en" altLang="ko-Kore-KR" b="1" dirty="0">
                <a:solidFill>
                  <a:srgbClr val="FF0000"/>
                </a:solidFill>
              </a:rPr>
              <a:t>half of the array is moved to the same </a:t>
            </a:r>
            <a:r>
              <a:rPr kumimoji="1" lang="en-US" altLang="ko-Kore-KR" b="1" dirty="0">
                <a:solidFill>
                  <a:srgbClr val="FF0000"/>
                </a:solidFill>
              </a:rPr>
              <a:t>way</a:t>
            </a:r>
            <a:r>
              <a:rPr kumimoji="1" lang="en" altLang="ko-Kore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kumimoji="1" lang="en-US" altLang="ko-Kore-KR" dirty="0"/>
              <a:t>Each variable </a:t>
            </a:r>
            <a:r>
              <a:rPr kumimoji="1" lang="en-US" altLang="ko-Kore-KR" b="1" dirty="0">
                <a:solidFill>
                  <a:srgbClr val="FF0000"/>
                </a:solidFill>
              </a:rPr>
              <a:t>moves in two places</a:t>
            </a:r>
            <a:r>
              <a:rPr kumimoji="1" lang="en-US" altLang="ko-Kore-KR" dirty="0">
                <a:solidFill>
                  <a:srgbClr val="FF0000"/>
                </a:solidFill>
              </a:rPr>
              <a:t>.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288087-CBCA-F068-ACFC-07E2EB1FD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5" y="3325091"/>
            <a:ext cx="11810830" cy="34497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9F978F-B607-4A65-B0DE-065F01347DC3}"/>
              </a:ext>
            </a:extLst>
          </p:cNvPr>
          <p:cNvSpPr/>
          <p:nvPr/>
        </p:nvSpPr>
        <p:spPr>
          <a:xfrm>
            <a:off x="6369627" y="3381555"/>
            <a:ext cx="3896591" cy="470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1E4FA-A26B-22A9-C7B7-E0F1F40062F2}"/>
              </a:ext>
            </a:extLst>
          </p:cNvPr>
          <p:cNvSpPr/>
          <p:nvPr/>
        </p:nvSpPr>
        <p:spPr>
          <a:xfrm>
            <a:off x="242839" y="4832330"/>
            <a:ext cx="3896591" cy="470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D6FDC3-DD26-0C86-D425-0A8F6DE69562}"/>
              </a:ext>
            </a:extLst>
          </p:cNvPr>
          <p:cNvSpPr/>
          <p:nvPr/>
        </p:nvSpPr>
        <p:spPr>
          <a:xfrm>
            <a:off x="2191495" y="4796768"/>
            <a:ext cx="1989972" cy="54659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F546A1-398C-3851-6191-889ACF4D5064}"/>
              </a:ext>
            </a:extLst>
          </p:cNvPr>
          <p:cNvSpPr/>
          <p:nvPr/>
        </p:nvSpPr>
        <p:spPr>
          <a:xfrm>
            <a:off x="1332436" y="6219289"/>
            <a:ext cx="1947144" cy="50334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D67775-8614-FB6B-9B8F-232157E95B82}"/>
              </a:ext>
            </a:extLst>
          </p:cNvPr>
          <p:cNvSpPr/>
          <p:nvPr/>
        </p:nvSpPr>
        <p:spPr>
          <a:xfrm>
            <a:off x="8052570" y="4832329"/>
            <a:ext cx="3896591" cy="470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F2FE8-CD90-7C60-6B30-21E364D6F06C}"/>
              </a:ext>
            </a:extLst>
          </p:cNvPr>
          <p:cNvSpPr/>
          <p:nvPr/>
        </p:nvSpPr>
        <p:spPr>
          <a:xfrm>
            <a:off x="5227497" y="6219437"/>
            <a:ext cx="1947144" cy="50334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1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9363A-92B3-C17B-0017-EB20F42C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ARMing</a:t>
            </a:r>
            <a:r>
              <a:rPr kumimoji="1" lang="en-US" altLang="ko-KR" dirty="0"/>
              <a:t>-sword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AA9CB-D04D-08F3-FDE8-CDEE84E83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Revised structure of Evaluation step. </a:t>
            </a: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b="1" dirty="0">
                <a:solidFill>
                  <a:srgbClr val="FF0000"/>
                </a:solidFill>
                <a:sym typeface="Wingdings" pitchFamily="2" charset="2"/>
              </a:rPr>
              <a:t>Direct Mapping.</a:t>
            </a:r>
            <a:endParaRPr kumimoji="1" lang="en-US" altLang="ko-Kore-KR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ore-KR" b="1" dirty="0">
                <a:solidFill>
                  <a:srgbClr val="FF0000"/>
                </a:solidFill>
              </a:rPr>
              <a:t>To generate result values directly.</a:t>
            </a:r>
          </a:p>
          <a:p>
            <a:pPr lvl="1"/>
            <a:r>
              <a:rPr kumimoji="1" lang="en-US" altLang="ko-Kore-KR" b="1" dirty="0">
                <a:solidFill>
                  <a:srgbClr val="FF0000"/>
                </a:solidFill>
              </a:rPr>
              <a:t>Move multiple variables at once</a:t>
            </a:r>
            <a:r>
              <a:rPr kumimoji="1" lang="en-US" altLang="ko-Kore-KR" dirty="0"/>
              <a:t> using vector instructions.</a:t>
            </a:r>
          </a:p>
          <a:p>
            <a:r>
              <a:rPr kumimoji="1" lang="en-US" altLang="ko-Kore-KR" dirty="0"/>
              <a:t>It can be reduced number of variables move and calculation.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642536-EEAD-B183-78A0-793B58B1D651}"/>
              </a:ext>
            </a:extLst>
          </p:cNvPr>
          <p:cNvGrpSpPr/>
          <p:nvPr/>
        </p:nvGrpSpPr>
        <p:grpSpPr>
          <a:xfrm>
            <a:off x="308541" y="4149051"/>
            <a:ext cx="5791003" cy="1831147"/>
            <a:chOff x="1237119" y="3320105"/>
            <a:chExt cx="9717762" cy="30728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0E2EC16-642C-3FC0-5D76-71E1E7F40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119" y="3320105"/>
              <a:ext cx="9717762" cy="307281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979AF7-A853-E189-0F83-A3C300E0760C}"/>
                </a:ext>
              </a:extLst>
            </p:cNvPr>
            <p:cNvSpPr/>
            <p:nvPr/>
          </p:nvSpPr>
          <p:spPr>
            <a:xfrm>
              <a:off x="9494874" y="4210493"/>
              <a:ext cx="1460007" cy="1275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41FA016-9681-3A62-9B69-21D7F98FB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44" y="3622961"/>
            <a:ext cx="6092456" cy="28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4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E8E77-9701-A55D-86D5-1225C9E4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ARMing</a:t>
            </a:r>
            <a:r>
              <a:rPr kumimoji="1" lang="en-US" altLang="ko-KR" dirty="0"/>
              <a:t>-sword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63B02-DE67-6415-233C-6D586A0CF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Implementation codes for Direct Mapping technique.</a:t>
            </a:r>
          </a:p>
          <a:p>
            <a:pPr lvl="1"/>
            <a:r>
              <a:rPr kumimoji="1" lang="en-US" altLang="ko-Kore-KR" dirty="0"/>
              <a:t>Written by ARM assembly.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9A26AEC-5F42-9CE8-990A-16265E7B9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34" y="2625356"/>
            <a:ext cx="9275332" cy="35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5351-3033-D04B-2B17-1D992D8C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ARMing</a:t>
            </a:r>
            <a:r>
              <a:rPr kumimoji="1" lang="en-US" altLang="ko-KR" dirty="0"/>
              <a:t>-sword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0722D-3C6F-1786-E3DE-D334E9DCB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Toom-Cook 3-way with Direct Mapping.</a:t>
            </a:r>
          </a:p>
          <a:p>
            <a:pPr lvl="1"/>
            <a:r>
              <a:rPr kumimoji="1" lang="en-US" altLang="ko-Kore-KR" dirty="0"/>
              <a:t>Multiplication source codes are based on Scabbard.</a:t>
            </a:r>
          </a:p>
          <a:p>
            <a:pPr lvl="1"/>
            <a:r>
              <a:rPr kumimoji="1" lang="en-US" altLang="ko-Kore-KR" dirty="0"/>
              <a:t>Toom-Cook 4-way also can be implemented same method.</a:t>
            </a:r>
            <a:endParaRPr kumimoji="1" lang="ko-Kore-KR" altLang="en-US" dirty="0"/>
          </a:p>
        </p:txBody>
      </p:sp>
      <p:pic>
        <p:nvPicPr>
          <p:cNvPr id="5" name="그림 4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54F87F1C-B6F8-CC7E-02AA-EA2C2820C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30" y="2494141"/>
            <a:ext cx="8449340" cy="42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15154-A78B-F54B-31C0-00DC76BA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ARMing</a:t>
            </a:r>
            <a:r>
              <a:rPr kumimoji="1" lang="en-US" altLang="ko-KR" dirty="0"/>
              <a:t>-sword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9AB60-F42B-7632-983C-3F8E29B69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In the multiplication stage.</a:t>
            </a:r>
          </a:p>
          <a:p>
            <a:pPr lvl="1"/>
            <a:r>
              <a:rPr kumimoji="1" lang="en-US" altLang="ko-Kore-KR" dirty="0"/>
              <a:t>It implemented as a </a:t>
            </a:r>
            <a:r>
              <a:rPr kumimoji="1" lang="en-US" altLang="ko-Kore-KR" b="1" dirty="0">
                <a:solidFill>
                  <a:srgbClr val="0070C0"/>
                </a:solidFill>
              </a:rPr>
              <a:t>nested loop.</a:t>
            </a:r>
          </a:p>
          <a:p>
            <a:pPr lvl="1"/>
            <a:r>
              <a:rPr kumimoji="1" lang="en-US" altLang="ko-Kore-KR" dirty="0"/>
              <a:t>The indexes are moved to 16-bit units.</a:t>
            </a:r>
          </a:p>
          <a:p>
            <a:pPr lvl="1"/>
            <a:r>
              <a:rPr kumimoji="1" lang="en-US" altLang="ko-Kore-KR" b="1" dirty="0">
                <a:solidFill>
                  <a:srgbClr val="FF0000"/>
                </a:solidFill>
              </a:rPr>
              <a:t>However vector instructions only can be moved pointer to 32-byte or 64-byte units.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374B2A4-D6F1-07B0-9CF4-295C212AB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87" y="3045815"/>
            <a:ext cx="8171226" cy="36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6EF8B-6027-1595-1153-9716C9F3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ARMing</a:t>
            </a:r>
            <a:r>
              <a:rPr kumimoji="1" lang="en-US" altLang="ko-KR" dirty="0"/>
              <a:t>-sword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14CBA-B4F0-E6D9-0630-B06412A94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We using general register to pointer. </a:t>
            </a: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b="1" dirty="0">
                <a:solidFill>
                  <a:srgbClr val="FF0000"/>
                </a:solidFill>
                <a:sym typeface="Wingdings" pitchFamily="2" charset="2"/>
              </a:rPr>
              <a:t>Sliding Window.</a:t>
            </a:r>
          </a:p>
          <a:p>
            <a:pPr lvl="1"/>
            <a:r>
              <a:rPr lang="en" altLang="ko-Kore-KR" dirty="0"/>
              <a:t>Calculate by calling the values at the point currently pointed to by the pointer</a:t>
            </a:r>
            <a:r>
              <a:rPr lang="en-US" altLang="ko-KR" dirty="0"/>
              <a:t>.</a:t>
            </a:r>
            <a:endParaRPr lang="en" altLang="ko-Kore-KR" dirty="0"/>
          </a:p>
          <a:p>
            <a:pPr lvl="1"/>
            <a:r>
              <a:rPr lang="en" altLang="ko-Kore-KR" dirty="0"/>
              <a:t>When the calculation is finished, the value is stored in the memory of that pointer.</a:t>
            </a:r>
          </a:p>
          <a:p>
            <a:pPr lvl="1"/>
            <a:r>
              <a:rPr lang="en" altLang="ko-Kore-KR" dirty="0"/>
              <a:t>Move a pointer to calculate the next value</a:t>
            </a:r>
            <a:r>
              <a:rPr lang="en-US" altLang="ko-KR" dirty="0"/>
              <a:t>.</a:t>
            </a:r>
          </a:p>
          <a:p>
            <a:pPr lvl="1"/>
            <a:r>
              <a:rPr lang="en" altLang="ko-Kore-KR" dirty="0"/>
              <a:t>Values of multiplication</a:t>
            </a:r>
            <a:r>
              <a:rPr lang="ko-KR" altLang="en-US" dirty="0"/>
              <a:t> </a:t>
            </a:r>
            <a:r>
              <a:rPr lang="en-US" altLang="ko-KR" dirty="0"/>
              <a:t>step </a:t>
            </a:r>
            <a:r>
              <a:rPr lang="en" altLang="ko-Kore-KR" dirty="0"/>
              <a:t>can be accumulated in this way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0B1846-8B6A-C020-6BF0-F818373A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95" y="4258804"/>
            <a:ext cx="8522725" cy="544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B7FF41-DCFF-DDA5-34F4-6BD1498F11DF}"/>
              </a:ext>
            </a:extLst>
          </p:cNvPr>
          <p:cNvSpPr/>
          <p:nvPr/>
        </p:nvSpPr>
        <p:spPr>
          <a:xfrm>
            <a:off x="1462995" y="4258804"/>
            <a:ext cx="2130019" cy="544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2F2B79-C4B6-EB29-0507-9CD56780A000}"/>
              </a:ext>
            </a:extLst>
          </p:cNvPr>
          <p:cNvCxnSpPr/>
          <p:nvPr/>
        </p:nvCxnSpPr>
        <p:spPr>
          <a:xfrm>
            <a:off x="1732317" y="3820323"/>
            <a:ext cx="0" cy="4384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504E0-C789-054F-B233-AAA2180A06A8}"/>
              </a:ext>
            </a:extLst>
          </p:cNvPr>
          <p:cNvSpPr txBox="1"/>
          <p:nvPr/>
        </p:nvSpPr>
        <p:spPr>
          <a:xfrm>
            <a:off x="848061" y="3394791"/>
            <a:ext cx="176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Liberation Serif" panose="02020603050405020304" pitchFamily="18" charset="0"/>
              </a:rPr>
              <a:t>Initial pointer</a:t>
            </a:r>
            <a:endParaRPr kumimoji="1" lang="ko-Kore-KR" altLang="en-US" sz="2000" dirty="0">
              <a:latin typeface="Liberation Serif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9A2759-A0AF-4136-AFC8-8FF807257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95" y="6162977"/>
            <a:ext cx="8522725" cy="54463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F9089F-CBE0-5135-8C95-964E5580B7F2}"/>
              </a:ext>
            </a:extLst>
          </p:cNvPr>
          <p:cNvSpPr/>
          <p:nvPr/>
        </p:nvSpPr>
        <p:spPr>
          <a:xfrm>
            <a:off x="2005259" y="6162977"/>
            <a:ext cx="2130019" cy="54463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62EF41-CCAC-F782-8BAC-30D90320A75C}"/>
              </a:ext>
            </a:extLst>
          </p:cNvPr>
          <p:cNvCxnSpPr/>
          <p:nvPr/>
        </p:nvCxnSpPr>
        <p:spPr>
          <a:xfrm>
            <a:off x="2274581" y="5724496"/>
            <a:ext cx="0" cy="4384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41CC74-7173-F8C1-FF72-8A933BBBB63A}"/>
              </a:ext>
            </a:extLst>
          </p:cNvPr>
          <p:cNvSpPr txBox="1"/>
          <p:nvPr/>
        </p:nvSpPr>
        <p:spPr>
          <a:xfrm>
            <a:off x="1390325" y="5298964"/>
            <a:ext cx="176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Liberation Serif" panose="02020603050405020304" pitchFamily="18" charset="0"/>
              </a:rPr>
              <a:t>Moved pointer</a:t>
            </a:r>
            <a:endParaRPr kumimoji="1" lang="ko-Kore-KR" altLang="en-US" sz="2000" dirty="0">
              <a:latin typeface="Liberation Serif" panose="02020603050405020304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119E6D-9F34-A131-8CFC-F1CA3A8058FA}"/>
              </a:ext>
            </a:extLst>
          </p:cNvPr>
          <p:cNvCxnSpPr/>
          <p:nvPr/>
        </p:nvCxnSpPr>
        <p:spPr>
          <a:xfrm>
            <a:off x="5744340" y="5260593"/>
            <a:ext cx="0" cy="4384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B386B5-50B6-1E0A-5352-6CAF3B906B57}"/>
              </a:ext>
            </a:extLst>
          </p:cNvPr>
          <p:cNvSpPr txBox="1"/>
          <p:nvPr/>
        </p:nvSpPr>
        <p:spPr>
          <a:xfrm>
            <a:off x="1856405" y="3858694"/>
            <a:ext cx="3586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Liberation Serif" panose="02020603050405020304" pitchFamily="18" charset="0"/>
              </a:rPr>
              <a:t>Initial position of window</a:t>
            </a:r>
            <a:endParaRPr kumimoji="1" lang="ko-Kore-KR" altLang="en-US" sz="2000" dirty="0">
              <a:latin typeface="Liberation Serif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7A3A26-7EF6-59D1-4921-B133A5981662}"/>
              </a:ext>
            </a:extLst>
          </p:cNvPr>
          <p:cNvSpPr txBox="1"/>
          <p:nvPr/>
        </p:nvSpPr>
        <p:spPr>
          <a:xfrm>
            <a:off x="2444739" y="5743682"/>
            <a:ext cx="3586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Liberation Serif" panose="02020603050405020304" pitchFamily="18" charset="0"/>
              </a:rPr>
              <a:t>Moved position of window</a:t>
            </a:r>
            <a:endParaRPr kumimoji="1" lang="ko-Kore-KR" altLang="en-US" sz="2000" dirty="0">
              <a:latin typeface="Liberation Serif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CF2439-68A1-B254-46CD-5B5C7D9E8458}"/>
              </a:ext>
            </a:extLst>
          </p:cNvPr>
          <p:cNvSpPr txBox="1"/>
          <p:nvPr/>
        </p:nvSpPr>
        <p:spPr>
          <a:xfrm>
            <a:off x="5914498" y="5279778"/>
            <a:ext cx="586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Liberation Serif" panose="02020603050405020304" pitchFamily="18" charset="0"/>
              </a:rPr>
              <a:t>At the end of calculation, pointer moved to next array.</a:t>
            </a:r>
            <a:endParaRPr kumimoji="1" lang="ko-Kore-KR" altLang="en-US" sz="2000" dirty="0"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1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14020-D7E9-41FB-ADEE-45052781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ARMing</a:t>
            </a:r>
            <a:r>
              <a:rPr kumimoji="1" lang="en-US" altLang="ko-KR" dirty="0"/>
              <a:t>-sword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FE1C9-8715-86E0-0B6D-60B24A2C2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Implementation codes for Sliding Window technique.</a:t>
            </a:r>
          </a:p>
          <a:p>
            <a:pPr lvl="1"/>
            <a:r>
              <a:rPr kumimoji="1" lang="en-US" altLang="ko-Kore-KR" dirty="0"/>
              <a:t>Written by ARM assembly.</a:t>
            </a:r>
          </a:p>
          <a:p>
            <a:pPr lvl="1"/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A74039-37EB-5C6F-08BC-F03DB95B7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3867889"/>
            <a:ext cx="82550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9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21A2F-A446-9006-FC80-DF86F427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Evaluation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2DF76-9DA5-CEB4-E9A8-DE4F9C0708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kumimoji="1" lang="en-US" altLang="ko-Kore-KR" dirty="0"/>
              <a:t>Target processor: </a:t>
            </a:r>
            <a:r>
              <a:rPr kumimoji="1" lang="en-US" altLang="ko-Kore-KR" b="1" dirty="0">
                <a:solidFill>
                  <a:srgbClr val="0070C0"/>
                </a:solidFill>
              </a:rPr>
              <a:t>Apple M1</a:t>
            </a:r>
            <a:r>
              <a:rPr kumimoji="1" lang="en-US" altLang="ko-Kore-KR" dirty="0"/>
              <a:t> processor (@3.2GHz).</a:t>
            </a:r>
          </a:p>
          <a:p>
            <a:pPr>
              <a:lnSpc>
                <a:spcPct val="120000"/>
              </a:lnSpc>
            </a:pPr>
            <a:r>
              <a:rPr kumimoji="1" lang="en-US" altLang="ko-Kore-KR" dirty="0"/>
              <a:t>Framework: </a:t>
            </a:r>
            <a:r>
              <a:rPr kumimoji="1" lang="en-US" altLang="ko-Kore-KR" dirty="0" err="1"/>
              <a:t>Xcode</a:t>
            </a:r>
            <a:r>
              <a:rPr kumimoji="1" lang="en-US" altLang="ko-Kore-KR" dirty="0"/>
              <a:t> IDE.</a:t>
            </a:r>
          </a:p>
          <a:p>
            <a:pPr>
              <a:lnSpc>
                <a:spcPct val="120000"/>
              </a:lnSpc>
            </a:pPr>
            <a:r>
              <a:rPr kumimoji="1" lang="en-US" altLang="ko-Kore-KR" dirty="0"/>
              <a:t>Language: Objective-C, C, </a:t>
            </a:r>
            <a:r>
              <a:rPr kumimoji="1" lang="en-US" altLang="ko-Kore-KR" b="1" dirty="0">
                <a:solidFill>
                  <a:srgbClr val="0070C0"/>
                </a:solidFill>
              </a:rPr>
              <a:t>ARM assembly</a:t>
            </a:r>
            <a:r>
              <a:rPr kumimoji="1" lang="en-US" altLang="ko-Kore-KR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ore-KR" dirty="0"/>
              <a:t>Compare with previous reference C implementation.</a:t>
            </a:r>
          </a:p>
          <a:p>
            <a:pPr lvl="1">
              <a:lnSpc>
                <a:spcPct val="120000"/>
              </a:lnSpc>
            </a:pPr>
            <a:r>
              <a:rPr kumimoji="1" lang="en-US" altLang="ko-Kore-KR" dirty="0"/>
              <a:t>Scabbard open source C code used.</a:t>
            </a:r>
          </a:p>
          <a:p>
            <a:pPr lvl="1">
              <a:lnSpc>
                <a:spcPct val="120000"/>
              </a:lnSpc>
            </a:pPr>
            <a:r>
              <a:rPr kumimoji="1" lang="en-US" altLang="ko-Kore-KR" dirty="0"/>
              <a:t>Compiled with –O3 option (fastest).</a:t>
            </a:r>
          </a:p>
          <a:p>
            <a:pPr>
              <a:lnSpc>
                <a:spcPct val="120000"/>
              </a:lnSpc>
            </a:pPr>
            <a:r>
              <a:rPr kumimoji="1" lang="en-US" altLang="ko-Kore-KR" dirty="0"/>
              <a:t>Two kinds of result.</a:t>
            </a:r>
          </a:p>
          <a:p>
            <a:pPr lvl="1">
              <a:lnSpc>
                <a:spcPct val="120000"/>
              </a:lnSpc>
            </a:pPr>
            <a:r>
              <a:rPr kumimoji="1" lang="en-US" altLang="ko-Kore-KR" b="1" dirty="0">
                <a:solidFill>
                  <a:srgbClr val="0070C0"/>
                </a:solidFill>
              </a:rPr>
              <a:t>Multiplier: average time of 1,000,000 iterations.</a:t>
            </a:r>
          </a:p>
          <a:p>
            <a:pPr lvl="1">
              <a:lnSpc>
                <a:spcPct val="120000"/>
              </a:lnSpc>
            </a:pPr>
            <a:r>
              <a:rPr kumimoji="1" lang="en-US" altLang="ko-Kore-KR" b="1" dirty="0">
                <a:solidFill>
                  <a:srgbClr val="0070C0"/>
                </a:solidFill>
              </a:rPr>
              <a:t>Scabbard and </a:t>
            </a:r>
            <a:r>
              <a:rPr kumimoji="1" lang="en-US" altLang="ko-Kore-KR" b="1" dirty="0" err="1">
                <a:solidFill>
                  <a:srgbClr val="0070C0"/>
                </a:solidFill>
              </a:rPr>
              <a:t>ARMing</a:t>
            </a:r>
            <a:r>
              <a:rPr kumimoji="1" lang="en-US" altLang="ko-Kore-KR" b="1" dirty="0">
                <a:solidFill>
                  <a:srgbClr val="0070C0"/>
                </a:solidFill>
              </a:rPr>
              <a:t>-sword: average time of 10,000 iterations.</a:t>
            </a:r>
          </a:p>
        </p:txBody>
      </p:sp>
    </p:spTree>
    <p:extLst>
      <p:ext uri="{BB962C8B-B14F-4D97-AF65-F5344CB8AC3E}">
        <p14:creationId xmlns:p14="http://schemas.microsoft.com/office/powerpoint/2010/main" val="387797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4EFD6-8A2B-A32B-036F-9DF12C20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Evaluation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A5FC8-3874-3D23-D8E0-F81B7CC5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Multiplier results (Unit: clock cycles).</a:t>
            </a:r>
          </a:p>
          <a:p>
            <a:pPr lvl="1"/>
            <a:r>
              <a:rPr kumimoji="1" lang="en-US" altLang="ko-Kore-KR" dirty="0"/>
              <a:t>Performance gap 6.34 when best case.</a:t>
            </a:r>
          </a:p>
          <a:p>
            <a:pPr lvl="1"/>
            <a:r>
              <a:rPr kumimoji="1" lang="en" altLang="ko-Kore-KR" b="1" dirty="0">
                <a:solidFill>
                  <a:srgbClr val="FF0000"/>
                </a:solidFill>
              </a:rPr>
              <a:t>Multiplier of </a:t>
            </a:r>
            <a:r>
              <a:rPr kumimoji="1" lang="en" altLang="ko-Kore-KR" b="1" dirty="0" err="1">
                <a:solidFill>
                  <a:srgbClr val="FF0000"/>
                </a:solidFill>
              </a:rPr>
              <a:t>ARMing</a:t>
            </a:r>
            <a:r>
              <a:rPr kumimoji="1" lang="en" altLang="ko-Kore-KR" b="1" dirty="0">
                <a:solidFill>
                  <a:srgbClr val="FF0000"/>
                </a:solidFill>
              </a:rPr>
              <a:t>-sword Espada shows effective then Scabbard.</a:t>
            </a:r>
          </a:p>
          <a:p>
            <a:pPr lvl="1"/>
            <a:r>
              <a:rPr kumimoji="1" lang="en-US" altLang="ko-Kore-KR" dirty="0"/>
              <a:t>Multiplier of </a:t>
            </a:r>
            <a:r>
              <a:rPr kumimoji="1" lang="en-US" altLang="ko-Kore-KR" dirty="0" err="1"/>
              <a:t>ARMing</a:t>
            </a:r>
            <a:r>
              <a:rPr kumimoji="1" lang="en-US" altLang="ko-Kore-KR" dirty="0"/>
              <a:t>-sword </a:t>
            </a:r>
            <a:r>
              <a:rPr kumimoji="1" lang="en-US" altLang="ko-Kore-KR" dirty="0" err="1"/>
              <a:t>Florete</a:t>
            </a:r>
            <a:r>
              <a:rPr kumimoji="1" lang="en-US" altLang="ko-Kore-KR" dirty="0"/>
              <a:t> and Sable has similar performances</a:t>
            </a:r>
            <a:br>
              <a:rPr kumimoji="1" lang="en-US" altLang="ko-Kore-KR" dirty="0"/>
            </a:br>
            <a:r>
              <a:rPr kumimoji="1" lang="en-US" altLang="ko-Kore-KR" dirty="0"/>
              <a:t>with Scabbard.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A785F00-AC63-D846-A0F7-B2D0BE8468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508266"/>
                  </p:ext>
                </p:extLst>
              </p:nvPr>
            </p:nvGraphicFramePr>
            <p:xfrm>
              <a:off x="595424" y="3848986"/>
              <a:ext cx="11001152" cy="2543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0288">
                      <a:extLst>
                        <a:ext uri="{9D8B030D-6E8A-4147-A177-3AD203B41FA5}">
                          <a16:colId xmlns:a16="http://schemas.microsoft.com/office/drawing/2014/main" val="2256614692"/>
                        </a:ext>
                      </a:extLst>
                    </a:gridCol>
                    <a:gridCol w="2750288">
                      <a:extLst>
                        <a:ext uri="{9D8B030D-6E8A-4147-A177-3AD203B41FA5}">
                          <a16:colId xmlns:a16="http://schemas.microsoft.com/office/drawing/2014/main" val="3192323230"/>
                        </a:ext>
                      </a:extLst>
                    </a:gridCol>
                    <a:gridCol w="2750288">
                      <a:extLst>
                        <a:ext uri="{9D8B030D-6E8A-4147-A177-3AD203B41FA5}">
                          <a16:colId xmlns:a16="http://schemas.microsoft.com/office/drawing/2014/main" val="680391764"/>
                        </a:ext>
                      </a:extLst>
                    </a:gridCol>
                    <a:gridCol w="2750288">
                      <a:extLst>
                        <a:ext uri="{9D8B030D-6E8A-4147-A177-3AD203B41FA5}">
                          <a16:colId xmlns:a16="http://schemas.microsoft.com/office/drawing/2014/main" val="241589516"/>
                        </a:ext>
                      </a:extLst>
                    </a:gridCol>
                  </a:tblGrid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Algorithms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Scabbard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latin typeface="Liberation Serif" panose="02020603050405020304" pitchFamily="18" charset="0"/>
                            </a:rPr>
                            <a:t>ARMing</a:t>
                          </a:r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-sword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Improvement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461533"/>
                      </a:ext>
                    </a:extLst>
                  </a:tr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Evaluation single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272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137.6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1.97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916880"/>
                      </a:ext>
                    </a:extLst>
                  </a:tr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Evaluation 3-way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1740.8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329.6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5.28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655786"/>
                      </a:ext>
                    </a:extLst>
                  </a:tr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Evaluation 4-way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588.8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92.8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solidFill>
                                <a:srgbClr val="FF0000"/>
                              </a:solidFill>
                              <a:latin typeface="Liberation Serif" panose="02020603050405020304" pitchFamily="18" charset="0"/>
                            </a:rPr>
                            <a:t>6.34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ko-Kore-KR" altLang="en-US" b="1" dirty="0">
                            <a:solidFill>
                              <a:srgbClr val="FF0000"/>
                            </a:solidFill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135017"/>
                      </a:ext>
                    </a:extLst>
                  </a:tr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Multiplier for Espada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29,286.4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8736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3.35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6542263"/>
                      </a:ext>
                    </a:extLst>
                  </a:tr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Multiplier for </a:t>
                          </a:r>
                          <a:r>
                            <a:rPr lang="en-US" altLang="ko-Kore-KR" dirty="0" err="1">
                              <a:latin typeface="Liberation Serif" panose="02020603050405020304" pitchFamily="18" charset="0"/>
                            </a:rPr>
                            <a:t>Florete</a:t>
                          </a:r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/Sable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496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425.6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1.16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478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A785F00-AC63-D846-A0F7-B2D0BE8468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508266"/>
                  </p:ext>
                </p:extLst>
              </p:nvPr>
            </p:nvGraphicFramePr>
            <p:xfrm>
              <a:off x="595424" y="3848986"/>
              <a:ext cx="11001152" cy="2543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0288">
                      <a:extLst>
                        <a:ext uri="{9D8B030D-6E8A-4147-A177-3AD203B41FA5}">
                          <a16:colId xmlns:a16="http://schemas.microsoft.com/office/drawing/2014/main" val="2256614692"/>
                        </a:ext>
                      </a:extLst>
                    </a:gridCol>
                    <a:gridCol w="2750288">
                      <a:extLst>
                        <a:ext uri="{9D8B030D-6E8A-4147-A177-3AD203B41FA5}">
                          <a16:colId xmlns:a16="http://schemas.microsoft.com/office/drawing/2014/main" val="3192323230"/>
                        </a:ext>
                      </a:extLst>
                    </a:gridCol>
                    <a:gridCol w="2750288">
                      <a:extLst>
                        <a:ext uri="{9D8B030D-6E8A-4147-A177-3AD203B41FA5}">
                          <a16:colId xmlns:a16="http://schemas.microsoft.com/office/drawing/2014/main" val="680391764"/>
                        </a:ext>
                      </a:extLst>
                    </a:gridCol>
                    <a:gridCol w="2750288">
                      <a:extLst>
                        <a:ext uri="{9D8B030D-6E8A-4147-A177-3AD203B41FA5}">
                          <a16:colId xmlns:a16="http://schemas.microsoft.com/office/drawing/2014/main" val="241589516"/>
                        </a:ext>
                      </a:extLst>
                    </a:gridCol>
                  </a:tblGrid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Algorithms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Scabbard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 err="1">
                              <a:latin typeface="Liberation Serif" panose="02020603050405020304" pitchFamily="18" charset="0"/>
                            </a:rPr>
                            <a:t>ARMing</a:t>
                          </a:r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-sword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Improvement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461533"/>
                      </a:ext>
                    </a:extLst>
                  </a:tr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Evaluation single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272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137.6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12121" r="-922" b="-4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2916880"/>
                      </a:ext>
                    </a:extLst>
                  </a:tr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Evaluation 3-way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1740.8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329.6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5882" r="-92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7655786"/>
                      </a:ext>
                    </a:extLst>
                  </a:tr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Evaluation 4-way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588.8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92.8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15152" r="-922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9135017"/>
                      </a:ext>
                    </a:extLst>
                  </a:tr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Multiplier for Espada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29,286.4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8736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02941" r="-92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542263"/>
                      </a:ext>
                    </a:extLst>
                  </a:tr>
                  <a:tr h="423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Multiplier for </a:t>
                          </a:r>
                          <a:r>
                            <a:rPr lang="en-US" altLang="ko-Kore-KR" dirty="0" err="1">
                              <a:latin typeface="Liberation Serif" panose="02020603050405020304" pitchFamily="18" charset="0"/>
                            </a:rPr>
                            <a:t>Florete</a:t>
                          </a:r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/Sable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496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1" dirty="0">
                              <a:latin typeface="Liberation Serif" panose="02020603050405020304" pitchFamily="18" charset="0"/>
                            </a:rPr>
                            <a:t>425.6</a:t>
                          </a:r>
                          <a:endParaRPr lang="ko-Kore-KR" altLang="en-US" b="1" dirty="0">
                            <a:latin typeface="Liberation Serif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518182" r="-922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478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269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BF11F-A40B-CA2C-9527-0EAA09F8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Evaluation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0ABCA3D-6F36-3675-C958-0FB4291E9EE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Result of cryptography algorithm (Unit: </a:t>
                </a:r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clock cycles).</a:t>
                </a:r>
              </a:p>
              <a:p>
                <a:pPr lvl="1"/>
                <a:r>
                  <a:rPr kumimoji="1" lang="en" altLang="ko-Kore-KR" dirty="0"/>
                  <a:t>In almost all cases, </a:t>
                </a:r>
                <a:r>
                  <a:rPr kumimoji="1" lang="en" altLang="ko-Kore-KR" dirty="0" err="1"/>
                  <a:t>ARMing</a:t>
                </a:r>
                <a:r>
                  <a:rPr kumimoji="1" lang="en" altLang="ko-Kore-KR" dirty="0"/>
                  <a:t>-sword </a:t>
                </a:r>
                <a:r>
                  <a:rPr kumimoji="1" lang="en-US" altLang="ko-Kore-KR" dirty="0"/>
                  <a:t>has better performance than Scabbard.</a:t>
                </a:r>
              </a:p>
              <a:p>
                <a:pPr lvl="1"/>
                <a:r>
                  <a:rPr kumimoji="1" lang="en-US" altLang="ko-Kore-KR" b="1" dirty="0">
                    <a:solidFill>
                      <a:srgbClr val="FF0000"/>
                    </a:solidFill>
                  </a:rPr>
                  <a:t>In case of Espada shows best improvement.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0ABCA3D-6F36-3675-C958-0FB4291E9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927FF6B-F932-83C4-80A3-BBF8C7BC8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38321"/>
              </p:ext>
            </p:extLst>
          </p:nvPr>
        </p:nvGraphicFramePr>
        <p:xfrm>
          <a:off x="411162" y="2478094"/>
          <a:ext cx="1126338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847">
                  <a:extLst>
                    <a:ext uri="{9D8B030D-6E8A-4147-A177-3AD203B41FA5}">
                      <a16:colId xmlns:a16="http://schemas.microsoft.com/office/drawing/2014/main" val="2123482822"/>
                    </a:ext>
                  </a:extLst>
                </a:gridCol>
                <a:gridCol w="2815847">
                  <a:extLst>
                    <a:ext uri="{9D8B030D-6E8A-4147-A177-3AD203B41FA5}">
                      <a16:colId xmlns:a16="http://schemas.microsoft.com/office/drawing/2014/main" val="2757060131"/>
                    </a:ext>
                  </a:extLst>
                </a:gridCol>
                <a:gridCol w="2815847">
                  <a:extLst>
                    <a:ext uri="{9D8B030D-6E8A-4147-A177-3AD203B41FA5}">
                      <a16:colId xmlns:a16="http://schemas.microsoft.com/office/drawing/2014/main" val="2514058622"/>
                    </a:ext>
                  </a:extLst>
                </a:gridCol>
                <a:gridCol w="2815847">
                  <a:extLst>
                    <a:ext uri="{9D8B030D-6E8A-4147-A177-3AD203B41FA5}">
                      <a16:colId xmlns:a16="http://schemas.microsoft.com/office/drawing/2014/main" val="730129280"/>
                    </a:ext>
                  </a:extLst>
                </a:gridCol>
              </a:tblGrid>
              <a:tr h="1772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Scheme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Algorithm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Scabbard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latin typeface="Liberation Serif" panose="02020603050405020304" pitchFamily="18" charset="0"/>
                        </a:rPr>
                        <a:t>ARMing</a:t>
                      </a:r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-sword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890218"/>
                  </a:ext>
                </a:extLst>
              </a:tr>
              <a:tr h="17726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Sable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>
                          <a:latin typeface="Liberation Serif" panose="02020603050405020304" pitchFamily="18" charset="0"/>
                        </a:rPr>
                        <a:t>KeyGeneration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80.8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75.7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590543"/>
                  </a:ext>
                </a:extLst>
              </a:tr>
              <a:tr h="177264"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Encapsulation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89.8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84.1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126388"/>
                  </a:ext>
                </a:extLst>
              </a:tr>
              <a:tr h="177264"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Decapsulation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93.4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88.4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22105"/>
                  </a:ext>
                </a:extLst>
              </a:tr>
              <a:tr h="177264"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All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263.2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247.5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2684"/>
                  </a:ext>
                </a:extLst>
              </a:tr>
              <a:tr h="17726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Espada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>
                          <a:latin typeface="Liberation Serif" panose="02020603050405020304" pitchFamily="18" charset="0"/>
                        </a:rPr>
                        <a:t>KeyGeneration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475.6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230.7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01996"/>
                  </a:ext>
                </a:extLst>
              </a:tr>
              <a:tr h="177264"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Encapsulation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505.4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239.7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98332"/>
                  </a:ext>
                </a:extLst>
              </a:tr>
              <a:tr h="177264"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Decapsulation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521.2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</a:rPr>
                        <a:t>241.7</a:t>
                      </a:r>
                      <a:endParaRPr lang="ko-Kore-KR" altLang="en-US" sz="1600" b="1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784941"/>
                  </a:ext>
                </a:extLst>
              </a:tr>
              <a:tr h="177264"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All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1497.4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720.4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993112"/>
                  </a:ext>
                </a:extLst>
              </a:tr>
              <a:tr h="17726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>
                          <a:latin typeface="Liberation Serif" panose="02020603050405020304" pitchFamily="18" charset="0"/>
                        </a:rPr>
                        <a:t>Florete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>
                          <a:latin typeface="Liberation Serif" panose="02020603050405020304" pitchFamily="18" charset="0"/>
                        </a:rPr>
                        <a:t>KeyGeneration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53.2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50.8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58680"/>
                  </a:ext>
                </a:extLst>
              </a:tr>
              <a:tr h="177264"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Encapsulation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72.5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72.6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361245"/>
                  </a:ext>
                </a:extLst>
              </a:tr>
              <a:tr h="177264"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Decapsulation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86.0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78.9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883744"/>
                  </a:ext>
                </a:extLst>
              </a:tr>
              <a:tr h="177264"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All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Liberation Serif" panose="02020603050405020304" pitchFamily="18" charset="0"/>
                        </a:rPr>
                        <a:t>222.1</a:t>
                      </a:r>
                      <a:endParaRPr lang="ko-Kore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latin typeface="Liberation Serif" panose="02020603050405020304" pitchFamily="18" charset="0"/>
                        </a:rPr>
                        <a:t>203.8</a:t>
                      </a:r>
                      <a:endParaRPr lang="ko-Kore-KR" altLang="en-US" sz="1600" b="1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84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70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Backgrounds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Evaluation</a:t>
            </a:r>
            <a:endParaRPr lang="ko-KR" altLang="en-US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952DB9B5-8789-43CC-4336-C30ED5403E32}"/>
              </a:ext>
            </a:extLst>
          </p:cNvPr>
          <p:cNvSpPr txBox="1">
            <a:spLocks/>
          </p:cNvSpPr>
          <p:nvPr/>
        </p:nvSpPr>
        <p:spPr>
          <a:xfrm>
            <a:off x="1055592" y="4880643"/>
            <a:ext cx="10071849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beration Serif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beration Serif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beration Serif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beration Serif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</a:t>
            </a:r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00E9C-8F27-8DFF-FC94-9CC0C14B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Conclusion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2CEB0F4-2D6B-03B0-3584-BEF92B8BE95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ko-Kore-KR" dirty="0"/>
                  <a:t>We proposed </a:t>
                </a:r>
                <a:r>
                  <a:rPr kumimoji="1" lang="en-US" altLang="ko-Kore-KR" b="1" dirty="0" err="1">
                    <a:solidFill>
                      <a:srgbClr val="0070C0"/>
                    </a:solidFill>
                  </a:rPr>
                  <a:t>ARMing</a:t>
                </a:r>
                <a:r>
                  <a:rPr kumimoji="1" lang="en-US" altLang="ko-Kore-KR" b="1" dirty="0">
                    <a:solidFill>
                      <a:srgbClr val="0070C0"/>
                    </a:solidFill>
                  </a:rPr>
                  <a:t>-sword </a:t>
                </a:r>
                <a:r>
                  <a:rPr kumimoji="1" lang="en-US" altLang="ko-Kore-KR" dirty="0"/>
                  <a:t>cryptography algorithms.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ore-KR" dirty="0"/>
                  <a:t>Optimized implementation version of Scabbard on ARM processors.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ore-KR" dirty="0" err="1"/>
                  <a:t>ARMing</a:t>
                </a:r>
                <a:r>
                  <a:rPr kumimoji="1" lang="en-US" altLang="ko-Kore-KR" dirty="0"/>
                  <a:t>-sword using two kinds of </a:t>
                </a:r>
                <a:r>
                  <a:rPr kumimoji="1" lang="en-US" altLang="ko-Kore-KR" b="1" dirty="0">
                    <a:solidFill>
                      <a:srgbClr val="FF0000"/>
                    </a:solidFill>
                  </a:rPr>
                  <a:t>optimization techniques for multiplier.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ore-KR" dirty="0"/>
                  <a:t>Direct Mapping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ore-KR" dirty="0"/>
                  <a:t>Sliding Window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ore-KR" b="1" dirty="0">
                    <a:solidFill>
                      <a:srgbClr val="FF0000"/>
                    </a:solidFill>
                  </a:rPr>
                  <a:t>The evaluation results show better than Scabbard performances.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ore-KR" dirty="0"/>
                  <a:t>In case of multiplier, 6.34</a:t>
                </a:r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dirty="0"/>
                  <a:t> improvement is best case.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ore-KR" dirty="0" err="1"/>
                  <a:t>ARMing</a:t>
                </a:r>
                <a:r>
                  <a:rPr kumimoji="1" lang="en-US" altLang="ko-Kore-KR" dirty="0"/>
                  <a:t>-sword Espada decapsulation shows most performance improvement.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ore-KR" dirty="0"/>
                  <a:t>Presented implementation is effective to ARM processors.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2CEB0F4-2D6B-03B0-3584-BEF92B8BE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93" b="-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7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ko-KR" dirty="0"/>
              <a:t>With the development of quantum computers,</a:t>
            </a:r>
            <a:br>
              <a:rPr lang="en-US" altLang="ko-KR" dirty="0"/>
            </a:br>
            <a:r>
              <a:rPr lang="en-US" altLang="ko-KR" dirty="0"/>
              <a:t>classic cryptography algorithms are threatened. (e.g. RSA, ECC)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In preparation for the quantum computer era,</a:t>
            </a:r>
            <a:br>
              <a:rPr lang="en-US" altLang="ko-KR" dirty="0"/>
            </a:br>
            <a:r>
              <a:rPr lang="en-US" altLang="ko-KR" dirty="0"/>
              <a:t>the Post-quantum cryptography (PQC) became necessary.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The </a:t>
            </a:r>
            <a:r>
              <a:rPr lang="en-US" altLang="ko-KR" b="1" dirty="0">
                <a:solidFill>
                  <a:srgbClr val="FF0000"/>
                </a:solidFill>
              </a:rPr>
              <a:t>Scabbard</a:t>
            </a:r>
            <a:r>
              <a:rPr lang="en-US" altLang="ko-KR" dirty="0"/>
              <a:t> is one of the PQC.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Originated from Saber.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Round 3 candidate of Public-key Encryption.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In this paper, we proposed </a:t>
            </a:r>
            <a:r>
              <a:rPr lang="en-US" altLang="ko-KR" b="1" dirty="0" err="1">
                <a:solidFill>
                  <a:srgbClr val="FF0000"/>
                </a:solidFill>
              </a:rPr>
              <a:t>ARMing</a:t>
            </a:r>
            <a:r>
              <a:rPr lang="en-US" altLang="ko-KR" b="1" dirty="0">
                <a:solidFill>
                  <a:srgbClr val="FF0000"/>
                </a:solidFill>
              </a:rPr>
              <a:t>-sword.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Optimized implementation of Scabbard.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2858C-FD88-451E-AC7F-B98679C8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Introduction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C5489-5AE7-0D75-D3E4-05D322B37F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Our main contributions</a:t>
            </a:r>
          </a:p>
          <a:p>
            <a:endParaRPr kumimoji="1" lang="en-US" altLang="ko-Kore-KR" dirty="0"/>
          </a:p>
          <a:p>
            <a:pPr marL="514350" indent="-514350">
              <a:buAutoNum type="arabicPeriod"/>
            </a:pPr>
            <a:r>
              <a:rPr kumimoji="1" lang="en-US" altLang="ko-Kore-KR" dirty="0"/>
              <a:t>Step-by-step optimization of multiplier.</a:t>
            </a:r>
          </a:p>
          <a:p>
            <a:pPr lvl="1"/>
            <a:r>
              <a:rPr kumimoji="1" lang="en-US" altLang="ko-Kore-KR" dirty="0"/>
              <a:t>Scabbard multiplier consists of three steps: Evaluation, Multiplication, Interpolation.</a:t>
            </a:r>
          </a:p>
          <a:p>
            <a:pPr lvl="1"/>
            <a:r>
              <a:rPr kumimoji="1" lang="en-US" altLang="ko-Kore-KR" dirty="0"/>
              <a:t>We focused on </a:t>
            </a:r>
            <a:r>
              <a:rPr kumimoji="1" lang="en-US" altLang="ko-Kore-KR" b="1" dirty="0">
                <a:solidFill>
                  <a:srgbClr val="FF0000"/>
                </a:solidFill>
              </a:rPr>
              <a:t>Evaluation</a:t>
            </a:r>
            <a:r>
              <a:rPr kumimoji="1" lang="en-US" altLang="ko-Kore-KR" dirty="0"/>
              <a:t> and </a:t>
            </a:r>
            <a:r>
              <a:rPr kumimoji="1" lang="en-US" altLang="ko-Kore-KR" b="1" dirty="0">
                <a:solidFill>
                  <a:srgbClr val="FF0000"/>
                </a:solidFill>
              </a:rPr>
              <a:t>Multiplication</a:t>
            </a:r>
            <a:r>
              <a:rPr kumimoji="1" lang="en-US" altLang="ko-Kore-KR" dirty="0"/>
              <a:t> steps.</a:t>
            </a:r>
          </a:p>
          <a:p>
            <a:pPr lvl="1"/>
            <a:r>
              <a:rPr kumimoji="1" lang="en-US" altLang="ko-Kore-KR" dirty="0"/>
              <a:t>Implemented with </a:t>
            </a:r>
            <a:r>
              <a:rPr kumimoji="1" lang="en-US" altLang="ko-Kore-KR" b="1" dirty="0">
                <a:solidFill>
                  <a:srgbClr val="FF0000"/>
                </a:solidFill>
              </a:rPr>
              <a:t>revised internal structure</a:t>
            </a:r>
            <a:r>
              <a:rPr kumimoji="1" lang="en-US" altLang="ko-Kore-KR" dirty="0"/>
              <a:t> and </a:t>
            </a:r>
            <a:r>
              <a:rPr kumimoji="1" lang="en-US" altLang="ko-Kore-KR" b="1" dirty="0">
                <a:solidFill>
                  <a:srgbClr val="FF0000"/>
                </a:solidFill>
              </a:rPr>
              <a:t>using parallel operations.</a:t>
            </a:r>
          </a:p>
          <a:p>
            <a:pPr marL="514350" indent="-514350">
              <a:buAutoNum type="arabicPeriod"/>
            </a:pPr>
            <a:r>
              <a:rPr kumimoji="1" lang="en-US" altLang="ko-Kore-KR" dirty="0"/>
              <a:t>Customized optimized implementation for each scheme.</a:t>
            </a:r>
          </a:p>
          <a:p>
            <a:pPr lvl="1"/>
            <a:r>
              <a:rPr kumimoji="1" lang="en-US" altLang="ko-Kore-KR" dirty="0"/>
              <a:t>Scabbard has three schemes: </a:t>
            </a:r>
            <a:r>
              <a:rPr kumimoji="1" lang="en-US" altLang="ko-Kore-KR" dirty="0" err="1"/>
              <a:t>Florete</a:t>
            </a:r>
            <a:r>
              <a:rPr kumimoji="1" lang="en-US" altLang="ko-Kore-KR" dirty="0"/>
              <a:t>, Espada, Sable.</a:t>
            </a:r>
          </a:p>
          <a:p>
            <a:pPr lvl="1"/>
            <a:r>
              <a:rPr kumimoji="1" lang="en-US" altLang="ko-Kore-KR" dirty="0"/>
              <a:t>Each scheme has different structure, so </a:t>
            </a:r>
            <a:r>
              <a:rPr kumimoji="1" lang="en-US" altLang="ko-Kore-KR" b="1" dirty="0"/>
              <a:t>our approaches also applied in various ways.</a:t>
            </a:r>
          </a:p>
          <a:p>
            <a:pPr marL="514350" indent="-514350">
              <a:buAutoNum type="arabicPeriod"/>
            </a:pPr>
            <a:r>
              <a:rPr kumimoji="1" lang="en-US" altLang="ko-Kore-KR" dirty="0"/>
              <a:t>The first implementation of Scabbard on the ARMv8 processors.</a:t>
            </a:r>
          </a:p>
          <a:p>
            <a:pPr lvl="1"/>
            <a:r>
              <a:rPr kumimoji="1" lang="en-US" altLang="ko-Kore-KR" dirty="0"/>
              <a:t>It might be </a:t>
            </a:r>
            <a:r>
              <a:rPr kumimoji="1" lang="en-US" altLang="ko-Kore-KR" b="1" dirty="0">
                <a:solidFill>
                  <a:srgbClr val="FF0000"/>
                </a:solidFill>
              </a:rPr>
              <a:t>helpful to following researchers.</a:t>
            </a:r>
          </a:p>
        </p:txBody>
      </p:sp>
    </p:spTree>
    <p:extLst>
      <p:ext uri="{BB962C8B-B14F-4D97-AF65-F5344CB8AC3E}">
        <p14:creationId xmlns:p14="http://schemas.microsoft.com/office/powerpoint/2010/main" val="323137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CDB2D-5A6B-920C-2DCA-6FBCF469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Background: Saber and Scabbard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0DF3AE2-D960-D66C-2D01-C243405A211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Lattice</a:t>
                </a:r>
                <a:r>
                  <a:rPr kumimoji="1" lang="en-US" altLang="ko-KR" dirty="0"/>
                  <a:t>-</a:t>
                </a:r>
                <a:r>
                  <a:rPr kumimoji="1" lang="en-US" altLang="ko-Kore-KR" dirty="0"/>
                  <a:t>based cryptography.</a:t>
                </a:r>
              </a:p>
              <a:p>
                <a:r>
                  <a:rPr kumimoji="1" lang="en-US" altLang="ko-Kore-KR" dirty="0"/>
                  <a:t>Round 3 candidate of NIST PQC standardization for KEM.</a:t>
                </a:r>
              </a:p>
              <a:p>
                <a:pPr lvl="1"/>
                <a:r>
                  <a:rPr kumimoji="1" lang="en-US" altLang="ko-Kore-KR" dirty="0"/>
                  <a:t>Other candidates: Classic </a:t>
                </a:r>
                <a:r>
                  <a:rPr kumimoji="1" lang="en-US" altLang="ko-Kore-KR" dirty="0" err="1"/>
                  <a:t>McEliece</a:t>
                </a:r>
                <a:r>
                  <a:rPr kumimoji="1" lang="en-US" altLang="ko-Kore-KR" dirty="0"/>
                  <a:t>, </a:t>
                </a:r>
                <a:r>
                  <a:rPr kumimoji="1" lang="en-US" altLang="ko-Kore-KR" b="1" dirty="0">
                    <a:solidFill>
                      <a:srgbClr val="0070C0"/>
                    </a:solidFill>
                  </a:rPr>
                  <a:t>CRYSTALS-</a:t>
                </a:r>
                <a:r>
                  <a:rPr kumimoji="1" lang="en-US" altLang="ko-Kore-KR" b="1" dirty="0" err="1">
                    <a:solidFill>
                      <a:srgbClr val="0070C0"/>
                    </a:solidFill>
                  </a:rPr>
                  <a:t>Kyber</a:t>
                </a:r>
                <a:r>
                  <a:rPr kumimoji="1" lang="en-US" altLang="ko-Kore-KR" dirty="0"/>
                  <a:t>, NTRU.</a:t>
                </a:r>
              </a:p>
              <a:p>
                <a:pPr lvl="1"/>
                <a:r>
                  <a:rPr kumimoji="1" lang="en-US" altLang="ko-Kore-KR" dirty="0"/>
                  <a:t>Failed to advance to Round 4.</a:t>
                </a:r>
              </a:p>
              <a:p>
                <a:pPr marL="0" indent="0">
                  <a:buNone/>
                </a:pPr>
                <a:endParaRPr kumimoji="1" lang="en-US" altLang="ko-Kore-KR" sz="1800" dirty="0"/>
              </a:p>
              <a:p>
                <a:pPr marL="0" indent="0">
                  <a:buNone/>
                </a:pPr>
                <a:r>
                  <a:rPr kumimoji="1" lang="en-US" altLang="ko-Kore-KR" sz="1800" dirty="0"/>
                  <a:t>Common parameters: </a:t>
                </a:r>
                <a14:m>
                  <m:oMath xmlns:m="http://schemas.openxmlformats.org/officeDocument/2006/math"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1800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kumimoji="1" lang="en-US" altLang="ko-Kore-K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1800" b="0" i="1" dirty="0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US" altLang="ko-Kore-KR" sz="1800" dirty="0"/>
              </a:p>
              <a:p>
                <a:pPr lvl="1"/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0DF3AE2-D960-D66C-2D01-C243405A2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F794BD9-AF96-A9EF-10B9-EAB5DFEF2A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097043"/>
                  </p:ext>
                </p:extLst>
              </p:nvPr>
            </p:nvGraphicFramePr>
            <p:xfrm>
              <a:off x="411163" y="3681412"/>
              <a:ext cx="11369673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239">
                      <a:extLst>
                        <a:ext uri="{9D8B030D-6E8A-4147-A177-3AD203B41FA5}">
                          <a16:colId xmlns:a16="http://schemas.microsoft.com/office/drawing/2014/main" val="3630918348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1155446405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2236403322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3196582039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2117135747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226064597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33973308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Category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Failure</a:t>
                          </a:r>
                          <a:br>
                            <a:rPr lang="en-US" altLang="ko-Kore-KR" dirty="0">
                              <a:latin typeface="Liberation Serif" panose="02020603050405020304" pitchFamily="18" charset="0"/>
                            </a:rPr>
                          </a:br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Probability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Classical</a:t>
                          </a:r>
                          <a:br>
                            <a:rPr lang="en-US" altLang="ko-Kore-KR" dirty="0">
                              <a:latin typeface="Liberation Serif" panose="02020603050405020304" pitchFamily="18" charset="0"/>
                            </a:rPr>
                          </a:br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Core-SVP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Quantum</a:t>
                          </a:r>
                        </a:p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Core-SVP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Pk(Byte)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 err="1">
                              <a:latin typeface="Liberation Serif" panose="02020603050405020304" pitchFamily="18" charset="0"/>
                            </a:rPr>
                            <a:t>Sk</a:t>
                          </a:r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(Byte)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Ct(Byte)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578215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algn="l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LightSaber-KEM: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=2,  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ore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896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−120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107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6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72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568</a:t>
                          </a:r>
                          <a:r>
                            <a:rPr lang="ko-KR" altLang="en-US" dirty="0">
                              <a:latin typeface="Liberation Serif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(992)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7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36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5939706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algn="l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Saber-KEM: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=3,  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ore-KR" b="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9142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−136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189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172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9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92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2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304</a:t>
                          </a:r>
                          <a:r>
                            <a:rPr lang="ko-KR" altLang="en-US" dirty="0">
                              <a:latin typeface="Liberation Serif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(1440)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088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272204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algn="l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FireSaber-KEM: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=4,  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ore-KR" b="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ore-KR" i="1" dirty="0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7271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3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−165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260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236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312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3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040</a:t>
                          </a:r>
                          <a:r>
                            <a:rPr lang="ko-KR" altLang="en-US" dirty="0">
                              <a:latin typeface="Liberation Serif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(1760)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472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9150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F794BD9-AF96-A9EF-10B9-EAB5DFEF2A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097043"/>
                  </p:ext>
                </p:extLst>
              </p:nvPr>
            </p:nvGraphicFramePr>
            <p:xfrm>
              <a:off x="411163" y="3681412"/>
              <a:ext cx="11369673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239">
                      <a:extLst>
                        <a:ext uri="{9D8B030D-6E8A-4147-A177-3AD203B41FA5}">
                          <a16:colId xmlns:a16="http://schemas.microsoft.com/office/drawing/2014/main" val="3630918348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1155446405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2236403322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3196582039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2117135747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226064597"/>
                        </a:ext>
                      </a:extLst>
                    </a:gridCol>
                    <a:gridCol w="1624239">
                      <a:extLst>
                        <a:ext uri="{9D8B030D-6E8A-4147-A177-3AD203B41FA5}">
                          <a16:colId xmlns:a16="http://schemas.microsoft.com/office/drawing/2014/main" val="33973308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Category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Failure</a:t>
                          </a:r>
                          <a:br>
                            <a:rPr lang="en-US" altLang="ko-Kore-KR" dirty="0">
                              <a:latin typeface="Liberation Serif" panose="02020603050405020304" pitchFamily="18" charset="0"/>
                            </a:rPr>
                          </a:br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Probability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Classical</a:t>
                          </a:r>
                          <a:br>
                            <a:rPr lang="en-US" altLang="ko-Kore-KR" dirty="0">
                              <a:latin typeface="Liberation Serif" panose="02020603050405020304" pitchFamily="18" charset="0"/>
                            </a:rPr>
                          </a:br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Core-SVP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Quantum</a:t>
                          </a:r>
                        </a:p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Core-SVP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Pk(Byte)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 err="1">
                              <a:latin typeface="Liberation Serif" panose="02020603050405020304" pitchFamily="18" charset="0"/>
                            </a:rPr>
                            <a:t>Sk</a:t>
                          </a:r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(Byte)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Ct(Byte)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578215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2" t="-182759" r="-223" b="-5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896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781" t="-282759" r="-501563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781" t="-282759" r="-401563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781" t="-282759" r="-301563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6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72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568</a:t>
                          </a:r>
                          <a:r>
                            <a:rPr lang="ko-KR" altLang="en-US" dirty="0">
                              <a:latin typeface="Liberation Serif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(992)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7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36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5939706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2" t="-370000" r="-223" b="-31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9142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781" t="-486207" r="-50156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781" t="-486207" r="-40156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781" t="-486207" r="-30156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9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92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2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304</a:t>
                          </a:r>
                          <a:r>
                            <a:rPr lang="ko-KR" altLang="en-US" dirty="0">
                              <a:latin typeface="Liberation Serif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(1440)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088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272204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2" t="-566667" r="-223" b="-1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7271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3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781" t="-689655" r="-50156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781" t="-689655" r="-40156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781" t="-689655" r="-30156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312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3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040</a:t>
                          </a:r>
                          <a:r>
                            <a:rPr lang="ko-KR" altLang="en-US" dirty="0">
                              <a:latin typeface="Liberation Serif" panose="02020603050405020304" pitchFamily="18" charset="0"/>
                            </a:rPr>
                            <a:t> 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(1760)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latin typeface="Liberation Serif" panose="02020603050405020304" pitchFamily="18" charset="0"/>
                            </a:rPr>
                            <a:t>1</a:t>
                          </a:r>
                          <a:r>
                            <a:rPr lang="en-US" altLang="ko-KR" dirty="0">
                              <a:latin typeface="Liberation Serif" panose="02020603050405020304" pitchFamily="18" charset="0"/>
                            </a:rPr>
                            <a:t>472</a:t>
                          </a:r>
                          <a:endParaRPr lang="ko-Kore-KR" altLang="en-US" dirty="0">
                            <a:latin typeface="Liberation Serif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91501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228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12045-32A1-7E29-D876-70456BF4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Background: Saber and Scabbard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8CFF836-B040-5D87-C00F-E545F2EB5CA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ko-Kore-KR" dirty="0"/>
                  <a:t>Scabbard is originated from Saber and has three schemes.</a:t>
                </a:r>
              </a:p>
              <a:p>
                <a:pPr>
                  <a:lnSpc>
                    <a:spcPct val="110000"/>
                  </a:lnSpc>
                </a:pPr>
                <a:r>
                  <a:rPr kumimoji="1" lang="en-US" altLang="ko-Kore-KR" dirty="0" err="1"/>
                  <a:t>Florete</a:t>
                </a:r>
                <a:endParaRPr kumimoji="1" lang="en-US" altLang="ko-Kore-KR" dirty="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ore-KR" b="1" dirty="0">
                    <a:solidFill>
                      <a:srgbClr val="FF0000"/>
                    </a:solidFill>
                  </a:rPr>
                  <a:t>Reusing the hardware architecture and software modules </a:t>
                </a:r>
                <a:r>
                  <a:rPr kumimoji="1" lang="en-US" altLang="ko-Kore-KR" dirty="0"/>
                  <a:t>developed for Saber.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ore-KR" dirty="0"/>
                  <a:t>Quotient 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1" lang="en-US" altLang="ko-Kore-KR" dirty="0"/>
                  <a:t> changed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768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384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kumimoji="1" lang="en-US" altLang="ko-Kore-KR" dirty="0"/>
                  <a:t>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768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×768</m:t>
                    </m:r>
                  </m:oMath>
                </a14:m>
                <a:r>
                  <a:rPr kumimoji="1" lang="en-US" altLang="ko-Kore-KR" dirty="0"/>
                  <a:t> polynomial multiplication </a:t>
                </a:r>
                <a:r>
                  <a:rPr kumimoji="1" lang="en-US" altLang="ko-Kore-KR" dirty="0">
                    <a:sym typeface="Wingdings" pitchFamily="2" charset="2"/>
                  </a:rPr>
                  <a:t> five of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256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×256</m:t>
                    </m:r>
                  </m:oMath>
                </a14:m>
                <a:r>
                  <a:rPr kumimoji="1" lang="en-US" altLang="ko-Kore-KR" dirty="0"/>
                  <a:t> polynomial multiplications.</a:t>
                </a:r>
              </a:p>
              <a:p>
                <a:pPr>
                  <a:lnSpc>
                    <a:spcPct val="110000"/>
                  </a:lnSpc>
                </a:pPr>
                <a:r>
                  <a:rPr kumimoji="1" lang="en-US" altLang="ko-Kore-KR" dirty="0"/>
                  <a:t>Espada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ore-KR" b="1" dirty="0">
                    <a:solidFill>
                      <a:srgbClr val="FF0000"/>
                    </a:solidFill>
                  </a:rPr>
                  <a:t>Small memory</a:t>
                </a:r>
                <a:r>
                  <a:rPr kumimoji="1" lang="en-US" altLang="ko-Kore-KR" dirty="0"/>
                  <a:t> footprint.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ore-KR" dirty="0"/>
                  <a:t>Can be </a:t>
                </a:r>
                <a:r>
                  <a:rPr kumimoji="1" lang="en-US" altLang="ko-Kore-KR" b="1" dirty="0">
                    <a:solidFill>
                      <a:srgbClr val="FF0000"/>
                    </a:solidFill>
                  </a:rPr>
                  <a:t>parallelized in a resource-constraint environment</a:t>
                </a:r>
                <a:r>
                  <a:rPr kumimoji="1" lang="en-US" altLang="ko-Kore-KR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kumimoji="1" lang="en-US" altLang="ko-Kore-KR" dirty="0"/>
                  <a:t>Sable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ore-KR" dirty="0"/>
                  <a:t>Sample the secret value from the </a:t>
                </a:r>
                <a:r>
                  <a:rPr kumimoji="1" lang="en-US" altLang="ko-Kore-KR" b="1" dirty="0">
                    <a:solidFill>
                      <a:srgbClr val="FF0000"/>
                    </a:solidFill>
                  </a:rPr>
                  <a:t>Centered Binomial Distribution</a:t>
                </a:r>
                <a:r>
                  <a:rPr kumimoji="1" lang="en-US" altLang="ko-Kore-KR" dirty="0"/>
                  <a:t>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8CFF836-B040-5D87-C00F-E545F2EB5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04" b="-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6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D612-8760-DBCB-E068-69063688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Background: Apple M1 processor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03A31-B16B-CE6C-1575-F70B2417A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One of the ARMv8 processor.</a:t>
            </a:r>
          </a:p>
          <a:p>
            <a:r>
              <a:rPr kumimoji="1" lang="en-US" altLang="ko-Kore-KR" dirty="0"/>
              <a:t>64-bit general purpose registers, </a:t>
            </a:r>
            <a:r>
              <a:rPr kumimoji="1" lang="en-US" altLang="ko-Kore-KR" b="1" dirty="0">
                <a:solidFill>
                  <a:srgbClr val="FF0000"/>
                </a:solidFill>
              </a:rPr>
              <a:t>128-bit vector registers.</a:t>
            </a:r>
          </a:p>
          <a:p>
            <a:r>
              <a:rPr kumimoji="1" lang="en-US" altLang="ko-Kore-KR" dirty="0"/>
              <a:t>Vector registers can be calculated values in parallel.</a:t>
            </a:r>
          </a:p>
          <a:p>
            <a:pPr lvl="1"/>
            <a:r>
              <a:rPr kumimoji="1" lang="en-US" altLang="ko-Kore-KR" dirty="0"/>
              <a:t>Internal values treated in different units depending on the </a:t>
            </a:r>
            <a:r>
              <a:rPr kumimoji="1" lang="en-US" altLang="ko-Kore-KR" b="1" dirty="0">
                <a:solidFill>
                  <a:srgbClr val="FF0000"/>
                </a:solidFill>
              </a:rPr>
              <a:t>arrangement specifier.</a:t>
            </a:r>
          </a:p>
          <a:p>
            <a:pPr lvl="1"/>
            <a:r>
              <a:rPr kumimoji="1" lang="en-US" altLang="ko-Kore-KR" dirty="0"/>
              <a:t>8-bit(8b, 16b), 16-bit(4h, 8h), 32-bit(2s, 4s), 64-bit(1d, 2d).</a:t>
            </a:r>
          </a:p>
          <a:p>
            <a:pPr lvl="1"/>
            <a:r>
              <a:rPr kumimoji="1" lang="en-US" altLang="ko-Kore-KR" dirty="0"/>
              <a:t>Arrangement specifiers belong to instructions.</a:t>
            </a:r>
          </a:p>
          <a:p>
            <a:pPr lvl="1"/>
            <a:r>
              <a:rPr kumimoji="1" lang="en-US" altLang="ko-Kore-KR" b="1" dirty="0">
                <a:solidFill>
                  <a:srgbClr val="FF0000"/>
                </a:solidFill>
              </a:rPr>
              <a:t>Operational units can be changed by specifiers of instructions.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80D6F56-97A9-F47A-991D-235F3A7FD806}"/>
              </a:ext>
            </a:extLst>
          </p:cNvPr>
          <p:cNvCxnSpPr>
            <a:stCxn id="5" idx="2"/>
            <a:endCxn id="25" idx="0"/>
          </p:cNvCxnSpPr>
          <p:nvPr/>
        </p:nvCxnSpPr>
        <p:spPr>
          <a:xfrm>
            <a:off x="583803" y="4968776"/>
            <a:ext cx="2965728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4C858AB-7BA7-6D11-3EAA-A2F48EFDB26F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929084" y="4968776"/>
            <a:ext cx="2965728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CEFD071-C28D-C546-1783-7E6196B099F2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1274366" y="4968776"/>
            <a:ext cx="2965728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200EC6D-AC7E-3233-662D-41B9FAF4B65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1619647" y="4968776"/>
            <a:ext cx="2965728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325FBAE-0E0B-1A5B-2E0F-0BF9E6A82BDA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1964928" y="4968776"/>
            <a:ext cx="2965728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4796D11-C272-D982-4F03-5ABE225838C9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2310209" y="4968776"/>
            <a:ext cx="2965728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34A3823-DDA7-1CC4-4D5E-71117632DC39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2655491" y="4968776"/>
            <a:ext cx="2965728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D60FEF4-A581-6D88-CD01-F5A2D41AE72C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3000772" y="4968776"/>
            <a:ext cx="2965728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3F29F45-19E3-FF88-3B79-63DA8A44395A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3549531" y="4968776"/>
            <a:ext cx="2965965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F9C946-3561-C2F2-454C-F56F6B4AE155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3894812" y="4968776"/>
            <a:ext cx="2965965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122C2A-5D84-FE9B-0569-225453FB8F4D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4240094" y="4968776"/>
            <a:ext cx="2965965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097391A-92CA-7442-EA55-A1E883D26CA8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585375" y="4968776"/>
            <a:ext cx="2965965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DD313B7-F8A9-0782-91B5-5ACB184BA76D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flipH="1">
            <a:off x="4930656" y="4968776"/>
            <a:ext cx="2965965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8EB93AC-7C1F-424C-110B-F8CB24CD9F2E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5275937" y="4968776"/>
            <a:ext cx="2965965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79A5FCD-CF24-A0FD-4CD5-B03C49AA5F5C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 flipH="1">
            <a:off x="5621219" y="4968776"/>
            <a:ext cx="2965965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AA39E94-6B84-0D2A-EBBE-7D8E318D3A80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flipH="1">
            <a:off x="5966500" y="4968776"/>
            <a:ext cx="2965965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C594BA-F6EB-D548-3905-904942587E69}"/>
              </a:ext>
            </a:extLst>
          </p:cNvPr>
          <p:cNvSpPr txBox="1"/>
          <p:nvPr/>
        </p:nvSpPr>
        <p:spPr>
          <a:xfrm>
            <a:off x="1676086" y="4158705"/>
            <a:ext cx="334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</a:t>
            </a:r>
            <a:r>
              <a:rPr lang="en-US" altLang="ko-KR" sz="2400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</a:t>
            </a:r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.16b</a:t>
            </a:r>
            <a:endParaRPr lang="ko-KR" altLang="en-US" sz="24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E54F77-29F2-09D8-9793-4D41CD3A2F37}"/>
              </a:ext>
            </a:extLst>
          </p:cNvPr>
          <p:cNvSpPr txBox="1"/>
          <p:nvPr/>
        </p:nvSpPr>
        <p:spPr>
          <a:xfrm>
            <a:off x="7599557" y="4158704"/>
            <a:ext cx="334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</a:t>
            </a:r>
            <a:r>
              <a:rPr lang="en-US" altLang="ko-KR" sz="2400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</a:t>
            </a:r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.16b</a:t>
            </a:r>
            <a:endParaRPr lang="ko-KR" altLang="en-US" sz="24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56CC89-DFAA-18B5-9FF0-7136061F3FE8}"/>
              </a:ext>
            </a:extLst>
          </p:cNvPr>
          <p:cNvSpPr txBox="1"/>
          <p:nvPr/>
        </p:nvSpPr>
        <p:spPr>
          <a:xfrm>
            <a:off x="4639155" y="6414686"/>
            <a:ext cx="334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</a:t>
            </a:r>
            <a:r>
              <a:rPr lang="en-US" altLang="ko-KR" sz="2400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</a:t>
            </a:r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.16b</a:t>
            </a:r>
            <a:endParaRPr lang="ko-KR" altLang="en-US" sz="24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E18DDC-B89A-87EF-5B2C-C22297E7014C}"/>
              </a:ext>
            </a:extLst>
          </p:cNvPr>
          <p:cNvSpPr txBox="1"/>
          <p:nvPr/>
        </p:nvSpPr>
        <p:spPr>
          <a:xfrm>
            <a:off x="-69574" y="5208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E0DEC56-3DC9-98E4-BDDE-E25DBC2A8D66}"/>
              </a:ext>
            </a:extLst>
          </p:cNvPr>
          <p:cNvGrpSpPr/>
          <p:nvPr/>
        </p:nvGrpSpPr>
        <p:grpSpPr>
          <a:xfrm>
            <a:off x="411162" y="4623495"/>
            <a:ext cx="5524499" cy="345281"/>
            <a:chOff x="411162" y="4623495"/>
            <a:chExt cx="5524499" cy="34528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350B7C-C821-788D-8D3A-F943DA198780}"/>
                </a:ext>
              </a:extLst>
            </p:cNvPr>
            <p:cNvSpPr/>
            <p:nvPr/>
          </p:nvSpPr>
          <p:spPr>
            <a:xfrm>
              <a:off x="411162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0EAFF2-6CE7-EBA4-5063-687D7417D8C5}"/>
                </a:ext>
              </a:extLst>
            </p:cNvPr>
            <p:cNvSpPr/>
            <p:nvPr/>
          </p:nvSpPr>
          <p:spPr>
            <a:xfrm>
              <a:off x="756443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0A214E-13D6-6673-BE88-63FA7D14A74D}"/>
                </a:ext>
              </a:extLst>
            </p:cNvPr>
            <p:cNvSpPr/>
            <p:nvPr/>
          </p:nvSpPr>
          <p:spPr>
            <a:xfrm>
              <a:off x="1101725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6203E3-D015-2D2D-F135-A8F082F4B845}"/>
                </a:ext>
              </a:extLst>
            </p:cNvPr>
            <p:cNvSpPr/>
            <p:nvPr/>
          </p:nvSpPr>
          <p:spPr>
            <a:xfrm>
              <a:off x="1447006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7B7027-D589-BF09-C877-609BF08EEEC5}"/>
                </a:ext>
              </a:extLst>
            </p:cNvPr>
            <p:cNvSpPr/>
            <p:nvPr/>
          </p:nvSpPr>
          <p:spPr>
            <a:xfrm>
              <a:off x="1792287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A0B8062-CDD4-355E-A60F-077799A03677}"/>
                </a:ext>
              </a:extLst>
            </p:cNvPr>
            <p:cNvSpPr/>
            <p:nvPr/>
          </p:nvSpPr>
          <p:spPr>
            <a:xfrm>
              <a:off x="2137568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03153C9-BE03-35BF-60DB-47DC3305972E}"/>
                </a:ext>
              </a:extLst>
            </p:cNvPr>
            <p:cNvSpPr/>
            <p:nvPr/>
          </p:nvSpPr>
          <p:spPr>
            <a:xfrm>
              <a:off x="2482850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8B2BDD-672C-B78C-856E-E8D0C8236428}"/>
                </a:ext>
              </a:extLst>
            </p:cNvPr>
            <p:cNvSpPr/>
            <p:nvPr/>
          </p:nvSpPr>
          <p:spPr>
            <a:xfrm>
              <a:off x="2828131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1CCCA27-4523-BEB3-FAC2-5170404F303A}"/>
                </a:ext>
              </a:extLst>
            </p:cNvPr>
            <p:cNvSpPr/>
            <p:nvPr/>
          </p:nvSpPr>
          <p:spPr>
            <a:xfrm>
              <a:off x="4209255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347F5C0-FC6C-B4B7-FF94-6E116EBA713B}"/>
                </a:ext>
              </a:extLst>
            </p:cNvPr>
            <p:cNvSpPr/>
            <p:nvPr/>
          </p:nvSpPr>
          <p:spPr>
            <a:xfrm>
              <a:off x="4554536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EC3FB42-81D0-8635-FC88-59B8C33C2B12}"/>
                </a:ext>
              </a:extLst>
            </p:cNvPr>
            <p:cNvSpPr/>
            <p:nvPr/>
          </p:nvSpPr>
          <p:spPr>
            <a:xfrm>
              <a:off x="4899817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69F832E-074B-D06D-C5FF-CA5D7931DCDE}"/>
                </a:ext>
              </a:extLst>
            </p:cNvPr>
            <p:cNvSpPr/>
            <p:nvPr/>
          </p:nvSpPr>
          <p:spPr>
            <a:xfrm>
              <a:off x="5245099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E8B4671-0A10-01B6-0516-A2C6C3F5BD5C}"/>
                </a:ext>
              </a:extLst>
            </p:cNvPr>
            <p:cNvSpPr/>
            <p:nvPr/>
          </p:nvSpPr>
          <p:spPr>
            <a:xfrm>
              <a:off x="5590380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60C1437-72D3-997F-1D75-16AA090F7844}"/>
                </a:ext>
              </a:extLst>
            </p:cNvPr>
            <p:cNvSpPr/>
            <p:nvPr/>
          </p:nvSpPr>
          <p:spPr>
            <a:xfrm>
              <a:off x="3173411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CBBE955-2F07-3D17-9A62-BD3BACBB95AB}"/>
                </a:ext>
              </a:extLst>
            </p:cNvPr>
            <p:cNvSpPr/>
            <p:nvPr/>
          </p:nvSpPr>
          <p:spPr>
            <a:xfrm>
              <a:off x="3518692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EB331D8-93AE-6E7B-8AF4-ACE83B7F5DC9}"/>
                </a:ext>
              </a:extLst>
            </p:cNvPr>
            <p:cNvSpPr/>
            <p:nvPr/>
          </p:nvSpPr>
          <p:spPr>
            <a:xfrm>
              <a:off x="3863974" y="46234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FD263FE-ABC8-D439-D0EA-30CAD4B52CC2}"/>
              </a:ext>
            </a:extLst>
          </p:cNvPr>
          <p:cNvGrpSpPr/>
          <p:nvPr/>
        </p:nvGrpSpPr>
        <p:grpSpPr>
          <a:xfrm>
            <a:off x="6342855" y="4623495"/>
            <a:ext cx="5517354" cy="345281"/>
            <a:chOff x="6342855" y="4623495"/>
            <a:chExt cx="5517354" cy="34528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B38AA-A5F8-BE7C-9DD3-45F09BA049A5}"/>
                </a:ext>
              </a:extLst>
            </p:cNvPr>
            <p:cNvSpPr/>
            <p:nvPr/>
          </p:nvSpPr>
          <p:spPr>
            <a:xfrm>
              <a:off x="6342855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8166F0-E393-8120-8606-5D1A785A9AF9}"/>
                </a:ext>
              </a:extLst>
            </p:cNvPr>
            <p:cNvSpPr/>
            <p:nvPr/>
          </p:nvSpPr>
          <p:spPr>
            <a:xfrm>
              <a:off x="6688136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9CF296-43EB-F845-AA08-B6438DC096BF}"/>
                </a:ext>
              </a:extLst>
            </p:cNvPr>
            <p:cNvSpPr/>
            <p:nvPr/>
          </p:nvSpPr>
          <p:spPr>
            <a:xfrm>
              <a:off x="7033418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44DE4D8-A507-3CFA-066A-FFBACE02124C}"/>
                </a:ext>
              </a:extLst>
            </p:cNvPr>
            <p:cNvSpPr/>
            <p:nvPr/>
          </p:nvSpPr>
          <p:spPr>
            <a:xfrm>
              <a:off x="7378699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00DCB7-62B7-3730-77D8-2BE5003021CF}"/>
                </a:ext>
              </a:extLst>
            </p:cNvPr>
            <p:cNvSpPr/>
            <p:nvPr/>
          </p:nvSpPr>
          <p:spPr>
            <a:xfrm>
              <a:off x="7723980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B59CE4-3267-EE53-845B-1E2E8AB7B252}"/>
                </a:ext>
              </a:extLst>
            </p:cNvPr>
            <p:cNvSpPr/>
            <p:nvPr/>
          </p:nvSpPr>
          <p:spPr>
            <a:xfrm>
              <a:off x="8069261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FF239C-3BE2-3018-9A7A-FCA81BAE0437}"/>
                </a:ext>
              </a:extLst>
            </p:cNvPr>
            <p:cNvSpPr/>
            <p:nvPr/>
          </p:nvSpPr>
          <p:spPr>
            <a:xfrm>
              <a:off x="8414543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4D9D1A-B05F-9907-E133-23C2B506E9CC}"/>
                </a:ext>
              </a:extLst>
            </p:cNvPr>
            <p:cNvSpPr/>
            <p:nvPr/>
          </p:nvSpPr>
          <p:spPr>
            <a:xfrm>
              <a:off x="8759824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2AD170E-BEC1-4A4A-92C3-6E4C59A87946}"/>
                </a:ext>
              </a:extLst>
            </p:cNvPr>
            <p:cNvSpPr/>
            <p:nvPr/>
          </p:nvSpPr>
          <p:spPr>
            <a:xfrm>
              <a:off x="9443240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DF382E7-D547-A764-3052-AD12E1C8C93D}"/>
                </a:ext>
              </a:extLst>
            </p:cNvPr>
            <p:cNvSpPr/>
            <p:nvPr/>
          </p:nvSpPr>
          <p:spPr>
            <a:xfrm>
              <a:off x="9788522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E10E241-B8A0-1CB0-57A9-5E94A4E5F0A0}"/>
                </a:ext>
              </a:extLst>
            </p:cNvPr>
            <p:cNvSpPr/>
            <p:nvPr/>
          </p:nvSpPr>
          <p:spPr>
            <a:xfrm>
              <a:off x="10133803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A5219B6-ED49-F268-E3B6-244DB2E5AB6B}"/>
                </a:ext>
              </a:extLst>
            </p:cNvPr>
            <p:cNvSpPr/>
            <p:nvPr/>
          </p:nvSpPr>
          <p:spPr>
            <a:xfrm>
              <a:off x="10479084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BF81119-443F-9777-9044-F5EDEF1F3018}"/>
                </a:ext>
              </a:extLst>
            </p:cNvPr>
            <p:cNvSpPr/>
            <p:nvPr/>
          </p:nvSpPr>
          <p:spPr>
            <a:xfrm>
              <a:off x="10824365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1E04C95-F11E-F267-B409-F6655A5D3F93}"/>
                </a:ext>
              </a:extLst>
            </p:cNvPr>
            <p:cNvSpPr/>
            <p:nvPr/>
          </p:nvSpPr>
          <p:spPr>
            <a:xfrm>
              <a:off x="11169647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54E5F1F-93F0-AAE1-1FD0-3C0DBAC4077D}"/>
                </a:ext>
              </a:extLst>
            </p:cNvPr>
            <p:cNvSpPr/>
            <p:nvPr/>
          </p:nvSpPr>
          <p:spPr>
            <a:xfrm>
              <a:off x="11514928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6E1CFA5-64C8-9555-4C7A-1AC07AA5B4EE}"/>
                </a:ext>
              </a:extLst>
            </p:cNvPr>
            <p:cNvSpPr/>
            <p:nvPr/>
          </p:nvSpPr>
          <p:spPr>
            <a:xfrm>
              <a:off x="9097959" y="46234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BD090A7-BDDB-027D-CDF6-B13B2ECD5DEB}"/>
              </a:ext>
            </a:extLst>
          </p:cNvPr>
          <p:cNvGrpSpPr/>
          <p:nvPr/>
        </p:nvGrpSpPr>
        <p:grpSpPr>
          <a:xfrm>
            <a:off x="3376890" y="6127254"/>
            <a:ext cx="5524500" cy="345281"/>
            <a:chOff x="3753245" y="6127254"/>
            <a:chExt cx="5524500" cy="34528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612A4BB-182B-2DC7-D8FC-EBBF19262D2A}"/>
                </a:ext>
              </a:extLst>
            </p:cNvPr>
            <p:cNvSpPr/>
            <p:nvPr/>
          </p:nvSpPr>
          <p:spPr>
            <a:xfrm>
              <a:off x="3753245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E7B7A2-0A14-4E3A-336A-93455A767154}"/>
                </a:ext>
              </a:extLst>
            </p:cNvPr>
            <p:cNvSpPr/>
            <p:nvPr/>
          </p:nvSpPr>
          <p:spPr>
            <a:xfrm>
              <a:off x="4098526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73D773-8E32-59FA-D16F-CFB4C58A6327}"/>
                </a:ext>
              </a:extLst>
            </p:cNvPr>
            <p:cNvSpPr/>
            <p:nvPr/>
          </p:nvSpPr>
          <p:spPr>
            <a:xfrm>
              <a:off x="4443808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CCC5A3-144D-18E6-169D-9BB869B0E144}"/>
                </a:ext>
              </a:extLst>
            </p:cNvPr>
            <p:cNvSpPr/>
            <p:nvPr/>
          </p:nvSpPr>
          <p:spPr>
            <a:xfrm>
              <a:off x="4789089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B64CECF-3F20-7AA0-FE95-B5536397CA15}"/>
                </a:ext>
              </a:extLst>
            </p:cNvPr>
            <p:cNvSpPr/>
            <p:nvPr/>
          </p:nvSpPr>
          <p:spPr>
            <a:xfrm>
              <a:off x="5134370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23740E-3190-6D05-C66B-140525CB5EA9}"/>
                </a:ext>
              </a:extLst>
            </p:cNvPr>
            <p:cNvSpPr/>
            <p:nvPr/>
          </p:nvSpPr>
          <p:spPr>
            <a:xfrm>
              <a:off x="5479651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C961327-1680-D450-2EAF-E87D1FA87D2A}"/>
                </a:ext>
              </a:extLst>
            </p:cNvPr>
            <p:cNvSpPr/>
            <p:nvPr/>
          </p:nvSpPr>
          <p:spPr>
            <a:xfrm>
              <a:off x="5824933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9C6986-00AD-20D2-0452-69E61ACE0FD7}"/>
                </a:ext>
              </a:extLst>
            </p:cNvPr>
            <p:cNvSpPr/>
            <p:nvPr/>
          </p:nvSpPr>
          <p:spPr>
            <a:xfrm>
              <a:off x="6170214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986E13-DF1E-11A2-1B70-B4C7E9134FB3}"/>
                </a:ext>
              </a:extLst>
            </p:cNvPr>
            <p:cNvSpPr/>
            <p:nvPr/>
          </p:nvSpPr>
          <p:spPr>
            <a:xfrm>
              <a:off x="6515495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F091253-36C3-0C76-B0C8-B42A41858A4E}"/>
                </a:ext>
              </a:extLst>
            </p:cNvPr>
            <p:cNvSpPr/>
            <p:nvPr/>
          </p:nvSpPr>
          <p:spPr>
            <a:xfrm>
              <a:off x="7206058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57EBD18-F845-8CE5-8E83-381682A13A68}"/>
                </a:ext>
              </a:extLst>
            </p:cNvPr>
            <p:cNvSpPr/>
            <p:nvPr/>
          </p:nvSpPr>
          <p:spPr>
            <a:xfrm>
              <a:off x="7551339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24B0D64-14DB-3AD8-B73F-7ABB9044868D}"/>
                </a:ext>
              </a:extLst>
            </p:cNvPr>
            <p:cNvSpPr/>
            <p:nvPr/>
          </p:nvSpPr>
          <p:spPr>
            <a:xfrm>
              <a:off x="7896620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7A6720F-2183-34D3-D8CA-7BB493770B0A}"/>
                </a:ext>
              </a:extLst>
            </p:cNvPr>
            <p:cNvSpPr/>
            <p:nvPr/>
          </p:nvSpPr>
          <p:spPr>
            <a:xfrm>
              <a:off x="8241901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0CDBD07-6E37-CA73-EF46-9D4B1884B888}"/>
                </a:ext>
              </a:extLst>
            </p:cNvPr>
            <p:cNvSpPr/>
            <p:nvPr/>
          </p:nvSpPr>
          <p:spPr>
            <a:xfrm>
              <a:off x="8587183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0C0EFCD-D6A7-B956-72B7-453759C5216E}"/>
                </a:ext>
              </a:extLst>
            </p:cNvPr>
            <p:cNvSpPr/>
            <p:nvPr/>
          </p:nvSpPr>
          <p:spPr>
            <a:xfrm>
              <a:off x="8932464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15111C1-6CDC-40D0-88C6-5207C3C7C5F1}"/>
                </a:ext>
              </a:extLst>
            </p:cNvPr>
            <p:cNvSpPr/>
            <p:nvPr/>
          </p:nvSpPr>
          <p:spPr>
            <a:xfrm>
              <a:off x="6860776" y="61272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D1145AC-BA43-3E34-C833-3251A72D5EB2}"/>
              </a:ext>
            </a:extLst>
          </p:cNvPr>
          <p:cNvCxnSpPr>
            <a:cxnSpLocks/>
            <a:stCxn id="70" idx="2"/>
            <a:endCxn id="93" idx="0"/>
          </p:cNvCxnSpPr>
          <p:nvPr/>
        </p:nvCxnSpPr>
        <p:spPr>
          <a:xfrm>
            <a:off x="3346052" y="4968776"/>
            <a:ext cx="296572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221779D-1108-C5EF-40B7-90BDD24ABF75}"/>
              </a:ext>
            </a:extLst>
          </p:cNvPr>
          <p:cNvCxnSpPr>
            <a:cxnSpLocks/>
            <a:stCxn id="71" idx="2"/>
            <a:endCxn id="101" idx="0"/>
          </p:cNvCxnSpPr>
          <p:nvPr/>
        </p:nvCxnSpPr>
        <p:spPr>
          <a:xfrm>
            <a:off x="3691333" y="4968776"/>
            <a:ext cx="296572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A64530D-B469-E9B2-5D84-D9FE201FB3C4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4036615" y="4968776"/>
            <a:ext cx="296572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3B22976-9A94-B1AB-A29A-35C84FFB6D21}"/>
              </a:ext>
            </a:extLst>
          </p:cNvPr>
          <p:cNvCxnSpPr>
            <a:cxnSpLocks/>
            <a:stCxn id="65" idx="2"/>
            <a:endCxn id="96" idx="0"/>
          </p:cNvCxnSpPr>
          <p:nvPr/>
        </p:nvCxnSpPr>
        <p:spPr>
          <a:xfrm>
            <a:off x="4381896" y="4968776"/>
            <a:ext cx="296572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46EEA96-A493-D7A3-A44B-47503405F596}"/>
              </a:ext>
            </a:extLst>
          </p:cNvPr>
          <p:cNvCxnSpPr>
            <a:cxnSpLocks/>
            <a:stCxn id="66" idx="2"/>
            <a:endCxn id="97" idx="0"/>
          </p:cNvCxnSpPr>
          <p:nvPr/>
        </p:nvCxnSpPr>
        <p:spPr>
          <a:xfrm>
            <a:off x="4727177" y="4968776"/>
            <a:ext cx="296572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521895-0354-E07E-68E3-4BB145AA38FB}"/>
              </a:ext>
            </a:extLst>
          </p:cNvPr>
          <p:cNvCxnSpPr>
            <a:cxnSpLocks/>
            <a:stCxn id="67" idx="2"/>
            <a:endCxn id="98" idx="0"/>
          </p:cNvCxnSpPr>
          <p:nvPr/>
        </p:nvCxnSpPr>
        <p:spPr>
          <a:xfrm>
            <a:off x="5072458" y="4968776"/>
            <a:ext cx="296572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10FAD09-5DE6-E428-946E-9E8887CFA8C3}"/>
              </a:ext>
            </a:extLst>
          </p:cNvPr>
          <p:cNvCxnSpPr>
            <a:cxnSpLocks/>
            <a:stCxn id="68" idx="2"/>
            <a:endCxn id="99" idx="0"/>
          </p:cNvCxnSpPr>
          <p:nvPr/>
        </p:nvCxnSpPr>
        <p:spPr>
          <a:xfrm>
            <a:off x="5417740" y="4968776"/>
            <a:ext cx="296572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E4EFD8B-7396-59F0-7EB1-2D292E730072}"/>
              </a:ext>
            </a:extLst>
          </p:cNvPr>
          <p:cNvCxnSpPr>
            <a:cxnSpLocks/>
            <a:stCxn id="69" idx="2"/>
            <a:endCxn id="100" idx="0"/>
          </p:cNvCxnSpPr>
          <p:nvPr/>
        </p:nvCxnSpPr>
        <p:spPr>
          <a:xfrm>
            <a:off x="5763021" y="4968776"/>
            <a:ext cx="296572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55EA0EF-6153-5BFB-3B08-163E8FC8EE96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 flipH="1">
            <a:off x="6311781" y="4968776"/>
            <a:ext cx="295881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1CA05A1-B673-0D76-4708-8F9104D5D930}"/>
              </a:ext>
            </a:extLst>
          </p:cNvPr>
          <p:cNvCxnSpPr>
            <a:cxnSpLocks/>
            <a:stCxn id="84" idx="2"/>
            <a:endCxn id="101" idx="0"/>
          </p:cNvCxnSpPr>
          <p:nvPr/>
        </p:nvCxnSpPr>
        <p:spPr>
          <a:xfrm flipH="1">
            <a:off x="6657062" y="4968776"/>
            <a:ext cx="295881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2184CB3-5A36-517D-29D2-A1CCC3A17952}"/>
              </a:ext>
            </a:extLst>
          </p:cNvPr>
          <p:cNvCxnSpPr>
            <a:cxnSpLocks/>
            <a:stCxn id="85" idx="2"/>
            <a:endCxn id="95" idx="0"/>
          </p:cNvCxnSpPr>
          <p:nvPr/>
        </p:nvCxnSpPr>
        <p:spPr>
          <a:xfrm flipH="1">
            <a:off x="7002344" y="4968776"/>
            <a:ext cx="295881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8C93A6C-39F2-5AC1-883F-38605C27754F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 flipH="1">
            <a:off x="7347625" y="4968776"/>
            <a:ext cx="295881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BA59CC8-572D-46D4-983E-02D583F617BC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flipH="1">
            <a:off x="7692906" y="4968776"/>
            <a:ext cx="295881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AE9F422-CAC5-C2AB-AD1E-016F55CFBCBB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 flipH="1">
            <a:off x="8038187" y="4968776"/>
            <a:ext cx="295881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CBA1FF6-C7E2-AC3D-CBD7-E9A765622851}"/>
              </a:ext>
            </a:extLst>
          </p:cNvPr>
          <p:cNvCxnSpPr>
            <a:cxnSpLocks/>
            <a:stCxn id="89" idx="2"/>
            <a:endCxn id="99" idx="0"/>
          </p:cNvCxnSpPr>
          <p:nvPr/>
        </p:nvCxnSpPr>
        <p:spPr>
          <a:xfrm flipH="1">
            <a:off x="8383469" y="4968776"/>
            <a:ext cx="295881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804CE65-5A4C-E4D6-E1BB-F18E3CFFB8AB}"/>
              </a:ext>
            </a:extLst>
          </p:cNvPr>
          <p:cNvCxnSpPr>
            <a:cxnSpLocks/>
            <a:stCxn id="90" idx="2"/>
            <a:endCxn id="100" idx="0"/>
          </p:cNvCxnSpPr>
          <p:nvPr/>
        </p:nvCxnSpPr>
        <p:spPr>
          <a:xfrm flipH="1">
            <a:off x="8728750" y="4968776"/>
            <a:ext cx="295881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0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5CA69-EDAE-BAA2-1A20-88F01E84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ARMing</a:t>
            </a:r>
            <a:r>
              <a:rPr kumimoji="1" lang="en-US" altLang="ko-KR" dirty="0"/>
              <a:t>-sword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81092-D507-01A6-26E1-6E05E69DE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We propose </a:t>
            </a:r>
            <a:r>
              <a:rPr kumimoji="1" lang="en-US" altLang="ko-Kore-KR" dirty="0" err="1"/>
              <a:t>ARMing</a:t>
            </a:r>
            <a:r>
              <a:rPr kumimoji="1" lang="en-US" altLang="ko-Kore-KR" dirty="0"/>
              <a:t>-sword.</a:t>
            </a:r>
          </a:p>
          <a:p>
            <a:pPr lvl="1"/>
            <a:r>
              <a:rPr kumimoji="1" lang="en-US" altLang="ko-Kore-KR" dirty="0"/>
              <a:t>Optimized implementation of </a:t>
            </a:r>
            <a:r>
              <a:rPr kumimoji="1" lang="en-US" altLang="ko-Kore-KR" b="1" dirty="0">
                <a:solidFill>
                  <a:srgbClr val="FF0000"/>
                </a:solidFill>
              </a:rPr>
              <a:t>Scabbard on ARM</a:t>
            </a:r>
            <a:r>
              <a:rPr kumimoji="1" lang="en-US" altLang="ko-Kore-KR" dirty="0"/>
              <a:t> processors.</a:t>
            </a:r>
          </a:p>
          <a:p>
            <a:r>
              <a:rPr kumimoji="1" lang="en-US" altLang="ko-Kore-KR" dirty="0"/>
              <a:t>Two kinds of optimization techniques.</a:t>
            </a:r>
          </a:p>
          <a:p>
            <a:pPr lvl="1"/>
            <a:r>
              <a:rPr kumimoji="1" lang="en-US" altLang="ko-Kore-KR" dirty="0"/>
              <a:t>Evaluation step: </a:t>
            </a:r>
            <a:r>
              <a:rPr kumimoji="1" lang="en-US" altLang="ko-Kore-KR" b="1" dirty="0">
                <a:solidFill>
                  <a:srgbClr val="FF0000"/>
                </a:solidFill>
              </a:rPr>
              <a:t>Direct Mapping.</a:t>
            </a:r>
          </a:p>
          <a:p>
            <a:pPr lvl="1"/>
            <a:r>
              <a:rPr kumimoji="1" lang="en-US" altLang="ko-Kore-KR" dirty="0"/>
              <a:t>Multiplication step: </a:t>
            </a:r>
            <a:r>
              <a:rPr kumimoji="1" lang="en-US" altLang="ko-Kore-KR" b="1" dirty="0">
                <a:solidFill>
                  <a:srgbClr val="FF0000"/>
                </a:solidFill>
              </a:rPr>
              <a:t>Sliding Window</a:t>
            </a:r>
            <a:r>
              <a:rPr kumimoji="1" lang="en-US" altLang="ko-Kore-KR" dirty="0">
                <a:solidFill>
                  <a:srgbClr val="FF0000"/>
                </a:solidFill>
              </a:rPr>
              <a:t>.</a:t>
            </a:r>
          </a:p>
          <a:p>
            <a:pPr lvl="1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08682A-1464-B150-9B4C-3E97CA1E39F7}"/>
              </a:ext>
            </a:extLst>
          </p:cNvPr>
          <p:cNvGrpSpPr/>
          <p:nvPr/>
        </p:nvGrpSpPr>
        <p:grpSpPr>
          <a:xfrm>
            <a:off x="1580409" y="3994695"/>
            <a:ext cx="9031182" cy="2802456"/>
            <a:chOff x="1164772" y="3994695"/>
            <a:chExt cx="9031182" cy="28024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FE2D9F-4E3F-5DBF-0C49-A65BB7977C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772" y="4007304"/>
              <a:ext cx="2794914" cy="222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15th Century Arming Sword">
              <a:extLst>
                <a:ext uri="{FF2B5EF4-FFF2-40B4-BE49-F238E27FC236}">
                  <a16:creationId xmlns:a16="http://schemas.microsoft.com/office/drawing/2014/main" id="{21764E80-281C-D575-6808-69FA07A4F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066" y="4007305"/>
              <a:ext cx="2215604" cy="2215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AE4637-A84B-13D0-7BC7-BFAD57AB922B}"/>
                </a:ext>
              </a:extLst>
            </p:cNvPr>
            <p:cNvSpPr txBox="1"/>
            <p:nvPr/>
          </p:nvSpPr>
          <p:spPr>
            <a:xfrm>
              <a:off x="1609729" y="6335486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>
                  <a:latin typeface="Liberation Serif" panose="02020603050405020304" pitchFamily="18" charset="0"/>
                </a:rPr>
                <a:t>Saber</a:t>
              </a:r>
              <a:endParaRPr kumimoji="1" lang="ko-Kore-KR" altLang="en-US" sz="2400" dirty="0">
                <a:latin typeface="Liberation Serif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A41A4-50C1-C34D-980C-974325FC1D8B}"/>
                </a:ext>
              </a:extLst>
            </p:cNvPr>
            <p:cNvSpPr txBox="1"/>
            <p:nvPr/>
          </p:nvSpPr>
          <p:spPr>
            <a:xfrm>
              <a:off x="4853845" y="6335486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>
                  <a:latin typeface="Liberation Serif" panose="02020603050405020304" pitchFamily="18" charset="0"/>
                </a:rPr>
                <a:t>Scabbard</a:t>
              </a:r>
              <a:endParaRPr kumimoji="1" lang="ko-Kore-KR" altLang="en-US" sz="2400" dirty="0">
                <a:latin typeface="Liberation Serif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89EF15-3D81-E181-EAC2-EA1BF5D933C1}"/>
                </a:ext>
              </a:extLst>
            </p:cNvPr>
            <p:cNvSpPr txBox="1"/>
            <p:nvPr/>
          </p:nvSpPr>
          <p:spPr>
            <a:xfrm>
              <a:off x="7321782" y="6335486"/>
              <a:ext cx="2874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b="1" dirty="0" err="1">
                  <a:solidFill>
                    <a:srgbClr val="FF0000"/>
                  </a:solidFill>
                  <a:latin typeface="Liberation Serif" panose="02020603050405020304" pitchFamily="18" charset="0"/>
                </a:rPr>
                <a:t>ARMing</a:t>
              </a:r>
              <a:r>
                <a:rPr kumimoji="1" lang="en-US" altLang="ko-Kore-KR" sz="2400" b="1" dirty="0">
                  <a:solidFill>
                    <a:srgbClr val="FF0000"/>
                  </a:solidFill>
                  <a:latin typeface="Liberation Serif" panose="02020603050405020304" pitchFamily="18" charset="0"/>
                </a:rPr>
                <a:t>-sword</a:t>
              </a:r>
              <a:endParaRPr kumimoji="1" lang="ko-Kore-KR" altLang="en-US" sz="2400" b="1" dirty="0">
                <a:solidFill>
                  <a:srgbClr val="FF0000"/>
                </a:solidFill>
                <a:latin typeface="Liberation Serif" panose="02020603050405020304" pitchFamily="18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26F86D7-8183-4430-B526-A0C530E8675B}"/>
                </a:ext>
              </a:extLst>
            </p:cNvPr>
            <p:cNvCxnSpPr>
              <a:stCxn id="1028" idx="3"/>
            </p:cNvCxnSpPr>
            <p:nvPr/>
          </p:nvCxnSpPr>
          <p:spPr>
            <a:xfrm flipV="1">
              <a:off x="3959686" y="5115106"/>
              <a:ext cx="738857" cy="25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C53E9B0-C176-A44D-3340-3AF8A385E6E3}"/>
                </a:ext>
              </a:extLst>
            </p:cNvPr>
            <p:cNvCxnSpPr>
              <a:cxnSpLocks/>
              <a:endCxn id="1031" idx="1"/>
            </p:cNvCxnSpPr>
            <p:nvPr/>
          </p:nvCxnSpPr>
          <p:spPr>
            <a:xfrm>
              <a:off x="6912209" y="5115106"/>
              <a:ext cx="73885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A0D2C163-5B07-569F-20E3-F1B8AB99B3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543" y="3994695"/>
              <a:ext cx="2215605" cy="2215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298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558E1-A5A5-CA80-B7D5-846AC953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ARMing</a:t>
            </a:r>
            <a:r>
              <a:rPr kumimoji="1" lang="en-US" altLang="ko-KR" dirty="0"/>
              <a:t>-sword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E0666-A9A4-E27B-1602-3D18D18B5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In the Evaluation stage</a:t>
            </a:r>
          </a:p>
          <a:p>
            <a:pPr lvl="1"/>
            <a:r>
              <a:rPr kumimoji="1" lang="en-US" altLang="ko-Kore-KR" dirty="0"/>
              <a:t>All of input arrays are traversed and stored in different variables.</a:t>
            </a:r>
          </a:p>
          <a:p>
            <a:pPr lvl="1"/>
            <a:r>
              <a:rPr kumimoji="1" lang="en-US" altLang="ko-Kore-KR" dirty="0"/>
              <a:t>N length of 16-bit array </a:t>
            </a: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b="1" dirty="0">
                <a:solidFill>
                  <a:srgbClr val="0070C0"/>
                </a:solidFill>
                <a:sym typeface="Wingdings" pitchFamily="2" charset="2"/>
              </a:rPr>
              <a:t>N/4 length of 16-bit arrays of 9.</a:t>
            </a:r>
          </a:p>
          <a:p>
            <a:pPr lvl="1"/>
            <a:r>
              <a:rPr kumimoji="1" lang="en-US" altLang="ko-Kore-KR" dirty="0"/>
              <a:t>It takes very long time.</a:t>
            </a:r>
          </a:p>
          <a:p>
            <a:r>
              <a:rPr kumimoji="1" lang="en-US" altLang="ko-Kore-KR" b="1" dirty="0">
                <a:solidFill>
                  <a:srgbClr val="FF0000"/>
                </a:solidFill>
              </a:rPr>
              <a:t>Is there any additional method besides parallelization?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049D660-4D3B-2B51-7EC6-E262D04AB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26" y="3429000"/>
            <a:ext cx="5457948" cy="32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1888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2639</Words>
  <Application>Microsoft Office PowerPoint</Application>
  <PresentationFormat>와이드스크린</PresentationFormat>
  <Paragraphs>364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Cambria Math</vt:lpstr>
      <vt:lpstr>Arial</vt:lpstr>
      <vt:lpstr>Liberation Serif</vt:lpstr>
      <vt:lpstr>맑은 고딕</vt:lpstr>
      <vt:lpstr>CryptoCraft 테마</vt:lpstr>
      <vt:lpstr>제목 테마</vt:lpstr>
      <vt:lpstr>ARMing-sword: Scabbard on ARM</vt:lpstr>
      <vt:lpstr>PowerPoint 프레젠테이션</vt:lpstr>
      <vt:lpstr> Introduction</vt:lpstr>
      <vt:lpstr> Introduction</vt:lpstr>
      <vt:lpstr> Background: Saber and Scabbard</vt:lpstr>
      <vt:lpstr> Background: Saber and Scabbard</vt:lpstr>
      <vt:lpstr> Background: Apple M1 processor</vt:lpstr>
      <vt:lpstr> ARMing-sword</vt:lpstr>
      <vt:lpstr> ARMing-sword</vt:lpstr>
      <vt:lpstr> ARMing-sword</vt:lpstr>
      <vt:lpstr> ARMing-sword</vt:lpstr>
      <vt:lpstr> ARMing-sword</vt:lpstr>
      <vt:lpstr> ARMing-sword</vt:lpstr>
      <vt:lpstr> ARMing-sword</vt:lpstr>
      <vt:lpstr> ARMing-sword</vt:lpstr>
      <vt:lpstr> ARMing-sword</vt:lpstr>
      <vt:lpstr> Evaluation</vt:lpstr>
      <vt:lpstr> Evaluation</vt:lpstr>
      <vt:lpstr> Evaluation</vt:lpstr>
      <vt:lpstr>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102</cp:revision>
  <dcterms:created xsi:type="dcterms:W3CDTF">2019-03-05T04:29:07Z</dcterms:created>
  <dcterms:modified xsi:type="dcterms:W3CDTF">2022-08-23T11:09:37Z</dcterms:modified>
</cp:coreProperties>
</file>