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167036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15239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06823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298741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390326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15239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06500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299399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390660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D648D28-3805-4273-A0FB-FD82E3AA7A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55594" y="4834258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35B6C6B5-6345-45BB-A399-543DC3EF75C0}"/>
              </a:ext>
            </a:extLst>
          </p:cNvPr>
          <p:cNvSpPr/>
          <p:nvPr userDrawn="1"/>
        </p:nvSpPr>
        <p:spPr>
          <a:xfrm>
            <a:off x="1064557" y="483759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Q &amp; A</a:t>
            </a:r>
            <a:endParaRPr lang="ko-KR" altLang="en-US" sz="8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erif" panose="02020603050405020304" pitchFamily="18" charset="0"/>
          <a:ea typeface="+mj-ea"/>
          <a:cs typeface="Liberation Serif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erif" panose="02020603050405020304" pitchFamily="18" charset="0"/>
          <a:ea typeface="+mn-ea"/>
          <a:cs typeface="Liberation Serif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erif" panose="02020603050405020304" pitchFamily="18" charset="0"/>
          <a:ea typeface="+mn-ea"/>
          <a:cs typeface="Liberation Serif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erif" panose="02020603050405020304" pitchFamily="18" charset="0"/>
          <a:ea typeface="+mn-ea"/>
          <a:cs typeface="Liberation Serif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Liberation Serif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Liberation Serif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ARMed</a:t>
            </a:r>
            <a:r>
              <a:rPr lang="en-US" altLang="ko-KR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Frodo:</a:t>
            </a:r>
            <a:br>
              <a:rPr lang="en-US" altLang="ko-KR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altLang="ko-KR" dirty="0" err="1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FrodoKEM</a:t>
            </a:r>
            <a:r>
              <a:rPr lang="en-US" altLang="ko-KR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on 64-bit ARMv8 Processors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0"/>
            <a:ext cx="12192001" cy="2136030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HyeokDong</a:t>
            </a:r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Kwon</a:t>
            </a:r>
            <a:r>
              <a:rPr lang="en-US" altLang="ko-KR" b="1" baseline="30000" dirty="0">
                <a:solidFill>
                  <a:srgbClr val="0070C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KyoungBae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Jang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HyunJun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Kim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HyunJi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Kim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MinJoo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Sim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SiWoo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Eum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, Wai-Kong Lee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and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HwaJeong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Seo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en-US" altLang="ko-KR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Hansung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University, </a:t>
            </a:r>
            <a:r>
              <a:rPr lang="en-US" altLang="ko-KR" baseline="30000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Gachon University</a:t>
            </a:r>
          </a:p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21. 08. 13.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텍스트 개체 틀 2">
            <a:extLst>
              <a:ext uri="{FF2B5EF4-FFF2-40B4-BE49-F238E27FC236}">
                <a16:creationId xmlns:a16="http://schemas.microsoft.com/office/drawing/2014/main" id="{82A93CB6-76BC-4258-BBA8-1E4F5FBBE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Multiplication on vector registers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Store</a:t>
            </a:r>
            <a:r>
              <a:rPr lang="ko-KR" altLang="en-US" dirty="0"/>
              <a:t> </a:t>
            </a:r>
            <a:r>
              <a:rPr lang="en-US" altLang="ko-KR" dirty="0"/>
              <a:t>eight values in single register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10 registers are used </a:t>
            </a:r>
            <a:r>
              <a:rPr lang="en-US" altLang="ko-KR" dirty="0">
                <a:sym typeface="Wingdings" panose="05000000000000000000" pitchFamily="2" charset="2"/>
              </a:rPr>
              <a:t> 80 values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What values should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we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load?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7D6BAA-E716-45EB-B058-714802C2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DEFB41-51E4-481C-8B1D-0B69356B3585}"/>
              </a:ext>
            </a:extLst>
          </p:cNvPr>
          <p:cNvGrpSpPr/>
          <p:nvPr/>
        </p:nvGrpSpPr>
        <p:grpSpPr>
          <a:xfrm>
            <a:off x="6389200" y="1683825"/>
            <a:ext cx="5048113" cy="1913577"/>
            <a:chOff x="2225827" y="1127268"/>
            <a:chExt cx="7740346" cy="293411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17E850-984B-4C74-AA78-1D1B08A52231}"/>
                </a:ext>
              </a:extLst>
            </p:cNvPr>
            <p:cNvSpPr/>
            <p:nvPr/>
          </p:nvSpPr>
          <p:spPr>
            <a:xfrm>
              <a:off x="5161975" y="1127269"/>
              <a:ext cx="748018" cy="2932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x</a:t>
              </a:r>
              <a:endParaRPr lang="ko-KR" altLang="en-US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65991B-DEEA-459C-B710-CC760C6EAA56}"/>
                </a:ext>
              </a:extLst>
            </p:cNvPr>
            <p:cNvSpPr/>
            <p:nvPr/>
          </p:nvSpPr>
          <p:spPr>
            <a:xfrm>
              <a:off x="7057988" y="1127269"/>
              <a:ext cx="1760187" cy="293264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=</a:t>
              </a:r>
              <a:endParaRPr lang="ko-KR" altLang="en-US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92FCE1-87D1-40CD-88A8-5744A3958C31}"/>
                </a:ext>
              </a:extLst>
            </p:cNvPr>
            <p:cNvGrpSpPr/>
            <p:nvPr/>
          </p:nvGrpSpPr>
          <p:grpSpPr>
            <a:xfrm>
              <a:off x="5909990" y="1127268"/>
              <a:ext cx="1147999" cy="2934115"/>
              <a:chOff x="5909990" y="1127268"/>
              <a:chExt cx="1147999" cy="293411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D533A42-AA9B-4882-AD49-B398122D43F9}"/>
                  </a:ext>
                </a:extLst>
              </p:cNvPr>
              <p:cNvSpPr/>
              <p:nvPr/>
            </p:nvSpPr>
            <p:spPr>
              <a:xfrm rot="16200000">
                <a:off x="4546223" y="2491035"/>
                <a:ext cx="2934115" cy="2065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48EEB8D-483F-4317-B8E6-823DF721C3A5}"/>
                  </a:ext>
                </a:extLst>
              </p:cNvPr>
              <p:cNvSpPr/>
              <p:nvPr/>
            </p:nvSpPr>
            <p:spPr>
              <a:xfrm>
                <a:off x="5909992" y="1127269"/>
                <a:ext cx="1147997" cy="2932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Error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  <a:endParaRPr lang="ko-KR" altLang="en-US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80DD436-E8A1-4463-BE93-5D726ED7735F}"/>
                </a:ext>
              </a:extLst>
            </p:cNvPr>
            <p:cNvGrpSpPr/>
            <p:nvPr/>
          </p:nvGrpSpPr>
          <p:grpSpPr>
            <a:xfrm>
              <a:off x="2225827" y="1127269"/>
              <a:ext cx="2936147" cy="2932640"/>
              <a:chOff x="2225827" y="1127269"/>
              <a:chExt cx="2936147" cy="293264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A850A40-2460-44CA-8D8C-E134A1B75AC4}"/>
                  </a:ext>
                </a:extLst>
              </p:cNvPr>
              <p:cNvSpPr/>
              <p:nvPr/>
            </p:nvSpPr>
            <p:spPr>
              <a:xfrm>
                <a:off x="2225827" y="1127269"/>
                <a:ext cx="2936147" cy="2932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Seed A</a:t>
                </a:r>
                <a:endParaRPr lang="ko-KR" altLang="en-US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FAC09E-8ECC-440B-9309-4C6C3CFA4BB6}"/>
                  </a:ext>
                </a:extLst>
              </p:cNvPr>
              <p:cNvSpPr/>
              <p:nvPr/>
            </p:nvSpPr>
            <p:spPr>
              <a:xfrm>
                <a:off x="2225827" y="1127269"/>
                <a:ext cx="2936147" cy="2065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2510D9-6F84-4984-A0B2-E19834EBD683}"/>
                </a:ext>
              </a:extLst>
            </p:cNvPr>
            <p:cNvGrpSpPr/>
            <p:nvPr/>
          </p:nvGrpSpPr>
          <p:grpSpPr>
            <a:xfrm>
              <a:off x="8818173" y="1127269"/>
              <a:ext cx="1148000" cy="2934115"/>
              <a:chOff x="8818173" y="1127269"/>
              <a:chExt cx="1148000" cy="293411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FF50D30-0D08-4B11-86F2-769E5F78468E}"/>
                  </a:ext>
                </a:extLst>
              </p:cNvPr>
              <p:cNvSpPr/>
              <p:nvPr/>
            </p:nvSpPr>
            <p:spPr>
              <a:xfrm>
                <a:off x="8818176" y="1128744"/>
                <a:ext cx="1147997" cy="29326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Out.</a:t>
                </a:r>
                <a:endParaRPr lang="ko-KR" altLang="en-US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5860FC6-BC72-4826-9CDF-086AB56BA347}"/>
                  </a:ext>
                </a:extLst>
              </p:cNvPr>
              <p:cNvSpPr/>
              <p:nvPr/>
            </p:nvSpPr>
            <p:spPr>
              <a:xfrm>
                <a:off x="8818173" y="1127269"/>
                <a:ext cx="202079" cy="206580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C833DAF-BDFB-42A8-9A9C-CD9BEAE9359B}"/>
              </a:ext>
            </a:extLst>
          </p:cNvPr>
          <p:cNvGrpSpPr/>
          <p:nvPr/>
        </p:nvGrpSpPr>
        <p:grpSpPr>
          <a:xfrm>
            <a:off x="4361113" y="5013866"/>
            <a:ext cx="7418967" cy="1196434"/>
            <a:chOff x="411162" y="4064695"/>
            <a:chExt cx="11465717" cy="18490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141EA9-4185-4233-9927-83CBF980E869}"/>
                </a:ext>
              </a:extLst>
            </p:cNvPr>
            <p:cNvSpPr/>
            <p:nvPr/>
          </p:nvSpPr>
          <p:spPr>
            <a:xfrm>
              <a:off x="411162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9D8657-ECF8-4BA4-9582-E12CFFF3C3AE}"/>
                </a:ext>
              </a:extLst>
            </p:cNvPr>
            <p:cNvSpPr/>
            <p:nvPr/>
          </p:nvSpPr>
          <p:spPr>
            <a:xfrm>
              <a:off x="756443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2D5A62-71CE-484F-95A1-EEAC15E270FB}"/>
                </a:ext>
              </a:extLst>
            </p:cNvPr>
            <p:cNvSpPr/>
            <p:nvPr/>
          </p:nvSpPr>
          <p:spPr>
            <a:xfrm>
              <a:off x="1101725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06971A-E2D0-4571-9F5E-31B11C295FC2}"/>
                </a:ext>
              </a:extLst>
            </p:cNvPr>
            <p:cNvSpPr/>
            <p:nvPr/>
          </p:nvSpPr>
          <p:spPr>
            <a:xfrm>
              <a:off x="1447006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E4F50E-65D8-4835-B348-7F4C6A1D9107}"/>
                </a:ext>
              </a:extLst>
            </p:cNvPr>
            <p:cNvSpPr/>
            <p:nvPr/>
          </p:nvSpPr>
          <p:spPr>
            <a:xfrm>
              <a:off x="1792287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BFFB45-E9B7-402B-92AF-93D69F929342}"/>
                </a:ext>
              </a:extLst>
            </p:cNvPr>
            <p:cNvSpPr/>
            <p:nvPr/>
          </p:nvSpPr>
          <p:spPr>
            <a:xfrm>
              <a:off x="2137568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D2F926-8DC9-49B3-963C-86CB80732C1B}"/>
                </a:ext>
              </a:extLst>
            </p:cNvPr>
            <p:cNvSpPr/>
            <p:nvPr/>
          </p:nvSpPr>
          <p:spPr>
            <a:xfrm>
              <a:off x="2482850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DE98D28-2F65-4FE1-8AD3-69162B283AE1}"/>
                </a:ext>
              </a:extLst>
            </p:cNvPr>
            <p:cNvSpPr/>
            <p:nvPr/>
          </p:nvSpPr>
          <p:spPr>
            <a:xfrm>
              <a:off x="2828131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B5D055-B6B9-4A5E-9014-27E04AD8248B}"/>
                </a:ext>
              </a:extLst>
            </p:cNvPr>
            <p:cNvSpPr/>
            <p:nvPr/>
          </p:nvSpPr>
          <p:spPr>
            <a:xfrm>
              <a:off x="6342855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B5F3C2F-D31E-4432-9965-423C194F41EF}"/>
                </a:ext>
              </a:extLst>
            </p:cNvPr>
            <p:cNvSpPr/>
            <p:nvPr/>
          </p:nvSpPr>
          <p:spPr>
            <a:xfrm>
              <a:off x="6688136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40ACD11-BB4C-48A9-B61D-B4B963050C3D}"/>
                </a:ext>
              </a:extLst>
            </p:cNvPr>
            <p:cNvSpPr/>
            <p:nvPr/>
          </p:nvSpPr>
          <p:spPr>
            <a:xfrm>
              <a:off x="7033418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9546F73-8524-4467-800D-722F233B3BED}"/>
                </a:ext>
              </a:extLst>
            </p:cNvPr>
            <p:cNvSpPr/>
            <p:nvPr/>
          </p:nvSpPr>
          <p:spPr>
            <a:xfrm>
              <a:off x="7378699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C94C16B-D26A-4DA5-A90E-AA823AA0A962}"/>
                </a:ext>
              </a:extLst>
            </p:cNvPr>
            <p:cNvSpPr/>
            <p:nvPr/>
          </p:nvSpPr>
          <p:spPr>
            <a:xfrm>
              <a:off x="7723980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5F1E8D-DC80-49CE-B34D-5904601ED861}"/>
                </a:ext>
              </a:extLst>
            </p:cNvPr>
            <p:cNvSpPr/>
            <p:nvPr/>
          </p:nvSpPr>
          <p:spPr>
            <a:xfrm>
              <a:off x="8069261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2D5A42F-241D-488C-94D0-95CBF73856BB}"/>
                </a:ext>
              </a:extLst>
            </p:cNvPr>
            <p:cNvSpPr/>
            <p:nvPr/>
          </p:nvSpPr>
          <p:spPr>
            <a:xfrm>
              <a:off x="8414543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43F97E-A4FC-43C3-8DA5-EAF6604C337B}"/>
                </a:ext>
              </a:extLst>
            </p:cNvPr>
            <p:cNvSpPr/>
            <p:nvPr/>
          </p:nvSpPr>
          <p:spPr>
            <a:xfrm>
              <a:off x="8759824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F6151F5-3C8D-49D4-837B-389A8F7351CB}"/>
                </a:ext>
              </a:extLst>
            </p:cNvPr>
            <p:cNvSpPr/>
            <p:nvPr/>
          </p:nvSpPr>
          <p:spPr>
            <a:xfrm>
              <a:off x="3753245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97B7757-142F-4CC9-9CC3-935C694F303E}"/>
                </a:ext>
              </a:extLst>
            </p:cNvPr>
            <p:cNvSpPr/>
            <p:nvPr/>
          </p:nvSpPr>
          <p:spPr>
            <a:xfrm>
              <a:off x="4098526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1C358D-17B2-4D3B-88C1-51E1E99C15D4}"/>
                </a:ext>
              </a:extLst>
            </p:cNvPr>
            <p:cNvSpPr/>
            <p:nvPr/>
          </p:nvSpPr>
          <p:spPr>
            <a:xfrm>
              <a:off x="4443808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BAB474-8781-4D53-9BD0-A7456EC73EE3}"/>
                </a:ext>
              </a:extLst>
            </p:cNvPr>
            <p:cNvSpPr/>
            <p:nvPr/>
          </p:nvSpPr>
          <p:spPr>
            <a:xfrm>
              <a:off x="4789089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92497C5-6425-4047-8EE5-423E0AD02C1A}"/>
                </a:ext>
              </a:extLst>
            </p:cNvPr>
            <p:cNvSpPr/>
            <p:nvPr/>
          </p:nvSpPr>
          <p:spPr>
            <a:xfrm>
              <a:off x="5134370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393D221-0B2E-4617-926E-2D0BE61A7D42}"/>
                </a:ext>
              </a:extLst>
            </p:cNvPr>
            <p:cNvSpPr/>
            <p:nvPr/>
          </p:nvSpPr>
          <p:spPr>
            <a:xfrm>
              <a:off x="5479651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D5F3A82-3F6A-499A-B8DF-4DC6F12F63E0}"/>
                </a:ext>
              </a:extLst>
            </p:cNvPr>
            <p:cNvSpPr/>
            <p:nvPr/>
          </p:nvSpPr>
          <p:spPr>
            <a:xfrm>
              <a:off x="5824933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DFD758A-C58C-44A7-BB6F-5B4208A15F03}"/>
                </a:ext>
              </a:extLst>
            </p:cNvPr>
            <p:cNvSpPr/>
            <p:nvPr/>
          </p:nvSpPr>
          <p:spPr>
            <a:xfrm>
              <a:off x="6170214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EF87D7D-194D-415C-B1C1-BC157D472AEE}"/>
                </a:ext>
              </a:extLst>
            </p:cNvPr>
            <p:cNvCxnSpPr>
              <a:stCxn id="18" idx="2"/>
              <a:endCxn id="38" idx="0"/>
            </p:cNvCxnSpPr>
            <p:nvPr/>
          </p:nvCxnSpPr>
          <p:spPr>
            <a:xfrm>
              <a:off x="583803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38AE7B2-68C3-407B-A49F-62FB1D42741A}"/>
                </a:ext>
              </a:extLst>
            </p:cNvPr>
            <p:cNvCxnSpPr>
              <a:cxnSpLocks/>
              <a:stCxn id="19" idx="2"/>
              <a:endCxn id="39" idx="0"/>
            </p:cNvCxnSpPr>
            <p:nvPr/>
          </p:nvCxnSpPr>
          <p:spPr>
            <a:xfrm>
              <a:off x="929084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28E9F8F-54D2-4A8C-9BCC-587F0AA4B510}"/>
                </a:ext>
              </a:extLst>
            </p:cNvPr>
            <p:cNvCxnSpPr>
              <a:cxnSpLocks/>
              <a:stCxn id="20" idx="2"/>
              <a:endCxn id="40" idx="0"/>
            </p:cNvCxnSpPr>
            <p:nvPr/>
          </p:nvCxnSpPr>
          <p:spPr>
            <a:xfrm>
              <a:off x="1274366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23F569A-02BC-439F-91A7-2E61AB731651}"/>
                </a:ext>
              </a:extLst>
            </p:cNvPr>
            <p:cNvCxnSpPr>
              <a:cxnSpLocks/>
              <a:stCxn id="21" idx="2"/>
              <a:endCxn id="41" idx="0"/>
            </p:cNvCxnSpPr>
            <p:nvPr/>
          </p:nvCxnSpPr>
          <p:spPr>
            <a:xfrm>
              <a:off x="1619647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EACCF02-17B0-4817-A7B6-D489D5062BCF}"/>
                </a:ext>
              </a:extLst>
            </p:cNvPr>
            <p:cNvCxnSpPr>
              <a:cxnSpLocks/>
              <a:stCxn id="22" idx="2"/>
              <a:endCxn id="42" idx="0"/>
            </p:cNvCxnSpPr>
            <p:nvPr/>
          </p:nvCxnSpPr>
          <p:spPr>
            <a:xfrm>
              <a:off x="1964928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D07F8CF-E183-4A95-A469-1910879668C5}"/>
                </a:ext>
              </a:extLst>
            </p:cNvPr>
            <p:cNvCxnSpPr>
              <a:cxnSpLocks/>
              <a:stCxn id="23" idx="2"/>
              <a:endCxn id="43" idx="0"/>
            </p:cNvCxnSpPr>
            <p:nvPr/>
          </p:nvCxnSpPr>
          <p:spPr>
            <a:xfrm>
              <a:off x="2310209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85A0AE-F6AF-4434-9F65-EE383440BD04}"/>
                </a:ext>
              </a:extLst>
            </p:cNvPr>
            <p:cNvCxnSpPr>
              <a:cxnSpLocks/>
              <a:stCxn id="24" idx="2"/>
              <a:endCxn id="44" idx="0"/>
            </p:cNvCxnSpPr>
            <p:nvPr/>
          </p:nvCxnSpPr>
          <p:spPr>
            <a:xfrm>
              <a:off x="2655491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439605F-8B57-4707-A262-4196806F6B2E}"/>
                </a:ext>
              </a:extLst>
            </p:cNvPr>
            <p:cNvCxnSpPr>
              <a:cxnSpLocks/>
              <a:stCxn id="25" idx="2"/>
              <a:endCxn id="45" idx="0"/>
            </p:cNvCxnSpPr>
            <p:nvPr/>
          </p:nvCxnSpPr>
          <p:spPr>
            <a:xfrm>
              <a:off x="3000772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2D60D20E-6C09-4A60-BE71-9E7E6FE09535}"/>
                </a:ext>
              </a:extLst>
            </p:cNvPr>
            <p:cNvCxnSpPr>
              <a:cxnSpLocks/>
              <a:stCxn id="28" idx="2"/>
              <a:endCxn id="38" idx="0"/>
            </p:cNvCxnSpPr>
            <p:nvPr/>
          </p:nvCxnSpPr>
          <p:spPr>
            <a:xfrm flipH="1">
              <a:off x="3925886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C38AAC1-D50A-4374-AA6E-7C55F742EC3F}"/>
                </a:ext>
              </a:extLst>
            </p:cNvPr>
            <p:cNvCxnSpPr>
              <a:cxnSpLocks/>
              <a:stCxn id="29" idx="2"/>
              <a:endCxn id="39" idx="0"/>
            </p:cNvCxnSpPr>
            <p:nvPr/>
          </p:nvCxnSpPr>
          <p:spPr>
            <a:xfrm flipH="1">
              <a:off x="4271167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74F4FB27-618A-4D5C-BA7C-4D4511BD1F27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 flipH="1">
              <a:off x="4616449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E6F4C3B-B30F-4B3A-AA4E-70C33B2BE432}"/>
                </a:ext>
              </a:extLst>
            </p:cNvPr>
            <p:cNvCxnSpPr>
              <a:cxnSpLocks/>
              <a:stCxn id="31" idx="2"/>
              <a:endCxn id="41" idx="0"/>
            </p:cNvCxnSpPr>
            <p:nvPr/>
          </p:nvCxnSpPr>
          <p:spPr>
            <a:xfrm flipH="1">
              <a:off x="4961730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6AC5BB0-F690-4455-BE31-6424FEB4D386}"/>
                </a:ext>
              </a:extLst>
            </p:cNvPr>
            <p:cNvCxnSpPr>
              <a:cxnSpLocks/>
              <a:stCxn id="32" idx="2"/>
              <a:endCxn id="42" idx="0"/>
            </p:cNvCxnSpPr>
            <p:nvPr/>
          </p:nvCxnSpPr>
          <p:spPr>
            <a:xfrm flipH="1">
              <a:off x="5307011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1CEBE30-E8A6-44C0-8651-4A0CFD7D61ED}"/>
                </a:ext>
              </a:extLst>
            </p:cNvPr>
            <p:cNvCxnSpPr>
              <a:cxnSpLocks/>
              <a:stCxn id="33" idx="2"/>
              <a:endCxn id="43" idx="0"/>
            </p:cNvCxnSpPr>
            <p:nvPr/>
          </p:nvCxnSpPr>
          <p:spPr>
            <a:xfrm flipH="1">
              <a:off x="5652292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581197C-A335-40B6-8385-CDA06B36DDFB}"/>
                </a:ext>
              </a:extLst>
            </p:cNvPr>
            <p:cNvCxnSpPr>
              <a:cxnSpLocks/>
              <a:stCxn id="34" idx="2"/>
              <a:endCxn id="44" idx="0"/>
            </p:cNvCxnSpPr>
            <p:nvPr/>
          </p:nvCxnSpPr>
          <p:spPr>
            <a:xfrm flipH="1">
              <a:off x="5997574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E06340D-F706-4B42-8CAF-B37C6DC02A12}"/>
                </a:ext>
              </a:extLst>
            </p:cNvPr>
            <p:cNvCxnSpPr>
              <a:cxnSpLocks/>
              <a:stCxn id="35" idx="2"/>
              <a:endCxn id="45" idx="0"/>
            </p:cNvCxnSpPr>
            <p:nvPr/>
          </p:nvCxnSpPr>
          <p:spPr>
            <a:xfrm flipH="1">
              <a:off x="6342855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F095F3C-BAAD-40BE-B2EF-D29D8842E1E7}"/>
                </a:ext>
              </a:extLst>
            </p:cNvPr>
            <p:cNvSpPr/>
            <p:nvPr/>
          </p:nvSpPr>
          <p:spPr>
            <a:xfrm>
              <a:off x="3173412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1FBB89-D258-4B9A-BE01-A2772CE38DB0}"/>
                </a:ext>
              </a:extLst>
            </p:cNvPr>
            <p:cNvSpPr/>
            <p:nvPr/>
          </p:nvSpPr>
          <p:spPr>
            <a:xfrm>
              <a:off x="3518693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A25021C-211B-481E-B929-E8F5861683C7}"/>
                </a:ext>
              </a:extLst>
            </p:cNvPr>
            <p:cNvSpPr/>
            <p:nvPr/>
          </p:nvSpPr>
          <p:spPr>
            <a:xfrm>
              <a:off x="3863975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782F76-00E3-440A-A28B-A1F189B15154}"/>
                </a:ext>
              </a:extLst>
            </p:cNvPr>
            <p:cNvSpPr/>
            <p:nvPr/>
          </p:nvSpPr>
          <p:spPr>
            <a:xfrm>
              <a:off x="4209256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7D9A34B-0C45-449B-A9D6-473898A9FD17}"/>
                </a:ext>
              </a:extLst>
            </p:cNvPr>
            <p:cNvSpPr/>
            <p:nvPr/>
          </p:nvSpPr>
          <p:spPr>
            <a:xfrm>
              <a:off x="4554537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FF1AF36-D425-4431-9BE8-44F0EDE92DBB}"/>
                </a:ext>
              </a:extLst>
            </p:cNvPr>
            <p:cNvSpPr/>
            <p:nvPr/>
          </p:nvSpPr>
          <p:spPr>
            <a:xfrm>
              <a:off x="4899818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43B33BC-5EEC-4277-A368-1255F870C8DC}"/>
                </a:ext>
              </a:extLst>
            </p:cNvPr>
            <p:cNvSpPr/>
            <p:nvPr/>
          </p:nvSpPr>
          <p:spPr>
            <a:xfrm>
              <a:off x="5245100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22D3C4C-C190-45A3-B4D6-EA46EBCA5FDA}"/>
                </a:ext>
              </a:extLst>
            </p:cNvPr>
            <p:cNvSpPr/>
            <p:nvPr/>
          </p:nvSpPr>
          <p:spPr>
            <a:xfrm>
              <a:off x="5590381" y="4064695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2A8C813-A42E-42ED-A9B8-74953B4903AD}"/>
                </a:ext>
              </a:extLst>
            </p:cNvPr>
            <p:cNvSpPr/>
            <p:nvPr/>
          </p:nvSpPr>
          <p:spPr>
            <a:xfrm>
              <a:off x="9114629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D0E73B6-15A2-4098-BE74-FDEA55B89A2F}"/>
                </a:ext>
              </a:extLst>
            </p:cNvPr>
            <p:cNvSpPr/>
            <p:nvPr/>
          </p:nvSpPr>
          <p:spPr>
            <a:xfrm>
              <a:off x="9459910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2AE07CD-C87E-4E32-9E56-04F861BBE778}"/>
                </a:ext>
              </a:extLst>
            </p:cNvPr>
            <p:cNvSpPr/>
            <p:nvPr/>
          </p:nvSpPr>
          <p:spPr>
            <a:xfrm>
              <a:off x="9805192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003F579-1FFE-4945-9111-6B9C18FD04D0}"/>
                </a:ext>
              </a:extLst>
            </p:cNvPr>
            <p:cNvSpPr/>
            <p:nvPr/>
          </p:nvSpPr>
          <p:spPr>
            <a:xfrm>
              <a:off x="10150473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F7104CE-F254-4653-9437-30E40F6025B4}"/>
                </a:ext>
              </a:extLst>
            </p:cNvPr>
            <p:cNvSpPr/>
            <p:nvPr/>
          </p:nvSpPr>
          <p:spPr>
            <a:xfrm>
              <a:off x="10495754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19F424B-BFB3-4AFF-8F39-E65D57284F46}"/>
                </a:ext>
              </a:extLst>
            </p:cNvPr>
            <p:cNvSpPr/>
            <p:nvPr/>
          </p:nvSpPr>
          <p:spPr>
            <a:xfrm>
              <a:off x="10841035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72BB77A-A2E7-495C-86E8-CA4330A853EA}"/>
                </a:ext>
              </a:extLst>
            </p:cNvPr>
            <p:cNvSpPr/>
            <p:nvPr/>
          </p:nvSpPr>
          <p:spPr>
            <a:xfrm>
              <a:off x="11186317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D8CE760-B752-4E25-8573-F530F0D710B8}"/>
                </a:ext>
              </a:extLst>
            </p:cNvPr>
            <p:cNvSpPr/>
            <p:nvPr/>
          </p:nvSpPr>
          <p:spPr>
            <a:xfrm>
              <a:off x="11531598" y="4064695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EC8BC71-ECEE-42F5-937D-7F94178D602D}"/>
                </a:ext>
              </a:extLst>
            </p:cNvPr>
            <p:cNvSpPr/>
            <p:nvPr/>
          </p:nvSpPr>
          <p:spPr>
            <a:xfrm>
              <a:off x="6515494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3E555FA-9B0B-433B-8DAF-6ACC6C788E24}"/>
                </a:ext>
              </a:extLst>
            </p:cNvPr>
            <p:cNvSpPr/>
            <p:nvPr/>
          </p:nvSpPr>
          <p:spPr>
            <a:xfrm>
              <a:off x="6860775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EE0FA29-9AC2-48A9-B5D9-DBAC580D3C48}"/>
                </a:ext>
              </a:extLst>
            </p:cNvPr>
            <p:cNvSpPr/>
            <p:nvPr/>
          </p:nvSpPr>
          <p:spPr>
            <a:xfrm>
              <a:off x="7206057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17BCF12-AEC2-4219-ACD2-3961B354D391}"/>
                </a:ext>
              </a:extLst>
            </p:cNvPr>
            <p:cNvSpPr/>
            <p:nvPr/>
          </p:nvSpPr>
          <p:spPr>
            <a:xfrm>
              <a:off x="7551338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85BC66D-5855-4070-89C7-EB7DB3811063}"/>
                </a:ext>
              </a:extLst>
            </p:cNvPr>
            <p:cNvSpPr/>
            <p:nvPr/>
          </p:nvSpPr>
          <p:spPr>
            <a:xfrm>
              <a:off x="7896619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C9B7C87-8E6F-4DF3-9D6E-2D0CBBF99FE5}"/>
                </a:ext>
              </a:extLst>
            </p:cNvPr>
            <p:cNvSpPr/>
            <p:nvPr/>
          </p:nvSpPr>
          <p:spPr>
            <a:xfrm>
              <a:off x="8241900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C0E4639-C2FB-4187-A752-D4E8BD242548}"/>
                </a:ext>
              </a:extLst>
            </p:cNvPr>
            <p:cNvSpPr/>
            <p:nvPr/>
          </p:nvSpPr>
          <p:spPr>
            <a:xfrm>
              <a:off x="8587182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6D0D50E-BEFA-4FB4-8ECF-5688E87BC2D7}"/>
                </a:ext>
              </a:extLst>
            </p:cNvPr>
            <p:cNvSpPr/>
            <p:nvPr/>
          </p:nvSpPr>
          <p:spPr>
            <a:xfrm>
              <a:off x="8932463" y="5568454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225DE4E-FB07-40DD-8454-03BD00D2F12D}"/>
                </a:ext>
              </a:extLst>
            </p:cNvPr>
            <p:cNvCxnSpPr/>
            <p:nvPr/>
          </p:nvCxnSpPr>
          <p:spPr>
            <a:xfrm>
              <a:off x="3370268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A507518-320E-4400-8B47-8A88766EE12E}"/>
                </a:ext>
              </a:extLst>
            </p:cNvPr>
            <p:cNvCxnSpPr>
              <a:cxnSpLocks/>
            </p:cNvCxnSpPr>
            <p:nvPr/>
          </p:nvCxnSpPr>
          <p:spPr>
            <a:xfrm>
              <a:off x="3715549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28E2BA06-4BF5-4A71-905F-8E500A0F23E8}"/>
                </a:ext>
              </a:extLst>
            </p:cNvPr>
            <p:cNvCxnSpPr>
              <a:cxnSpLocks/>
            </p:cNvCxnSpPr>
            <p:nvPr/>
          </p:nvCxnSpPr>
          <p:spPr>
            <a:xfrm>
              <a:off x="4060831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C2A6264B-A531-4A29-BD87-CBEE3531FAE2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12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48CABB5-0A1D-4076-B111-5B84E01A8603}"/>
                </a:ext>
              </a:extLst>
            </p:cNvPr>
            <p:cNvCxnSpPr>
              <a:cxnSpLocks/>
            </p:cNvCxnSpPr>
            <p:nvPr/>
          </p:nvCxnSpPr>
          <p:spPr>
            <a:xfrm>
              <a:off x="4751393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BAD00DD-5970-45FD-BF9B-835DEF9A8B2D}"/>
                </a:ext>
              </a:extLst>
            </p:cNvPr>
            <p:cNvCxnSpPr>
              <a:cxnSpLocks/>
            </p:cNvCxnSpPr>
            <p:nvPr/>
          </p:nvCxnSpPr>
          <p:spPr>
            <a:xfrm>
              <a:off x="5096674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4DDA987-6B80-4537-8840-AABFA24E49EA}"/>
                </a:ext>
              </a:extLst>
            </p:cNvPr>
            <p:cNvCxnSpPr>
              <a:cxnSpLocks/>
            </p:cNvCxnSpPr>
            <p:nvPr/>
          </p:nvCxnSpPr>
          <p:spPr>
            <a:xfrm>
              <a:off x="5441956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60E6D9BA-91DF-40FD-B254-C947ACCBBD46}"/>
                </a:ext>
              </a:extLst>
            </p:cNvPr>
            <p:cNvCxnSpPr>
              <a:cxnSpLocks/>
            </p:cNvCxnSpPr>
            <p:nvPr/>
          </p:nvCxnSpPr>
          <p:spPr>
            <a:xfrm>
              <a:off x="5787237" y="4409976"/>
              <a:ext cx="3342083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2A14819D-21C8-4D81-AAC5-D41C8556C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351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7B30944-C604-4C40-AEFB-E58E8F8C0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7632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CBEA45AF-1C59-433B-A593-96D6F591C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914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40C6D05E-AD64-4AF2-A4C5-269D2FE8D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195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EDA735B-C41E-4FC4-8BBE-E486BB54E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3476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54F31E3-CBCB-4C82-83A3-7404EC169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8757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CA8AD2A0-C26C-4E6B-9C48-98CDD15B6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39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31B63103-4872-4472-BA82-2B35A9ED9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9320" y="4409976"/>
              <a:ext cx="2589610" cy="1158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8304463-6737-4398-9EF8-DB03A71AD3A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5982982" y="3650196"/>
            <a:ext cx="1417425" cy="13099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06AAFA83-444B-4A1B-91DB-9074A9DC6ECC}"/>
              </a:ext>
            </a:extLst>
          </p:cNvPr>
          <p:cNvCxnSpPr>
            <a:cxnSpLocks/>
            <a:stCxn id="10" idx="2"/>
            <a:endCxn id="74" idx="0"/>
          </p:cNvCxnSpPr>
          <p:nvPr/>
        </p:nvCxnSpPr>
        <p:spPr>
          <a:xfrm rot="16200000" flipH="1">
            <a:off x="8926664" y="3836073"/>
            <a:ext cx="1417425" cy="9381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FD81DEE-2DB1-4AD4-A556-CDD0651CE770}"/>
              </a:ext>
            </a:extLst>
          </p:cNvPr>
          <p:cNvCxnSpPr>
            <a:cxnSpLocks/>
            <a:stCxn id="45" idx="2"/>
            <a:endCxn id="7" idx="3"/>
          </p:cNvCxnSpPr>
          <p:nvPr/>
        </p:nvCxnSpPr>
        <p:spPr>
          <a:xfrm rot="5400000" flipH="1" flipV="1">
            <a:off x="8033680" y="2806668"/>
            <a:ext cx="3569205" cy="3238060"/>
          </a:xfrm>
          <a:prstGeom prst="bentConnector4">
            <a:avLst>
              <a:gd name="adj1" fmla="val -6405"/>
              <a:gd name="adj2" fmla="val 11737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1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CBDA9-97D4-47BE-9C85-622E9B05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6C1DA-D9A5-4B22-AF5B-C200D185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920461"/>
            <a:ext cx="11369675" cy="2289839"/>
          </a:xfrm>
        </p:spPr>
        <p:txBody>
          <a:bodyPr/>
          <a:lstStyle/>
          <a:p>
            <a:r>
              <a:rPr lang="en-US" altLang="ko-KR" dirty="0"/>
              <a:t>Seed A values are fixed</a:t>
            </a:r>
          </a:p>
          <a:p>
            <a:pPr lvl="1"/>
            <a:r>
              <a:rPr lang="en-US" altLang="ko-KR" dirty="0"/>
              <a:t>E.g.: s[640*k] is multiplied to A[0], A[640], … A[640]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84FB3-7089-4DB4-B424-0324E385A56D}"/>
              </a:ext>
            </a:extLst>
          </p:cNvPr>
          <p:cNvSpPr txBox="1"/>
          <p:nvPr/>
        </p:nvSpPr>
        <p:spPr>
          <a:xfrm>
            <a:off x="411162" y="1152525"/>
            <a:ext cx="2248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A[2]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A[639]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s[639]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64F1-E9BF-4EEC-B976-392ACA9E8A32}"/>
              </a:ext>
            </a:extLst>
          </p:cNvPr>
          <p:cNvSpPr txBox="1"/>
          <p:nvPr/>
        </p:nvSpPr>
        <p:spPr>
          <a:xfrm>
            <a:off x="2659412" y="1152525"/>
            <a:ext cx="2248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s[640]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s[641]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A[2]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s[642]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A[639]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s[1279]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FA2E8-AD15-4BF4-8BA9-5017A9883CF0}"/>
              </a:ext>
            </a:extLst>
          </p:cNvPr>
          <p:cNvSpPr txBox="1"/>
          <p:nvPr/>
        </p:nvSpPr>
        <p:spPr>
          <a:xfrm>
            <a:off x="4907661" y="1152525"/>
            <a:ext cx="2248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s[1280]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s[1281]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A[2]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s[1282]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A[639]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s[1919]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5EB0A-65FD-4E5C-820B-299E1D31D116}"/>
              </a:ext>
            </a:extLst>
          </p:cNvPr>
          <p:cNvSpPr txBox="1"/>
          <p:nvPr/>
        </p:nvSpPr>
        <p:spPr>
          <a:xfrm>
            <a:off x="7155911" y="1152525"/>
            <a:ext cx="2248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s[1920]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s[1921]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A[2]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s[1922]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A[639]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s[2559]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531D7-4F83-4CB8-9D06-ED5858E20DD7}"/>
              </a:ext>
            </a:extLst>
          </p:cNvPr>
          <p:cNvSpPr txBox="1"/>
          <p:nvPr/>
        </p:nvSpPr>
        <p:spPr>
          <a:xfrm>
            <a:off x="9404160" y="1152524"/>
            <a:ext cx="2248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4,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s[2560]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4,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s[2561]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4,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A[2]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s[2562]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4,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A[639]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s[3199]</a:t>
            </a:r>
          </a:p>
        </p:txBody>
      </p:sp>
    </p:spTree>
    <p:extLst>
      <p:ext uri="{BB962C8B-B14F-4D97-AF65-F5344CB8AC3E}">
        <p14:creationId xmlns:p14="http://schemas.microsoft.com/office/powerpoint/2010/main" val="61381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4FAEC-569C-4140-BA07-561AE6C7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6C26A-0863-41D6-9B5C-CA9D22093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v31: s[k * 640]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v0–v18(even): A[</a:t>
            </a:r>
            <a:r>
              <a:rPr lang="en-US" altLang="ko-KR" dirty="0" err="1"/>
              <a:t>i</a:t>
            </a:r>
            <a:r>
              <a:rPr lang="en-US" altLang="ko-KR" dirty="0"/>
              <a:t>*640]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Loop index </a:t>
            </a:r>
            <a:r>
              <a:rPr lang="en-US" altLang="ko-KR" dirty="0" err="1"/>
              <a:t>i</a:t>
            </a:r>
            <a:r>
              <a:rPr lang="en-US" altLang="ko-KR" dirty="0"/>
              <a:t> is included in 1 loop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v1–v19(odd): Result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Accumulate multiplication results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End of loop, </a:t>
            </a:r>
            <a:r>
              <a:rPr lang="en-US" altLang="ko-KR" i="1" dirty="0"/>
              <a:t>s</a:t>
            </a:r>
            <a:r>
              <a:rPr lang="en-US" altLang="ko-KR" dirty="0"/>
              <a:t>, </a:t>
            </a:r>
            <a:r>
              <a:rPr lang="en-US" altLang="ko-KR" i="1" dirty="0"/>
              <a:t>A</a:t>
            </a:r>
            <a:r>
              <a:rPr lang="en-US" altLang="ko-KR" dirty="0"/>
              <a:t> pointer adjusted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Matrix values are not located linearly in memory </a:t>
            </a:r>
            <a:endParaRPr lang="ko-KR" altLang="en-US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B2EE681-07B1-4703-8F92-20B7A2D686D4}"/>
              </a:ext>
            </a:extLst>
          </p:cNvPr>
          <p:cNvGrpSpPr/>
          <p:nvPr/>
        </p:nvGrpSpPr>
        <p:grpSpPr>
          <a:xfrm>
            <a:off x="5584350" y="1588205"/>
            <a:ext cx="6602132" cy="4186414"/>
            <a:chOff x="5177948" y="1335793"/>
            <a:chExt cx="6602132" cy="41864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7B58929-B048-4071-AE98-C293B2E7541A}"/>
                </a:ext>
              </a:extLst>
            </p:cNvPr>
            <p:cNvGrpSpPr/>
            <p:nvPr/>
          </p:nvGrpSpPr>
          <p:grpSpPr>
            <a:xfrm>
              <a:off x="5179890" y="1335793"/>
              <a:ext cx="6600190" cy="719510"/>
              <a:chOff x="1149293" y="1864299"/>
              <a:chExt cx="6600190" cy="7195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3CBC264-CCF4-439D-B294-F5BB8D08823D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v31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86FD31-9E03-463F-A631-8782736EBC4B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E510290-B06F-4F1A-A22D-17B2D3661F98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4910AE0-48E2-4F1D-935B-CB9A3E84B621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AF4004-E94B-442F-B258-5705D64B4CBA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[1920]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74EA4A-7204-4A1B-92B5-61CE249E9101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[2560]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BDCCFD-DD36-456E-8099-D2EC45F83AFC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[3200]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5EDA467-06E7-4024-9D99-CC17A4B307C3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[3840]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0EA1E55-3782-4135-BF8A-F7B43E7CAE0C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ko-KR" sz="1600" dirty="0"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[4480]</a:t>
                </a:r>
                <a:endParaRPr lang="ko-KR" altLang="en-US" sz="1600" dirty="0"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E3E2AC2-5BC5-4225-85FA-60C487E10F3B}"/>
                </a:ext>
              </a:extLst>
            </p:cNvPr>
            <p:cNvGrpSpPr/>
            <p:nvPr/>
          </p:nvGrpSpPr>
          <p:grpSpPr>
            <a:xfrm>
              <a:off x="5179890" y="232789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ED3E653-3FD7-4793-B5A4-B78AECCFB336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v0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E7D612E-0708-4BF5-876A-B32E8DD00E99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E440D63-E28D-4BBE-95FF-45E408014E36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4D2CAC-7AC4-4C25-8669-8984312ABE77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FA0FDBE-7364-49E0-8D26-C6F74A5A38E1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C4A979-2E9D-4D52-BEFD-99840B4068B2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E68C40-E72B-44B9-82D1-ABA0B41C348D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9CD33D-68B4-4EE1-89A2-A65250C0A64D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8FAEAD-CB22-4F0A-B9AE-8DE0F1E210DC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D2553BD-FAED-4254-9FC4-530FAE546B1A}"/>
                </a:ext>
              </a:extLst>
            </p:cNvPr>
            <p:cNvGrpSpPr/>
            <p:nvPr/>
          </p:nvGrpSpPr>
          <p:grpSpPr>
            <a:xfrm>
              <a:off x="5179890" y="304740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DB7E2D3-7B12-454D-8485-E87CC191E3B9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v2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1D79ECD-5456-4C41-8CFA-FB3B87271D29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E044811-45EE-4217-9C23-5C5BE147A59E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DC42839-748B-4A53-B1F0-D8EC280E8D1E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9DAC907-8A69-47C6-BBD1-7C056E41AF13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AC8F4E6-6605-42BE-8414-6C1732FCBD8D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E08D1EA-30FE-4E02-8F40-AA3834C539E5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6D930E0-7348-4E1B-A89A-2AA2142812ED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9DEE6EB-4F9E-48F9-AFC3-9C97B70BF190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60AD94F-B975-46E8-8F11-1BA6A90308C0}"/>
                </a:ext>
              </a:extLst>
            </p:cNvPr>
            <p:cNvGrpSpPr/>
            <p:nvPr/>
          </p:nvGrpSpPr>
          <p:grpSpPr>
            <a:xfrm>
              <a:off x="5179890" y="376691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0D24A30-64ED-4FF5-9241-BB561BB510DC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v4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7E25094-90C1-4418-A53C-EF41BDBC59A5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38FD413-1B7C-4FF3-B165-14AF1CF9FBB4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7003FB0-43C7-4891-8CD5-00492C60A464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782B334-2CD3-4477-B6F2-EA4164DED667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6DDA8BC-9C06-40FC-91C7-D6F14BAA6243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A5962DC-DE30-4C1F-9224-96C223A0C7AA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71411F5-663D-412C-A5BB-F92567568F53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235C82A-3D5E-4895-9EB4-DBB389F7A4D2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[1280]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73380FE-DBEA-4BCD-A2BD-99DE9F8BB643}"/>
                </a:ext>
              </a:extLst>
            </p:cNvPr>
            <p:cNvGrpSpPr/>
            <p:nvPr/>
          </p:nvGrpSpPr>
          <p:grpSpPr>
            <a:xfrm>
              <a:off x="5177948" y="4802697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D43F376-5B3C-4BAC-A083-2127383D4CD0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v18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F229B4A-A6F6-469C-A644-6093132BAEC0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0124166-6A6A-4668-B17E-340E8840FB78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C554FD7-42D9-4103-9A1A-0499EF59EEFF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B9FC80C-32F4-4959-9DA1-6D15F29BFE9C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D9B0770-D1B7-4443-B596-01D20031E9B4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DBA61B9-BF90-4375-9513-319FD70F6628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6453B26-2CC1-4494-8DEB-70245131D429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A2D07AD-B89F-49CB-8652-505C1988CE6D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ea typeface="Liberation Serif" panose="02020603050405020304" pitchFamily="18" charset="0"/>
                    <a:cs typeface="Liberation Serif" panose="02020603050405020304" pitchFamily="18" charset="0"/>
                  </a:rPr>
                  <a:t>[6400]</a:t>
                </a:r>
                <a:endParaRPr lang="ko-KR" altLang="en-US" sz="16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60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2435F-1BBA-4840-A9FA-14318B2F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6D034-1291-423F-A33D-43CDD2D7F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5E8C215-2067-4F21-9F78-4B035EDB1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98" y="1135593"/>
            <a:ext cx="8474404" cy="57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30B6-D4EB-4518-8667-0ED91048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2FEAD-F95E-4C82-A4FB-F77752514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DE4B88F-E9B0-4D41-9108-02341CC5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1471303"/>
            <a:ext cx="1103148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4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8C00-3ED7-4244-9D69-6241633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20737-62A3-4146-AE68-C8DECCE9B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Matrix-multiplication s * A is similar with A * s</a:t>
            </a:r>
          </a:p>
          <a:p>
            <a:r>
              <a:rPr lang="en-US" altLang="ko-KR" dirty="0"/>
              <a:t>But, the order of the matrix values being called is different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ED1B9-2C11-4953-8270-E882205FA464}"/>
              </a:ext>
            </a:extLst>
          </p:cNvPr>
          <p:cNvSpPr txBox="1"/>
          <p:nvPr/>
        </p:nvSpPr>
        <p:spPr>
          <a:xfrm>
            <a:off x="283492" y="2836182"/>
            <a:ext cx="250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A[640]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A[1280]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0,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A[408960]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s[639]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DE48D-92FA-4F3F-AE6D-8EFFFB201753}"/>
              </a:ext>
            </a:extLst>
          </p:cNvPr>
          <p:cNvSpPr txBox="1"/>
          <p:nvPr/>
        </p:nvSpPr>
        <p:spPr>
          <a:xfrm>
            <a:off x="2531742" y="2836182"/>
            <a:ext cx="250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s[640]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A[640]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s[641]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A[1280]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s[642]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1,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A[408960]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s[1279]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55D0E-37C2-4420-8944-975031F06AFF}"/>
              </a:ext>
            </a:extLst>
          </p:cNvPr>
          <p:cNvSpPr txBox="1"/>
          <p:nvPr/>
        </p:nvSpPr>
        <p:spPr>
          <a:xfrm>
            <a:off x="4779991" y="2836182"/>
            <a:ext cx="250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s[1280]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A[640]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s[1281]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A[1280]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s[1282]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2,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A[408960]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s[1919]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1EA72-8145-4C29-B9EB-0BC63D848C53}"/>
              </a:ext>
            </a:extLst>
          </p:cNvPr>
          <p:cNvSpPr txBox="1"/>
          <p:nvPr/>
        </p:nvSpPr>
        <p:spPr>
          <a:xfrm>
            <a:off x="7028241" y="2836182"/>
            <a:ext cx="250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0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s[1920]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1</a:t>
            </a:r>
          </a:p>
          <a:p>
            <a:r>
              <a:rPr lang="en-US" altLang="ko-KR" b="1" dirty="0">
                <a:solidFill>
                  <a:srgbClr val="00B05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A[640]</a:t>
            </a:r>
            <a:r>
              <a:rPr lang="ko-KR" altLang="en-US" b="1" dirty="0">
                <a:solidFill>
                  <a:srgbClr val="00B05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s[1921]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2</a:t>
            </a:r>
          </a:p>
          <a:p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A[1280]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s[1922]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0, k = 3, j = 639</a:t>
            </a:r>
          </a:p>
          <a:p>
            <a:r>
              <a:rPr lang="en-US" altLang="ko-KR" b="1" dirty="0">
                <a:solidFill>
                  <a:srgbClr val="7030A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A[408960]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s[2559]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377010-FD50-4DD5-B553-9DA70A9C1059}"/>
              </a:ext>
            </a:extLst>
          </p:cNvPr>
          <p:cNvSpPr txBox="1"/>
          <p:nvPr/>
        </p:nvSpPr>
        <p:spPr>
          <a:xfrm>
            <a:off x="9531831" y="2836182"/>
            <a:ext cx="2503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1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k = 0, j = 0</a:t>
            </a:r>
          </a:p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A[1]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s[0]</a:t>
            </a:r>
          </a:p>
          <a:p>
            <a:r>
              <a:rPr lang="en-US" altLang="ko-KR" b="1" dirty="0" err="1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1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k = 0, j = 1</a:t>
            </a:r>
          </a:p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A[641]</a:t>
            </a:r>
            <a:r>
              <a:rPr lang="ko-KR" altLang="en-US" b="1" dirty="0">
                <a:solidFill>
                  <a:schemeClr val="accent4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r>
              <a: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s[1]</a:t>
            </a:r>
          </a:p>
          <a:p>
            <a:r>
              <a:rPr lang="en-US" altLang="ko-KR" b="1" dirty="0" err="1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1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k = 0, j = 2</a:t>
            </a:r>
          </a:p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A[1281] 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 s[2]</a:t>
            </a:r>
          </a:p>
          <a:p>
            <a:pPr algn="ctr"/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…</a:t>
            </a:r>
          </a:p>
          <a:p>
            <a:r>
              <a:rPr lang="en-US" altLang="ko-KR" b="1" dirty="0" err="1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= 1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k = 0, j = 639</a:t>
            </a:r>
          </a:p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</a:t>
            </a:r>
            <a:r>
              <a:rPr lang="en-US" altLang="ko-KR" b="1" dirty="0">
                <a:solidFill>
                  <a:schemeClr val="accent4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A[408961]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* s[639]</a:t>
            </a:r>
          </a:p>
        </p:txBody>
      </p:sp>
    </p:spTree>
    <p:extLst>
      <p:ext uri="{BB962C8B-B14F-4D97-AF65-F5344CB8AC3E}">
        <p14:creationId xmlns:p14="http://schemas.microsoft.com/office/powerpoint/2010/main" val="81414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4105-5A04-4BC8-8C23-595BC15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EE961-1291-4E7A-881C-A2AEB32BB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v31: s[j]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v0–v18(even): A[j(0–79)]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v1–v19(odd): Result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Accumulate multiplication results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End of loop, </a:t>
            </a:r>
            <a:r>
              <a:rPr lang="en-US" altLang="ko-KR" i="1" dirty="0"/>
              <a:t>A</a:t>
            </a:r>
            <a:r>
              <a:rPr lang="en-US" altLang="ko-KR" dirty="0"/>
              <a:t> pointer adjusted</a:t>
            </a:r>
          </a:p>
          <a:p>
            <a:pPr lvl="1">
              <a:lnSpc>
                <a:spcPct val="200000"/>
              </a:lnSpc>
            </a:pPr>
            <a:r>
              <a:rPr lang="en-US" altLang="ko-KR" b="1" i="1" dirty="0"/>
              <a:t>s</a:t>
            </a:r>
            <a:r>
              <a:rPr lang="en-US" altLang="ko-KR" b="1" dirty="0"/>
              <a:t> pointer will be adjusted to initial point after 8 loops</a:t>
            </a:r>
            <a:endParaRPr lang="ko-KR" altLang="en-US" b="1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2B16FC-49A3-48BD-B461-871C3306D783}"/>
              </a:ext>
            </a:extLst>
          </p:cNvPr>
          <p:cNvGrpSpPr/>
          <p:nvPr/>
        </p:nvGrpSpPr>
        <p:grpSpPr>
          <a:xfrm>
            <a:off x="5589868" y="1588205"/>
            <a:ext cx="6602132" cy="4186414"/>
            <a:chOff x="5177948" y="1335793"/>
            <a:chExt cx="6602132" cy="41864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59DC431-D4A7-49E5-9FDE-DA345D547373}"/>
                </a:ext>
              </a:extLst>
            </p:cNvPr>
            <p:cNvGrpSpPr/>
            <p:nvPr/>
          </p:nvGrpSpPr>
          <p:grpSpPr>
            <a:xfrm>
              <a:off x="5179890" y="1335793"/>
              <a:ext cx="6600190" cy="719510"/>
              <a:chOff x="1149293" y="1864299"/>
              <a:chExt cx="6600190" cy="71951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4AC812-E118-48C0-8373-1042F200A802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v31</a:t>
                </a:r>
                <a:endParaRPr lang="ko-KR" altLang="en-US" sz="16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C5DCC5-EE47-4FCE-9572-CB6EC42BCA07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1AA6F9E-D3C6-4FB0-B591-3940C9955CC0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61286C6-B8F3-44A8-AC27-13B500CE76D3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3538FAF-6222-436D-8410-950BB65FCB57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985D61E-C969-4C64-AA54-9259D37E4056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1C4D2D7-2999-4C32-99F7-94F608CB29A1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D44CB45-8D88-4FA8-9343-AB50400B1FD1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DCBC848-F180-49F8-AC12-C02E288BA48B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</a:t>
                </a:r>
              </a:p>
              <a:p>
                <a:pPr algn="ctr"/>
                <a:r>
                  <a:rPr lang="en-US" altLang="ko-KR" sz="1600" dirty="0"/>
                  <a:t>[0]</a:t>
                </a:r>
                <a:endParaRPr lang="ko-KR" altLang="en-US" sz="1600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652EFAA-E4D5-481B-8BB0-AABF0583EC72}"/>
                </a:ext>
              </a:extLst>
            </p:cNvPr>
            <p:cNvGrpSpPr/>
            <p:nvPr/>
          </p:nvGrpSpPr>
          <p:grpSpPr>
            <a:xfrm>
              <a:off x="5179890" y="232789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9CC1679-5F34-4FD0-83B9-5D8A0A247F0C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v0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03529CD-7B5E-4974-8670-EB65ACA84BE4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[0]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786BEC3-BB1C-4468-BC2C-EE01B3044981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33B1F20-9EB2-415C-92D2-6764F7F345B6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[2]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85EAB4F-6ABC-420F-A0B7-590271C60765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[3]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8BEA2AF-3780-402C-8ACF-23E91D03F839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[4]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CB86F78-30FC-4B31-844D-ADE8BD9DBD38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[5]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A49AF6-52D5-4F12-BF45-A65D1A3ED528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[6]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6183607-C7BC-4352-82E3-04B31EF4FEA6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C57827C-585B-4AE6-8FE8-A7B19794B1D0}"/>
                </a:ext>
              </a:extLst>
            </p:cNvPr>
            <p:cNvGrpSpPr/>
            <p:nvPr/>
          </p:nvGrpSpPr>
          <p:grpSpPr>
            <a:xfrm>
              <a:off x="5179890" y="304740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EB21D9B-68C0-4223-A4E7-A2BBB700B9A9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v2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CB8D45F-96A6-46F9-9A89-856CB13265B8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[8]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1CB4B95-6F16-4B28-B4E6-8D550578DBAF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[9]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4D749B3-EF15-4310-9448-C7BF05AA0B1C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[10]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36BE567-FABD-4E7C-A2A7-218533C9408B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[11]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00AC909-4204-47E1-8992-5FF6B12B2EEF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[12]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159266-4FE4-479E-83E0-BE069CC67823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[13]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C6B409C-4D4B-4C0D-B127-2B1A30BC997F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[14]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19B9391C-CC16-4A28-ABB7-7E880D55499F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[15]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9819732-1083-4177-B9C3-7D1C2C871319}"/>
                </a:ext>
              </a:extLst>
            </p:cNvPr>
            <p:cNvGrpSpPr/>
            <p:nvPr/>
          </p:nvGrpSpPr>
          <p:grpSpPr>
            <a:xfrm>
              <a:off x="5179890" y="3766918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2227B99-46F5-4298-ADAB-2B8CD1027C0B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v4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C5DB81B-0EBB-4C31-9246-EC6065502836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[16]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A925D74-3D17-4AF7-B819-DCE6FC40DA4C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[17]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9A6E9640-7282-46A3-9C0B-AA5E48448AD8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[18]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FEAE287-10FA-411E-8E61-E168B0223C30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[19]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0E90125-6611-43C4-AEB0-A229C038AED3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[20]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C89C78F-7CA9-4A8E-9230-F1923D8968D9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[21]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13ECE36-F039-45A6-A8C9-85A576F8566C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[22]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0F1D17C-84BE-406A-A417-8FFAE96A1378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[23]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BD6F18-C1A0-489A-9E38-9266C9E7DF82}"/>
                </a:ext>
              </a:extLst>
            </p:cNvPr>
            <p:cNvGrpSpPr/>
            <p:nvPr/>
          </p:nvGrpSpPr>
          <p:grpSpPr>
            <a:xfrm>
              <a:off x="5177948" y="4802697"/>
              <a:ext cx="6600190" cy="719510"/>
              <a:chOff x="1149293" y="1864299"/>
              <a:chExt cx="6600190" cy="719510"/>
            </a:xfrm>
            <a:noFill/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A5EEDBA-8611-456A-A766-9BDBE6323D8C}"/>
                  </a:ext>
                </a:extLst>
              </p:cNvPr>
              <p:cNvSpPr/>
              <p:nvPr/>
            </p:nvSpPr>
            <p:spPr>
              <a:xfrm>
                <a:off x="114929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v18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FC56AA4-C112-4D00-A0C0-D82B5475BBB9}"/>
                  </a:ext>
                </a:extLst>
              </p:cNvPr>
              <p:cNvSpPr/>
              <p:nvPr/>
            </p:nvSpPr>
            <p:spPr>
              <a:xfrm>
                <a:off x="199340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[72]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93274550-8C2F-44DA-AFC9-A3AE15177053}"/>
                  </a:ext>
                </a:extLst>
              </p:cNvPr>
              <p:cNvSpPr/>
              <p:nvPr/>
            </p:nvSpPr>
            <p:spPr>
              <a:xfrm>
                <a:off x="271291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[73]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576D9A6-E7B4-4D08-83DD-0CD45B75BBD8}"/>
                  </a:ext>
                </a:extLst>
              </p:cNvPr>
              <p:cNvSpPr/>
              <p:nvPr/>
            </p:nvSpPr>
            <p:spPr>
              <a:xfrm>
                <a:off x="343242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[74]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937B8FB7-E303-4BA6-931C-1CBE7D8EB08C}"/>
                  </a:ext>
                </a:extLst>
              </p:cNvPr>
              <p:cNvSpPr/>
              <p:nvPr/>
            </p:nvSpPr>
            <p:spPr>
              <a:xfrm>
                <a:off x="415193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[75]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AD101F5-5EE4-4B65-96C8-A395DF91635A}"/>
                  </a:ext>
                </a:extLst>
              </p:cNvPr>
              <p:cNvSpPr/>
              <p:nvPr/>
            </p:nvSpPr>
            <p:spPr>
              <a:xfrm>
                <a:off x="487144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[76]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4365D55-AA16-4450-8B22-1008AFDFB184}"/>
                  </a:ext>
                </a:extLst>
              </p:cNvPr>
              <p:cNvSpPr/>
              <p:nvPr/>
            </p:nvSpPr>
            <p:spPr>
              <a:xfrm>
                <a:off x="559095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[77]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D90F60B-C555-4B92-9713-1534D46BD310}"/>
                  </a:ext>
                </a:extLst>
              </p:cNvPr>
              <p:cNvSpPr/>
              <p:nvPr/>
            </p:nvSpPr>
            <p:spPr>
              <a:xfrm>
                <a:off x="631046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[78]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BB0EB8-D78D-46F0-9027-429A36625191}"/>
                  </a:ext>
                </a:extLst>
              </p:cNvPr>
              <p:cNvSpPr/>
              <p:nvPr/>
            </p:nvSpPr>
            <p:spPr>
              <a:xfrm>
                <a:off x="7029973" y="1864299"/>
                <a:ext cx="719510" cy="71951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A</a:t>
                </a:r>
              </a:p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[79]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065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99B49-7CA6-4F00-AD23-C666ABFF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BEE2E-3573-44F4-9470-16B5CB51D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Target processor: </a:t>
            </a:r>
            <a:r>
              <a:rPr lang="en-US" altLang="ko-KR" b="1" dirty="0"/>
              <a:t>Apple A10X Fusion </a:t>
            </a:r>
            <a:r>
              <a:rPr lang="en-US" altLang="ko-KR" dirty="0"/>
              <a:t>(@2.38GHz)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Framework: </a:t>
            </a:r>
            <a:r>
              <a:rPr lang="en-US" altLang="ko-KR" dirty="0" err="1"/>
              <a:t>Xcode</a:t>
            </a:r>
            <a:r>
              <a:rPr lang="en-US" altLang="ko-KR" dirty="0"/>
              <a:t> 12.5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Language: Objective-C, C, ARM assembly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Compare with </a:t>
            </a:r>
            <a:r>
              <a:rPr lang="en-US" altLang="ko-KR" b="1" dirty="0"/>
              <a:t>previous reference C implementation</a:t>
            </a:r>
            <a:r>
              <a:rPr lang="en-US" altLang="ko-KR" dirty="0"/>
              <a:t> on target processor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PQClean</a:t>
            </a:r>
            <a:r>
              <a:rPr lang="en-US" altLang="ko-KR" dirty="0"/>
              <a:t>: Post-quantum cryptography library in C language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results use the average of 50 measurements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To reduce deviation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Each measurement operate previous/proposed algorithms 200 times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Total iteration count 10,000</a:t>
            </a:r>
          </a:p>
        </p:txBody>
      </p:sp>
    </p:spTree>
    <p:extLst>
      <p:ext uri="{BB962C8B-B14F-4D97-AF65-F5344CB8AC3E}">
        <p14:creationId xmlns:p14="http://schemas.microsoft.com/office/powerpoint/2010/main" val="264359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5FDD-3C97-45A1-9EDA-284B742F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64E1A-27E8-4CA9-B741-3766CE24F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b="1" dirty="0"/>
              <a:t>Multiplier performance comparison </a:t>
            </a:r>
            <a:endParaRPr lang="en-US" altLang="ko-KR" dirty="0"/>
          </a:p>
          <a:p>
            <a:r>
              <a:rPr lang="en-US" altLang="ko-KR" dirty="0"/>
              <a:t>Proposed technique of matrix-multiplication is faster than previous work</a:t>
            </a:r>
          </a:p>
          <a:p>
            <a:pPr lvl="1"/>
            <a:r>
              <a:rPr lang="en-US" altLang="ko-KR" dirty="0"/>
              <a:t>A * s: 27.9 times</a:t>
            </a:r>
          </a:p>
          <a:p>
            <a:pPr lvl="1"/>
            <a:r>
              <a:rPr lang="en-US" altLang="ko-KR" dirty="0"/>
              <a:t>S * A: 43.8 times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35DE063-9BEC-4776-B164-61C71DF4A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475000"/>
              </p:ext>
            </p:extLst>
          </p:nvPr>
        </p:nvGraphicFramePr>
        <p:xfrm>
          <a:off x="674359" y="3681412"/>
          <a:ext cx="10843281" cy="2202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427">
                  <a:extLst>
                    <a:ext uri="{9D8B030D-6E8A-4147-A177-3AD203B41FA5}">
                      <a16:colId xmlns:a16="http://schemas.microsoft.com/office/drawing/2014/main" val="1554986633"/>
                    </a:ext>
                  </a:extLst>
                </a:gridCol>
                <a:gridCol w="3614427">
                  <a:extLst>
                    <a:ext uri="{9D8B030D-6E8A-4147-A177-3AD203B41FA5}">
                      <a16:colId xmlns:a16="http://schemas.microsoft.com/office/drawing/2014/main" val="2383018561"/>
                    </a:ext>
                  </a:extLst>
                </a:gridCol>
                <a:gridCol w="3614427">
                  <a:extLst>
                    <a:ext uri="{9D8B030D-6E8A-4147-A177-3AD203B41FA5}">
                      <a16:colId xmlns:a16="http://schemas.microsoft.com/office/drawing/2014/main" val="1380159329"/>
                    </a:ext>
                  </a:extLst>
                </a:gridCol>
              </a:tblGrid>
              <a:tr h="49472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A * s</a:t>
                      </a:r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s * A</a:t>
                      </a:r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extLst>
                  <a:ext uri="{0D108BD9-81ED-4DB2-BD59-A6C34878D82A}">
                    <a16:rowId xmlns:a16="http://schemas.microsoft.com/office/drawing/2014/main" val="1179494766"/>
                  </a:ext>
                </a:extLst>
              </a:tr>
              <a:tr h="853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Previous work</a:t>
                      </a:r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2228.5ms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(5303.0M)</a:t>
                      </a:r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2557.7ms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(6087.3M)</a:t>
                      </a:r>
                      <a:endParaRPr lang="ko-KR" altLang="en-US" sz="2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extLst>
                  <a:ext uri="{0D108BD9-81ED-4DB2-BD59-A6C34878D82A}">
                    <a16:rowId xmlns:a16="http://schemas.microsoft.com/office/drawing/2014/main" val="4110631007"/>
                  </a:ext>
                </a:extLst>
              </a:tr>
              <a:tr h="853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This work</a:t>
                      </a:r>
                      <a:endParaRPr lang="ko-KR" altLang="en-US" sz="24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80.0ms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(190.4M)</a:t>
                      </a:r>
                      <a:endParaRPr lang="ko-KR" altLang="en-US" sz="24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58.4ms</a:t>
                      </a:r>
                    </a:p>
                    <a:p>
                      <a:pPr algn="ctr" latinLnBrk="1"/>
                      <a:r>
                        <a:rPr lang="en-US" altLang="ko-KR" sz="24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(139.0M)</a:t>
                      </a:r>
                      <a:endParaRPr lang="ko-KR" altLang="en-US" sz="24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21987" marR="121987" marT="60993" marB="60993" anchor="ctr"/>
                </a:tc>
                <a:extLst>
                  <a:ext uri="{0D108BD9-81ED-4DB2-BD59-A6C34878D82A}">
                    <a16:rowId xmlns:a16="http://schemas.microsoft.com/office/drawing/2014/main" val="198834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7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BA45-8627-4288-823E-196DAF50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6BF52-0294-433D-BA91-85A027C0F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FrodoKEM-640 performance comparison </a:t>
            </a:r>
            <a:endParaRPr lang="en-US" altLang="ko-KR" sz="4000" dirty="0"/>
          </a:p>
          <a:p>
            <a:pPr lvl="1"/>
            <a:r>
              <a:rPr lang="en-US" altLang="ko-KR" i="1" dirty="0"/>
              <a:t>P</a:t>
            </a:r>
            <a:r>
              <a:rPr lang="en-US" altLang="ko-KR" dirty="0"/>
              <a:t>: Parallel matrix-multiplication</a:t>
            </a:r>
          </a:p>
          <a:p>
            <a:pPr lvl="1"/>
            <a:r>
              <a:rPr lang="en-US" altLang="ko-KR" i="1" dirty="0"/>
              <a:t>A</a:t>
            </a:r>
            <a:r>
              <a:rPr lang="en-US" altLang="ko-KR" dirty="0"/>
              <a:t>: AES accelerator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Performance enhancement</a:t>
            </a:r>
          </a:p>
          <a:p>
            <a:pPr lvl="1"/>
            <a:r>
              <a:rPr lang="en-US" altLang="ko-KR" i="1" dirty="0"/>
              <a:t>P</a:t>
            </a:r>
            <a:r>
              <a:rPr lang="en-US" altLang="ko-KR" dirty="0"/>
              <a:t>: 1.25–1.30 times</a:t>
            </a:r>
          </a:p>
          <a:p>
            <a:pPr lvl="1"/>
            <a:r>
              <a:rPr lang="en-US" altLang="ko-KR" i="1" dirty="0"/>
              <a:t>A</a:t>
            </a:r>
            <a:r>
              <a:rPr lang="en-US" altLang="ko-KR" dirty="0"/>
              <a:t>: 3.07–3.33 times</a:t>
            </a:r>
          </a:p>
          <a:p>
            <a:pPr lvl="1"/>
            <a:r>
              <a:rPr lang="en-US" altLang="ko-KR" i="1" dirty="0"/>
              <a:t>PA</a:t>
            </a:r>
            <a:r>
              <a:rPr lang="en-US" altLang="ko-KR" dirty="0"/>
              <a:t>: 9.82–10.22 times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7B9ACB-959D-4ED9-895D-6D8F142A2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57" y="2263511"/>
            <a:ext cx="7155543" cy="379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Introduction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Background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Proposed technique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Evaluation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3A8D4B3-2B02-437E-A221-F94A36FBDED3}"/>
              </a:ext>
            </a:extLst>
          </p:cNvPr>
          <p:cNvSpPr txBox="1">
            <a:spLocks/>
          </p:cNvSpPr>
          <p:nvPr/>
        </p:nvSpPr>
        <p:spPr>
          <a:xfrm>
            <a:off x="1055593" y="481910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Conclusion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26221-3C39-4BFD-B127-2E8B3420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iberation Serif" panose="02020603050405020304" pitchFamily="18" charset="0"/>
              </a:rPr>
              <a:t> 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DFB1E-A016-476A-BEFC-AA83A2D5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We show an implementation technique of FrodoKEM-640 on ARM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Parallel matrix-multiplication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Using AES accelerator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multiplier has 27.9 times and 43.8 times better performance than multiplier of previous work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As a result of applying the proposed technique, the performance of </a:t>
            </a:r>
            <a:r>
              <a:rPr lang="en-US" altLang="ko-KR" b="1" dirty="0" err="1"/>
              <a:t>FrodoKEM</a:t>
            </a:r>
            <a:r>
              <a:rPr lang="en-US" altLang="ko-KR" b="1" dirty="0"/>
              <a:t> is improved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 best case, it shows 10.22 times better performance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Implementation</a:t>
            </a:r>
            <a:r>
              <a:rPr lang="ko-KR" altLang="en-US" dirty="0"/>
              <a:t> </a:t>
            </a:r>
            <a:r>
              <a:rPr lang="en-US" altLang="ko-KR" dirty="0"/>
              <a:t>of FrodoKEM-976, 1344 presented as a future works</a:t>
            </a:r>
          </a:p>
        </p:txBody>
      </p:sp>
    </p:spTree>
    <p:extLst>
      <p:ext uri="{BB962C8B-B14F-4D97-AF65-F5344CB8AC3E}">
        <p14:creationId xmlns:p14="http://schemas.microsoft.com/office/powerpoint/2010/main" val="2710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Introduction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As the quantum computers improved,</a:t>
            </a:r>
            <a:b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classic cryptography algorithms are threatened (e.g. RSA, ECC)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Post-quantum cryptography (PQC) is prepared for the quantum computer era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FrodoKEM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is one of PQC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Round 3 alternate candidate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It takes a lot of time consumption than the other algorithms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In this paper, we improved </a:t>
            </a:r>
            <a:r>
              <a:rPr lang="en-US" altLang="ko-KR" dirty="0" err="1">
                <a:latin typeface="Liberation Serif" panose="02020603050405020304" pitchFamily="18" charset="0"/>
                <a:cs typeface="Liberation Serif" panose="02020603050405020304" pitchFamily="18" charset="0"/>
              </a:rPr>
              <a:t>FrodoKEM</a:t>
            </a:r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performance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Optimized matrix-multiplication based on parallel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37FD6-F7E1-4FEB-85C4-DA41C566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cs typeface="Liberation Serif" panose="02020603050405020304" pitchFamily="18" charset="0"/>
              </a:rPr>
              <a:t> 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CA441-988F-4998-B677-23320A96C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Our contributions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b="1" dirty="0"/>
              <a:t>Matrix-multiplication with parallel operations</a:t>
            </a:r>
          </a:p>
          <a:p>
            <a:pPr lvl="1"/>
            <a:r>
              <a:rPr lang="en-US" altLang="ko-KR" dirty="0"/>
              <a:t>Matrix-multiplication occurs huge computational loads</a:t>
            </a:r>
          </a:p>
          <a:p>
            <a:pPr lvl="1"/>
            <a:r>
              <a:rPr lang="en-US" altLang="ko-KR" dirty="0"/>
              <a:t>We used vector registers and vector instructions to implement parallel implementation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High-speed random number generation with AES accelerator</a:t>
            </a:r>
          </a:p>
          <a:p>
            <a:pPr lvl="1"/>
            <a:r>
              <a:rPr lang="en-US" altLang="ko-KR" dirty="0" err="1"/>
              <a:t>FrodoKEM</a:t>
            </a:r>
            <a:r>
              <a:rPr lang="en-US" altLang="ko-KR" dirty="0"/>
              <a:t> used AES-128 encryption for random numbers generation</a:t>
            </a:r>
          </a:p>
          <a:p>
            <a:pPr lvl="1"/>
            <a:r>
              <a:rPr lang="en-US" altLang="ko-KR" dirty="0"/>
              <a:t>We replaced AES encryption to AES accelerator</a:t>
            </a:r>
          </a:p>
          <a:p>
            <a:pPr marL="514350" indent="-514350">
              <a:buAutoNum type="arabicPeriod"/>
            </a:pPr>
            <a:r>
              <a:rPr lang="en-US" altLang="ko-KR" b="1" dirty="0"/>
              <a:t>First </a:t>
            </a:r>
            <a:r>
              <a:rPr lang="en-US" altLang="ko-KR" b="1" dirty="0" err="1"/>
              <a:t>FrodoKEM</a:t>
            </a:r>
            <a:r>
              <a:rPr lang="en-US" altLang="ko-KR" b="1" dirty="0"/>
              <a:t> implementation on 64-bit ARM processors</a:t>
            </a:r>
          </a:p>
          <a:p>
            <a:pPr lvl="1"/>
            <a:r>
              <a:rPr lang="en-US" altLang="ko-KR" dirty="0"/>
              <a:t>64-bit ARM processors are widely used in smartphone, tablet, ETC</a:t>
            </a:r>
          </a:p>
          <a:p>
            <a:pPr lvl="1"/>
            <a:r>
              <a:rPr lang="en-US" altLang="ko-KR" dirty="0"/>
              <a:t>We targeted 64-bit ARM processor, and it can be helpful for following researchers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63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A1A6F-6F74-4756-8579-FF032FF3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Background: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B55E5-A5BF-4B0D-847F-404E1E093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Lattice-based cryptography</a:t>
            </a:r>
          </a:p>
          <a:p>
            <a:r>
              <a:rPr lang="en-US" altLang="ko-KR" dirty="0"/>
              <a:t>Round 3 alternate candidate of NIST PQC standardization</a:t>
            </a:r>
          </a:p>
          <a:p>
            <a:pPr lvl="1"/>
            <a:r>
              <a:rPr lang="en-US" altLang="ko-KR" dirty="0"/>
              <a:t>Other algorithms: BIKE, HQC, NTRU Prime, and SIKE</a:t>
            </a:r>
          </a:p>
          <a:p>
            <a:r>
              <a:rPr lang="en-US" altLang="ko-KR" dirty="0"/>
              <a:t>In this paper, FrodoKEM-640 is targeted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AD6E007-31B3-4459-A7DF-8D65051FE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16492"/>
              </p:ext>
            </p:extLst>
          </p:nvPr>
        </p:nvGraphicFramePr>
        <p:xfrm>
          <a:off x="1082180" y="3426195"/>
          <a:ext cx="10027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910">
                  <a:extLst>
                    <a:ext uri="{9D8B030D-6E8A-4147-A177-3AD203B41FA5}">
                      <a16:colId xmlns:a16="http://schemas.microsoft.com/office/drawing/2014/main" val="372784751"/>
                    </a:ext>
                  </a:extLst>
                </a:gridCol>
                <a:gridCol w="2506910">
                  <a:extLst>
                    <a:ext uri="{9D8B030D-6E8A-4147-A177-3AD203B41FA5}">
                      <a16:colId xmlns:a16="http://schemas.microsoft.com/office/drawing/2014/main" val="132959078"/>
                    </a:ext>
                  </a:extLst>
                </a:gridCol>
                <a:gridCol w="2506910">
                  <a:extLst>
                    <a:ext uri="{9D8B030D-6E8A-4147-A177-3AD203B41FA5}">
                      <a16:colId xmlns:a16="http://schemas.microsoft.com/office/drawing/2014/main" val="4026398741"/>
                    </a:ext>
                  </a:extLst>
                </a:gridCol>
                <a:gridCol w="2506910">
                  <a:extLst>
                    <a:ext uri="{9D8B030D-6E8A-4147-A177-3AD203B41FA5}">
                      <a16:colId xmlns:a16="http://schemas.microsoft.com/office/drawing/2014/main" val="114643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Parameter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FrodoKEM-640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FrodoKEM-976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FrodoKEM-1344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Dimension 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640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976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1344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6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Modulus q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</a:t>
                      </a:r>
                      <a:r>
                        <a:rPr lang="en-US" altLang="ko-KR" b="1" baseline="300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15</a:t>
                      </a:r>
                      <a:endParaRPr lang="ko-KR" altLang="en-US" b="1" baseline="30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</a:t>
                      </a:r>
                      <a:r>
                        <a:rPr lang="en-US" altLang="ko-KR" baseline="300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</a:t>
                      </a:r>
                      <a:r>
                        <a:rPr lang="en-US" altLang="ko-KR" baseline="300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Size of Public key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9616-byte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15632-byte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21520-byte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6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Size of Private key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19888-byte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31296-byte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43088-byte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0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Hash algorithm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SHAKE-128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SHAKE-256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SHAKE-256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24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Size of Cipher text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9720-byte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15744-byte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21632-byte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49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Security level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1-level (AES-128)</a:t>
                      </a:r>
                      <a:endParaRPr lang="ko-KR" altLang="en-US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3-level (AES-192)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5-level (AES-256)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9761"/>
                  </a:ext>
                </a:extLst>
              </a:tr>
            </a:tbl>
          </a:graphicData>
        </a:graphic>
      </p:graphicFrame>
      <p:pic>
        <p:nvPicPr>
          <p:cNvPr id="6" name="그림 5" descr="바위이(가) 표시된 사진&#10;&#10;자동 생성된 설명">
            <a:extLst>
              <a:ext uri="{FF2B5EF4-FFF2-40B4-BE49-F238E27FC236}">
                <a16:creationId xmlns:a16="http://schemas.microsoft.com/office/drawing/2014/main" id="{73A45627-5334-4493-BEA6-D74B6783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20" y="1438460"/>
            <a:ext cx="1701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6DC5-1335-4A05-8D8F-D8062975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Background: </a:t>
            </a:r>
            <a:r>
              <a:rPr lang="en-US" altLang="ko-KR" dirty="0" err="1"/>
              <a:t>FrodoKEM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8B7E-681A-42F6-99E2-F94F63F9C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Learning With Errors(LWE) based cryptography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Integer array: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Private key: s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Error: 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Public key: B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B[] = A[] x s + e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Using Matrix multiplication</a:t>
            </a:r>
          </a:p>
          <a:p>
            <a:pPr>
              <a:lnSpc>
                <a:spcPct val="100000"/>
              </a:lnSpc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FrodoKEM</a:t>
            </a:r>
            <a:r>
              <a:rPr lang="en-US" altLang="ko-KR" b="1" dirty="0">
                <a:solidFill>
                  <a:srgbClr val="FF0000"/>
                </a:solidFill>
              </a:rPr>
              <a:t> matrix size is too large, it makes huge computational loads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A2AAA-9472-406C-A110-735A6BC4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12" y="1833772"/>
            <a:ext cx="6929588" cy="28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227AA-1D8B-4214-BCFA-AE508C2B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Background: ARMv8 processor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11C8-BCA5-4B06-AA22-12BBB0D5F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31 64-bit general purpose registers (i.e. general scalar registers)</a:t>
            </a:r>
          </a:p>
          <a:p>
            <a:r>
              <a:rPr lang="en-US" altLang="ko-KR" dirty="0"/>
              <a:t>32 128-bit vector registers</a:t>
            </a:r>
          </a:p>
          <a:p>
            <a:r>
              <a:rPr lang="en-US" altLang="ko-KR" dirty="0"/>
              <a:t>Vector registers can be operated in parallel way</a:t>
            </a:r>
          </a:p>
          <a:p>
            <a:pPr lvl="1"/>
            <a:r>
              <a:rPr lang="en-US" altLang="ko-KR" dirty="0"/>
              <a:t>The arrangement specifier is used for the packing unit</a:t>
            </a:r>
          </a:p>
          <a:p>
            <a:pPr lvl="1"/>
            <a:r>
              <a:rPr lang="en-US" altLang="ko-KR" dirty="0"/>
              <a:t>Vector instructions (i.e. SIMD, NEON) are support to vector registers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ADD.8b v2, v0, v1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06CDA6-5A79-4C1E-98B7-4F81424C1A10}"/>
              </a:ext>
            </a:extLst>
          </p:cNvPr>
          <p:cNvGrpSpPr/>
          <p:nvPr/>
        </p:nvGrpSpPr>
        <p:grpSpPr>
          <a:xfrm>
            <a:off x="411162" y="4623495"/>
            <a:ext cx="5524500" cy="345281"/>
            <a:chOff x="571500" y="3975100"/>
            <a:chExt cx="5524500" cy="34528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C51855E-F331-4F36-9515-D4F405CCF9F1}"/>
                </a:ext>
              </a:extLst>
            </p:cNvPr>
            <p:cNvSpPr/>
            <p:nvPr/>
          </p:nvSpPr>
          <p:spPr>
            <a:xfrm>
              <a:off x="571500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035F66-8695-43D5-98C8-9F251AED157C}"/>
                </a:ext>
              </a:extLst>
            </p:cNvPr>
            <p:cNvSpPr/>
            <p:nvPr/>
          </p:nvSpPr>
          <p:spPr>
            <a:xfrm>
              <a:off x="916781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F68909-8E63-4391-8647-5D370DDA7AFD}"/>
                </a:ext>
              </a:extLst>
            </p:cNvPr>
            <p:cNvSpPr/>
            <p:nvPr/>
          </p:nvSpPr>
          <p:spPr>
            <a:xfrm>
              <a:off x="1262063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1CC42-FD4F-4F30-B39E-C813B25AA1FF}"/>
                </a:ext>
              </a:extLst>
            </p:cNvPr>
            <p:cNvSpPr/>
            <p:nvPr/>
          </p:nvSpPr>
          <p:spPr>
            <a:xfrm>
              <a:off x="1607344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6276DC-3094-46AD-A434-5F4693FEFFF3}"/>
                </a:ext>
              </a:extLst>
            </p:cNvPr>
            <p:cNvSpPr/>
            <p:nvPr/>
          </p:nvSpPr>
          <p:spPr>
            <a:xfrm>
              <a:off x="1952625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087342-1CED-45F7-AE56-92BCFAD91779}"/>
                </a:ext>
              </a:extLst>
            </p:cNvPr>
            <p:cNvSpPr/>
            <p:nvPr/>
          </p:nvSpPr>
          <p:spPr>
            <a:xfrm>
              <a:off x="2297906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5D70E0-6CBE-4A00-B31D-E64D76E294B4}"/>
                </a:ext>
              </a:extLst>
            </p:cNvPr>
            <p:cNvSpPr/>
            <p:nvPr/>
          </p:nvSpPr>
          <p:spPr>
            <a:xfrm>
              <a:off x="2643188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E30305-B63E-4E4D-ACA8-85966BF5CEB1}"/>
                </a:ext>
              </a:extLst>
            </p:cNvPr>
            <p:cNvSpPr/>
            <p:nvPr/>
          </p:nvSpPr>
          <p:spPr>
            <a:xfrm>
              <a:off x="2988469" y="3975100"/>
              <a:ext cx="34528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347FE4-89EC-436A-AA88-47818D66F85E}"/>
                </a:ext>
              </a:extLst>
            </p:cNvPr>
            <p:cNvSpPr/>
            <p:nvPr/>
          </p:nvSpPr>
          <p:spPr>
            <a:xfrm>
              <a:off x="3333750" y="3975100"/>
              <a:ext cx="2762250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8E1BF3-5F31-464B-A25D-88A851D0D1EE}"/>
              </a:ext>
            </a:extLst>
          </p:cNvPr>
          <p:cNvGrpSpPr/>
          <p:nvPr/>
        </p:nvGrpSpPr>
        <p:grpSpPr>
          <a:xfrm>
            <a:off x="6342855" y="4623495"/>
            <a:ext cx="5524500" cy="345281"/>
            <a:chOff x="6342855" y="4000500"/>
            <a:chExt cx="5524500" cy="34528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287443-649F-4F91-8DAE-F6C6345BA586}"/>
                </a:ext>
              </a:extLst>
            </p:cNvPr>
            <p:cNvSpPr/>
            <p:nvPr/>
          </p:nvSpPr>
          <p:spPr>
            <a:xfrm>
              <a:off x="6342855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7C19C6C-DB01-43B3-8FC0-C0D102983E6E}"/>
                </a:ext>
              </a:extLst>
            </p:cNvPr>
            <p:cNvSpPr/>
            <p:nvPr/>
          </p:nvSpPr>
          <p:spPr>
            <a:xfrm>
              <a:off x="6688136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0F79-97EA-4455-B457-24A0408783EB}"/>
                </a:ext>
              </a:extLst>
            </p:cNvPr>
            <p:cNvSpPr/>
            <p:nvPr/>
          </p:nvSpPr>
          <p:spPr>
            <a:xfrm>
              <a:off x="7033418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8D38791-F61E-44FB-A8A2-34A8F47F138F}"/>
                </a:ext>
              </a:extLst>
            </p:cNvPr>
            <p:cNvSpPr/>
            <p:nvPr/>
          </p:nvSpPr>
          <p:spPr>
            <a:xfrm>
              <a:off x="7378699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1A0AD11-92F5-4F87-8B90-A99CAFB76421}"/>
                </a:ext>
              </a:extLst>
            </p:cNvPr>
            <p:cNvSpPr/>
            <p:nvPr/>
          </p:nvSpPr>
          <p:spPr>
            <a:xfrm>
              <a:off x="7723980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4E495C-854A-4FA2-B8CB-C8AADA9ED628}"/>
                </a:ext>
              </a:extLst>
            </p:cNvPr>
            <p:cNvSpPr/>
            <p:nvPr/>
          </p:nvSpPr>
          <p:spPr>
            <a:xfrm>
              <a:off x="8069261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6D28FF-2B8B-40AE-A738-3FEB643F5DD4}"/>
                </a:ext>
              </a:extLst>
            </p:cNvPr>
            <p:cNvSpPr/>
            <p:nvPr/>
          </p:nvSpPr>
          <p:spPr>
            <a:xfrm>
              <a:off x="8414543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02B13E2-A4F2-4C0B-9671-752A83A59B20}"/>
                </a:ext>
              </a:extLst>
            </p:cNvPr>
            <p:cNvSpPr/>
            <p:nvPr/>
          </p:nvSpPr>
          <p:spPr>
            <a:xfrm>
              <a:off x="8759824" y="4000500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135F6-161B-4ACE-82C6-5983B11C9B79}"/>
                </a:ext>
              </a:extLst>
            </p:cNvPr>
            <p:cNvSpPr/>
            <p:nvPr/>
          </p:nvSpPr>
          <p:spPr>
            <a:xfrm>
              <a:off x="9105105" y="4000500"/>
              <a:ext cx="2762250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85B3A05-0D45-46A8-AD96-CD1D990036EC}"/>
              </a:ext>
            </a:extLst>
          </p:cNvPr>
          <p:cNvGrpSpPr/>
          <p:nvPr/>
        </p:nvGrpSpPr>
        <p:grpSpPr>
          <a:xfrm>
            <a:off x="3753245" y="6127254"/>
            <a:ext cx="5524500" cy="345281"/>
            <a:chOff x="3753245" y="5865019"/>
            <a:chExt cx="5524500" cy="345281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C97C9E-5BEE-4392-9ED2-A2A620684153}"/>
                </a:ext>
              </a:extLst>
            </p:cNvPr>
            <p:cNvSpPr/>
            <p:nvPr/>
          </p:nvSpPr>
          <p:spPr>
            <a:xfrm>
              <a:off x="3753245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4F64D9-6BCA-472E-99AC-B499EE6A5BD6}"/>
                </a:ext>
              </a:extLst>
            </p:cNvPr>
            <p:cNvSpPr/>
            <p:nvPr/>
          </p:nvSpPr>
          <p:spPr>
            <a:xfrm>
              <a:off x="4098526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D9BB9C-BA57-4FB3-B546-42C4D0B050BB}"/>
                </a:ext>
              </a:extLst>
            </p:cNvPr>
            <p:cNvSpPr/>
            <p:nvPr/>
          </p:nvSpPr>
          <p:spPr>
            <a:xfrm>
              <a:off x="4443808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1401896-1861-407B-959B-F3862C4C32F2}"/>
                </a:ext>
              </a:extLst>
            </p:cNvPr>
            <p:cNvSpPr/>
            <p:nvPr/>
          </p:nvSpPr>
          <p:spPr>
            <a:xfrm>
              <a:off x="4789089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518D3C-A49F-46D8-A789-F9A261FA0782}"/>
                </a:ext>
              </a:extLst>
            </p:cNvPr>
            <p:cNvSpPr/>
            <p:nvPr/>
          </p:nvSpPr>
          <p:spPr>
            <a:xfrm>
              <a:off x="5134370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1FE9F1-5831-40D9-A19B-9A761C814C74}"/>
                </a:ext>
              </a:extLst>
            </p:cNvPr>
            <p:cNvSpPr/>
            <p:nvPr/>
          </p:nvSpPr>
          <p:spPr>
            <a:xfrm>
              <a:off x="5479651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6D04DDD-818E-4D1F-BBF3-771305209824}"/>
                </a:ext>
              </a:extLst>
            </p:cNvPr>
            <p:cNvSpPr/>
            <p:nvPr/>
          </p:nvSpPr>
          <p:spPr>
            <a:xfrm>
              <a:off x="5824933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FDD3A50-F238-48C7-9BD0-CFF9B159A899}"/>
                </a:ext>
              </a:extLst>
            </p:cNvPr>
            <p:cNvSpPr/>
            <p:nvPr/>
          </p:nvSpPr>
          <p:spPr>
            <a:xfrm>
              <a:off x="6170214" y="5865019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464751-AE3F-440F-9336-91F289883FF3}"/>
                </a:ext>
              </a:extLst>
            </p:cNvPr>
            <p:cNvSpPr/>
            <p:nvPr/>
          </p:nvSpPr>
          <p:spPr>
            <a:xfrm>
              <a:off x="6515495" y="5865019"/>
              <a:ext cx="2762250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EA7E37-236C-4237-9E4D-34A312350DBB}"/>
              </a:ext>
            </a:extLst>
          </p:cNvPr>
          <p:cNvCxnSpPr>
            <a:stCxn id="4" idx="2"/>
            <a:endCxn id="28" idx="0"/>
          </p:cNvCxnSpPr>
          <p:nvPr/>
        </p:nvCxnSpPr>
        <p:spPr>
          <a:xfrm>
            <a:off x="583803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D53922-198F-4C5B-9830-4B43767D4E1E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929084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4C9E56-CA51-4C4D-9782-4AABE2590F09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1274366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0F7E6E7-0900-49D8-9FE4-5E3157D63F7E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1619647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B6B11BB-7281-4D42-B991-0745196010A9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>
            <a:off x="1964928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2F0A47-E32C-4875-AF4B-FD894905F35F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2310209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3357B9B-6B9D-4931-835C-8FFF8F179A34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>
            <a:off x="2655491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5022BFF-0097-4102-991C-0BA104F4AB2F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3000772" y="4968776"/>
            <a:ext cx="334208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5DF3546-A75A-481D-B248-F90ADFFD7706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3925886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810447A-6FC3-40E0-8A81-9A68FC0AFB87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4271167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CDDF6F5-5AB8-4714-841B-BC1808CCC71B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4616449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9F664F2-6BEC-44A0-8E78-976E7E5C524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flipH="1">
            <a:off x="4961730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7BFD545-8DB5-44E0-AD2C-4CE966001A21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flipH="1">
            <a:off x="5307011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17DFF13-4FB6-4339-8F50-4FFE0F6589C5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5652292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E6893E-15CC-4D30-B05C-CE3FB702FB1B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 flipH="1">
            <a:off x="5997574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D557B36-62A4-46F8-8C79-44DABA902C46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 flipH="1">
            <a:off x="6342855" y="4968776"/>
            <a:ext cx="258961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D4496BA-4756-4CC8-A7E2-D2122189A344}"/>
              </a:ext>
            </a:extLst>
          </p:cNvPr>
          <p:cNvSpPr txBox="1"/>
          <p:nvPr/>
        </p:nvSpPr>
        <p:spPr>
          <a:xfrm>
            <a:off x="1502370" y="4145710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v0.8b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15AFEE-057D-43EB-A6F8-27F47B42681F}"/>
              </a:ext>
            </a:extLst>
          </p:cNvPr>
          <p:cNvSpPr txBox="1"/>
          <p:nvPr/>
        </p:nvSpPr>
        <p:spPr>
          <a:xfrm>
            <a:off x="7434063" y="4145709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v1.8b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8FC896-6F48-4E12-8168-D26641501CD2}"/>
              </a:ext>
            </a:extLst>
          </p:cNvPr>
          <p:cNvSpPr txBox="1"/>
          <p:nvPr/>
        </p:nvSpPr>
        <p:spPr>
          <a:xfrm>
            <a:off x="4585493" y="6472535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v2.8b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9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D040C-AFEF-4220-BA02-7013926B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ABA24-6A15-4E80-B0F8-D0E1C357A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Matrix-multiplication scheme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Output[0] = X[0]*Y[0] + X[1]*Y[N] + … X[N]*Y[N*M]</a:t>
            </a:r>
          </a:p>
          <a:p>
            <a:r>
              <a:rPr lang="en-US" altLang="ko-KR" dirty="0"/>
              <a:t>Too</a:t>
            </a:r>
            <a:r>
              <a:rPr lang="ko-KR" altLang="en-US" dirty="0"/>
              <a:t> </a:t>
            </a:r>
            <a:r>
              <a:rPr lang="en-US" altLang="ko-KR" dirty="0"/>
              <a:t>many operations are required to calculate single output</a:t>
            </a:r>
          </a:p>
          <a:p>
            <a:pPr lvl="1"/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matrix is larger, computational loads becomes greater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5B36A8-F447-4321-9ACF-DC88C4AABD47}"/>
              </a:ext>
            </a:extLst>
          </p:cNvPr>
          <p:cNvSpPr/>
          <p:nvPr/>
        </p:nvSpPr>
        <p:spPr>
          <a:xfrm>
            <a:off x="2730500" y="1862085"/>
            <a:ext cx="2006600" cy="200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Matrix X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A327DC-41ED-4D83-A742-96508935A88D}"/>
              </a:ext>
            </a:extLst>
          </p:cNvPr>
          <p:cNvSpPr/>
          <p:nvPr/>
        </p:nvSpPr>
        <p:spPr>
          <a:xfrm>
            <a:off x="5448302" y="1862085"/>
            <a:ext cx="2006600" cy="200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Matrix Y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64111-86B1-43D0-910C-109B5F3C8921}"/>
              </a:ext>
            </a:extLst>
          </p:cNvPr>
          <p:cNvSpPr/>
          <p:nvPr/>
        </p:nvSpPr>
        <p:spPr>
          <a:xfrm>
            <a:off x="4737100" y="2509784"/>
            <a:ext cx="711202" cy="71120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*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1A7AC-D525-4CD4-897A-FE2A0150F4CF}"/>
              </a:ext>
            </a:extLst>
          </p:cNvPr>
          <p:cNvSpPr/>
          <p:nvPr/>
        </p:nvSpPr>
        <p:spPr>
          <a:xfrm>
            <a:off x="8166104" y="1862085"/>
            <a:ext cx="2006600" cy="2006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265730-C8CF-404E-B378-A7A625476DF0}"/>
              </a:ext>
            </a:extLst>
          </p:cNvPr>
          <p:cNvSpPr/>
          <p:nvPr/>
        </p:nvSpPr>
        <p:spPr>
          <a:xfrm>
            <a:off x="7454902" y="2509784"/>
            <a:ext cx="711202" cy="71120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=</a:t>
            </a:r>
            <a:endParaRPr lang="ko-KR" altLang="en-US" dirty="0">
              <a:solidFill>
                <a:schemeClr val="tx1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4F4870-34A0-4690-80D8-28F9991853C0}"/>
              </a:ext>
            </a:extLst>
          </p:cNvPr>
          <p:cNvSpPr/>
          <p:nvPr/>
        </p:nvSpPr>
        <p:spPr>
          <a:xfrm>
            <a:off x="2730500" y="1862085"/>
            <a:ext cx="2006600" cy="29691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D88231-E2A7-47C2-886F-1D9D1194BC67}"/>
              </a:ext>
            </a:extLst>
          </p:cNvPr>
          <p:cNvSpPr/>
          <p:nvPr/>
        </p:nvSpPr>
        <p:spPr>
          <a:xfrm rot="16200000">
            <a:off x="4593460" y="2716927"/>
            <a:ext cx="2006600" cy="29691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F6B989-5FE2-4C7C-BD2F-EF63DE4CBFEB}"/>
              </a:ext>
            </a:extLst>
          </p:cNvPr>
          <p:cNvSpPr/>
          <p:nvPr/>
        </p:nvSpPr>
        <p:spPr>
          <a:xfrm>
            <a:off x="8161286" y="1862084"/>
            <a:ext cx="296915" cy="2969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4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703ED-A7F8-4EDD-9F2B-03C1862D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technique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1DD02-3F86-405C-AF1A-1363CC6EB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000" dirty="0" err="1"/>
              <a:t>ARMed</a:t>
            </a:r>
            <a:r>
              <a:rPr lang="en-US" altLang="ko-KR" sz="4000" dirty="0"/>
              <a:t> Frodo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Makes Matrix-multiplication in parallel way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With vector registers &amp; instructions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On ARM processor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High speed Matrix-multiplication operation</a:t>
            </a:r>
          </a:p>
        </p:txBody>
      </p:sp>
      <p:pic>
        <p:nvPicPr>
          <p:cNvPr id="5" name="그림 4" descr="사람, 남자, 어두운이(가) 표시된 사진&#10;&#10;자동 생성된 설명">
            <a:extLst>
              <a:ext uri="{FF2B5EF4-FFF2-40B4-BE49-F238E27FC236}">
                <a16:creationId xmlns:a16="http://schemas.microsoft.com/office/drawing/2014/main" id="{F8FEA72F-FB0D-454D-8CBB-84985D7E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1009650"/>
            <a:ext cx="4095750" cy="584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B25EB-F13C-4ACC-B2D3-CD7ABFBB7392}"/>
              </a:ext>
            </a:extLst>
          </p:cNvPr>
          <p:cNvSpPr txBox="1"/>
          <p:nvPr/>
        </p:nvSpPr>
        <p:spPr>
          <a:xfrm rot="3863809">
            <a:off x="6462804" y="3954290"/>
            <a:ext cx="274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Vector registers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Vector</a:t>
            </a:r>
            <a:r>
              <a:rPr lang="ko-KR" altLang="en-US" sz="2400" b="1" dirty="0">
                <a:solidFill>
                  <a:srgbClr val="FF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instructions</a:t>
            </a:r>
            <a:endParaRPr lang="ko-KR" altLang="en-US" sz="24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42416-E134-49EE-8D7F-6E38ABE12D8D}"/>
              </a:ext>
            </a:extLst>
          </p:cNvPr>
          <p:cNvSpPr txBox="1"/>
          <p:nvPr/>
        </p:nvSpPr>
        <p:spPr>
          <a:xfrm>
            <a:off x="9020175" y="1009650"/>
            <a:ext cx="255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Parallel way</a:t>
            </a:r>
            <a:endParaRPr lang="ko-KR" altLang="en-US" sz="3200" b="1" dirty="0">
              <a:solidFill>
                <a:srgbClr val="FF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4887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2095</Words>
  <Application>Microsoft Office PowerPoint</Application>
  <PresentationFormat>와이드스크린</PresentationFormat>
  <Paragraphs>448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Liberation Serif</vt:lpstr>
      <vt:lpstr>CryptoCraft 테마</vt:lpstr>
      <vt:lpstr>제목 테마</vt:lpstr>
      <vt:lpstr>ARMed Frodo: FrodoKEM on 64-bit ARMv8 Processors</vt:lpstr>
      <vt:lpstr>PowerPoint 프레젠테이션</vt:lpstr>
      <vt:lpstr> Introduction</vt:lpstr>
      <vt:lpstr> Introduction</vt:lpstr>
      <vt:lpstr> Background: FrodoKEM</vt:lpstr>
      <vt:lpstr> Background: FrodoKEM</vt:lpstr>
      <vt:lpstr> Background: ARMv8 processor</vt:lpstr>
      <vt:lpstr> Proposed technique</vt:lpstr>
      <vt:lpstr> Proposed technique</vt:lpstr>
      <vt:lpstr> Proposed technique</vt:lpstr>
      <vt:lpstr> Proposed technique</vt:lpstr>
      <vt:lpstr> Proposed technique</vt:lpstr>
      <vt:lpstr> Proposed technique</vt:lpstr>
      <vt:lpstr> Proposed technique</vt:lpstr>
      <vt:lpstr> Proposed technique</vt:lpstr>
      <vt:lpstr> Proposed technique</vt:lpstr>
      <vt:lpstr> Evaluation</vt:lpstr>
      <vt:lpstr> Evaluation</vt:lpstr>
      <vt:lpstr> Evaluation</vt:lpstr>
      <vt:lpstr>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61</cp:revision>
  <dcterms:created xsi:type="dcterms:W3CDTF">2019-03-05T04:29:07Z</dcterms:created>
  <dcterms:modified xsi:type="dcterms:W3CDTF">2021-08-11T00:16:06Z</dcterms:modified>
</cp:coreProperties>
</file>