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381" r:id="rId5"/>
    <p:sldId id="382" r:id="rId6"/>
    <p:sldId id="383" r:id="rId7"/>
    <p:sldId id="384" r:id="rId8"/>
    <p:sldId id="385" r:id="rId9"/>
    <p:sldId id="386" r:id="rId10"/>
    <p:sldId id="390" r:id="rId11"/>
    <p:sldId id="387" r:id="rId12"/>
    <p:sldId id="391" r:id="rId13"/>
    <p:sldId id="393" r:id="rId14"/>
    <p:sldId id="388" r:id="rId15"/>
    <p:sldId id="392" r:id="rId16"/>
    <p:sldId id="394" r:id="rId17"/>
    <p:sldId id="389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6853" autoAdjust="0"/>
  </p:normalViewPr>
  <p:slideViewPr>
    <p:cSldViewPr snapToGrid="0">
      <p:cViewPr varScale="1">
        <p:scale>
          <a:sx n="96" d="100"/>
          <a:sy n="96" d="100"/>
        </p:scale>
        <p:origin x="8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3rOLv4H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/>
              <a:t>No Silver Bullet:</a:t>
            </a:r>
            <a:r>
              <a:rPr lang="en-US" altLang="ko-KR" sz="4000"/>
              <a:t> Optimized Montgomery Multiplication on Various 64-bit ARM Platforms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/>
              <a:t>Hwajeong Seo</a:t>
            </a:r>
            <a:r>
              <a:rPr lang="en-US" altLang="ko-KR" b="1" baseline="30000"/>
              <a:t>1</a:t>
            </a:r>
            <a:r>
              <a:rPr lang="en-US" altLang="ko-KR"/>
              <a:t>, Pakize Sanal</a:t>
            </a:r>
            <a:r>
              <a:rPr lang="en-US" altLang="ko-KR" baseline="30000"/>
              <a:t>2</a:t>
            </a:r>
            <a:r>
              <a:rPr lang="en-US" altLang="ko-KR"/>
              <a:t>, Wai-Kong Lee</a:t>
            </a:r>
            <a:r>
              <a:rPr lang="en-US" altLang="ko-KR" baseline="30000"/>
              <a:t>3</a:t>
            </a:r>
            <a:r>
              <a:rPr lang="en-US" altLang="ko-KR"/>
              <a:t>, Reza Azarderakhsh</a:t>
            </a:r>
            <a:r>
              <a:rPr lang="en-US" altLang="ko-KR" baseline="30000"/>
              <a:t>2</a:t>
            </a:r>
          </a:p>
          <a:p>
            <a:r>
              <a:rPr lang="en-US" altLang="ko-KR" b="1" baseline="30000"/>
              <a:t>1</a:t>
            </a:r>
            <a:r>
              <a:rPr lang="en-US" altLang="ko-KR" b="1"/>
              <a:t>Hansung University</a:t>
            </a:r>
            <a:r>
              <a:rPr lang="en-US" altLang="ko-KR"/>
              <a:t>,</a:t>
            </a:r>
            <a:r>
              <a:rPr lang="en-US" altLang="ko-KR" baseline="30000"/>
              <a:t> 2</a:t>
            </a:r>
            <a:r>
              <a:rPr lang="en-US" altLang="ko-KR"/>
              <a:t>Florida Atlantic University,</a:t>
            </a:r>
            <a:r>
              <a:rPr lang="en-US" altLang="ko-KR" baseline="30000"/>
              <a:t> 3</a:t>
            </a:r>
            <a:r>
              <a:rPr lang="en-US" altLang="ko-KR"/>
              <a:t>Gachon University</a:t>
            </a:r>
          </a:p>
          <a:p>
            <a:r>
              <a:rPr lang="en-US" altLang="ko-KR"/>
              <a:t>21. 08. 13.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ACA27-5FC0-4D34-9B0D-CEC6DC68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Karatsuba-Ofman Algorithm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BCFC50A-7D8A-46E0-9D54-B2FA35186AB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" y="1152525"/>
                <a:ext cx="12192000" cy="50577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2400" b="1" dirty="0"/>
                  <a:t>Number of partial product</a:t>
                </a:r>
              </a:p>
              <a:p>
                <a:endParaRPr lang="en-US" altLang="ko-KR" sz="2400" dirty="0"/>
              </a:p>
              <a:p>
                <a:endParaRPr lang="en-US" altLang="ko-KR" sz="2400" dirty="0"/>
              </a:p>
              <a:p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400" b="1" dirty="0">
                    <a:latin typeface="Arial (본문)"/>
                  </a:rPr>
                  <a:t>The product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altLang="ko-KR" sz="2400" b="1" dirty="0">
                    <a:latin typeface="Arial (본문)"/>
                  </a:rPr>
                  <a:t> of two </a:t>
                </a:r>
                <a:r>
                  <a:rPr lang="en-US" altLang="ko-KR" sz="2400" b="1" i="1" dirty="0">
                    <a:latin typeface="Arial (본문)"/>
                  </a:rPr>
                  <a:t>n</a:t>
                </a:r>
                <a:r>
                  <a:rPr lang="en-US" altLang="ko-KR" sz="2400" b="1" dirty="0">
                    <a:latin typeface="Arial (본문)"/>
                  </a:rPr>
                  <a:t>-bit integers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400" b="1" dirty="0">
                    <a:latin typeface="Arial (본문)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400" b="1" dirty="0">
                  <a:latin typeface="Arial (본문)"/>
                </a:endParaRPr>
              </a:p>
              <a:p>
                <a:pPr algn="ctr"/>
                <a:endParaRPr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40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ko-KR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ko-KR" altLang="en-US" sz="2400" dirty="0"/>
              </a:p>
              <a:p>
                <a:endParaRPr lang="en-US" altLang="ko-KR" sz="2400"/>
              </a:p>
              <a:p>
                <a:r>
                  <a:rPr lang="en-US" altLang="ko-KR" sz="2400" b="1"/>
                  <a:t>512-bit multiplication case</a:t>
                </a:r>
              </a:p>
              <a:p>
                <a:pPr lvl="1"/>
                <a:r>
                  <a:rPr lang="en-US" altLang="ko-KR" sz="2000"/>
                  <a:t>2-level Karatsuba (128 </a:t>
                </a:r>
                <a:r>
                  <a:rPr lang="en-US" altLang="ko-KR" sz="2000">
                    <a:sym typeface="Wingdings" panose="05000000000000000000" pitchFamily="2" charset="2"/>
                  </a:rPr>
                  <a:t> 256  512)</a:t>
                </a:r>
                <a:endParaRPr lang="ko-KR" altLang="en-US" sz="200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BCFC50A-7D8A-46E0-9D54-B2FA35186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" y="1152525"/>
                <a:ext cx="12192000" cy="5057775"/>
              </a:xfrm>
              <a:blipFill>
                <a:blip r:embed="rId2"/>
                <a:stretch>
                  <a:fillRect l="-650" t="-15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AB7C298-FC57-4616-A815-1C123FB0C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688698"/>
                  </p:ext>
                </p:extLst>
              </p:nvPr>
            </p:nvGraphicFramePr>
            <p:xfrm>
              <a:off x="2212975" y="1830374"/>
              <a:ext cx="8128000" cy="748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School-book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Karatsuba-</a:t>
                          </a:r>
                          <a:r>
                            <a:rPr lang="en-US" altLang="ko-KR" dirty="0" err="1"/>
                            <a:t>Ofman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ko-KR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1AB7C298-FC57-4616-A815-1C123FB0CB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688698"/>
                  </p:ext>
                </p:extLst>
              </p:nvPr>
            </p:nvGraphicFramePr>
            <p:xfrm>
              <a:off x="2212975" y="1830374"/>
              <a:ext cx="8128000" cy="7487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School-book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Karatsuba-</a:t>
                          </a:r>
                          <a:r>
                            <a:rPr lang="en-US" altLang="ko-KR" dirty="0" err="1"/>
                            <a:t>Ofman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795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00" t="-104762" r="-100600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00300" t="-104762" r="-60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8009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18BD3-7ECA-4501-A0EC-56CBFF67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Karatsuba + Montgomery Multiplication ( 1 / 2 )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26D02A-02C0-435B-89A7-5557403F3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78" y="2482842"/>
            <a:ext cx="6585122" cy="247714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12EA508A-DB92-4DED-BC79-16DDB45EF57F}"/>
              </a:ext>
            </a:extLst>
          </p:cNvPr>
          <p:cNvSpPr/>
          <p:nvPr/>
        </p:nvSpPr>
        <p:spPr>
          <a:xfrm>
            <a:off x="10005391" y="3429000"/>
            <a:ext cx="1663148" cy="9243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7468894-E727-48D0-93D9-26C8E18A6AE6}"/>
              </a:ext>
            </a:extLst>
          </p:cNvPr>
          <p:cNvGrpSpPr/>
          <p:nvPr/>
        </p:nvGrpSpPr>
        <p:grpSpPr>
          <a:xfrm>
            <a:off x="155442" y="1033670"/>
            <a:ext cx="5778698" cy="5824330"/>
            <a:chOff x="155442" y="969910"/>
            <a:chExt cx="5841958" cy="58880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2E515C-B09E-4A60-9E9A-81F2E299B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442" y="969910"/>
              <a:ext cx="5535576" cy="588809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A9F4DFD-4EEF-4F4D-9FA9-CFBDE7D35E62}"/>
                </a:ext>
              </a:extLst>
            </p:cNvPr>
            <p:cNvSpPr/>
            <p:nvPr/>
          </p:nvSpPr>
          <p:spPr>
            <a:xfrm>
              <a:off x="155443" y="1912190"/>
              <a:ext cx="5535576" cy="49458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868B11BF-6303-4446-A98F-93A76084A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2661" y="2667508"/>
              <a:ext cx="43732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C7A740-4D2F-4A85-9BBE-37C40E2EC3A0}"/>
                </a:ext>
              </a:extLst>
            </p:cNvPr>
            <p:cNvSpPr txBox="1"/>
            <p:nvPr/>
          </p:nvSpPr>
          <p:spPr>
            <a:xfrm>
              <a:off x="2113721" y="2482842"/>
              <a:ext cx="3883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Read-write dependency avoidance</a:t>
              </a:r>
              <a:endParaRPr lang="ko-KR" altLang="en-US" sz="160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F2697E-C124-40D6-91A6-F07110203190}"/>
              </a:ext>
            </a:extLst>
          </p:cNvPr>
          <p:cNvSpPr txBox="1"/>
          <p:nvPr/>
        </p:nvSpPr>
        <p:spPr>
          <a:xfrm>
            <a:off x="6215270" y="5506278"/>
            <a:ext cx="5221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Steps 1 and 3 are performed in Algorithm 2.</a:t>
            </a:r>
          </a:p>
          <a:p>
            <a:endParaRPr lang="en-US" altLang="ko-KR"/>
          </a:p>
          <a:p>
            <a:r>
              <a:rPr lang="en-US" altLang="ko-KR"/>
              <a:t>Steps 2 and 4 are performed with Karatsuba.</a:t>
            </a:r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3833171-5B72-437C-B4D4-40B2BEE62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70" y="1275789"/>
            <a:ext cx="5535577" cy="6402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A6170FC-2169-41A4-AECC-82EC85400971}"/>
              </a:ext>
            </a:extLst>
          </p:cNvPr>
          <p:cNvSpPr txBox="1"/>
          <p:nvPr/>
        </p:nvSpPr>
        <p:spPr>
          <a:xfrm>
            <a:off x="6215270" y="96991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Register utilization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92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24DDB-971F-4039-B0ED-699518265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Karatsuba + Montgomery Multiplication ( 2 / 2 )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D9B3B-70F7-4F8C-87B9-DACE69DB4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/>
              <a:t>512-bit Montgomery multiplication</a:t>
            </a:r>
          </a:p>
          <a:p>
            <a:pPr lvl="1"/>
            <a:r>
              <a:rPr lang="en-US" altLang="ko-KR"/>
              <a:t>2-level Karatsuba multiplication </a:t>
            </a:r>
            <a:r>
              <a:rPr lang="en-US" altLang="ko-KR">
                <a:sym typeface="Wingdings" panose="05000000000000000000" pitchFamily="2" charset="2"/>
              </a:rPr>
              <a:t> hybrid reduction (1-level Karatsuba)</a:t>
            </a:r>
          </a:p>
          <a:p>
            <a:pPr lvl="1"/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 b="1"/>
              <a:t>Acceleration of public key cryptography</a:t>
            </a:r>
          </a:p>
          <a:p>
            <a:pPr lvl="1"/>
            <a:r>
              <a:rPr lang="en-US" altLang="ko-KR"/>
              <a:t>CSIDH-P511 based on the proposed 512-bit Montgomery multiplication</a:t>
            </a:r>
          </a:p>
          <a:p>
            <a:pPr lvl="1"/>
            <a:r>
              <a:rPr lang="en-US" altLang="ko-KR"/>
              <a:t>Conventional public key based on random prime (RSA and ECC) can be accelerated with the proposed method.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88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5ADEC-2B58-4284-AFA6-91271C75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 (Target Platforms)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AA25B0-99E9-4B41-9CEC-23754910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2640036"/>
            <a:ext cx="4494850" cy="21345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06B1E2-2C66-4B23-9ECA-31CE6A663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70" y="2640036"/>
            <a:ext cx="6682256" cy="2153395"/>
          </a:xfrm>
          <a:prstGeom prst="rect">
            <a:avLst/>
          </a:prstGeom>
        </p:spPr>
      </p:pic>
      <p:pic>
        <p:nvPicPr>
          <p:cNvPr id="2050" name="Picture 2" descr="DISCONTINUED)ODROID-C2 – ODROID">
            <a:extLst>
              <a:ext uri="{FF2B5EF4-FFF2-40B4-BE49-F238E27FC236}">
                <a16:creationId xmlns:a16="http://schemas.microsoft.com/office/drawing/2014/main" id="{D890904B-46DA-4F1A-815E-7E20895C4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86" y="4943061"/>
            <a:ext cx="1481059" cy="10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PI4-MODBP-4GB - Raspberry-pi - Single Board Computer, Raspberry Pi 4 Model  B, BCM2711 SoC | element14 Korea">
            <a:extLst>
              <a:ext uri="{FF2B5EF4-FFF2-40B4-BE49-F238E27FC236}">
                <a16:creationId xmlns:a16="http://schemas.microsoft.com/office/drawing/2014/main" id="{2F796824-B2FD-4A76-BE7E-784EC7F42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11" y="4851042"/>
            <a:ext cx="1481059" cy="1141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리퍼비쉬 iPad mini 5 Wi-Fi 64GB - 스페이스 그레이 - Apple (KR)">
            <a:extLst>
              <a:ext uri="{FF2B5EF4-FFF2-40B4-BE49-F238E27FC236}">
                <a16:creationId xmlns:a16="http://schemas.microsoft.com/office/drawing/2014/main" id="{A0EDFA63-00EE-4EA8-A3A8-12F98B7DE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54" t="14143" r="14251" b="-774"/>
          <a:stretch/>
        </p:blipFill>
        <p:spPr bwMode="auto">
          <a:xfrm>
            <a:off x="6453080" y="4793432"/>
            <a:ext cx="1293452" cy="15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Phone SE 64GB 화이트 - Apple (KR)">
            <a:extLst>
              <a:ext uri="{FF2B5EF4-FFF2-40B4-BE49-F238E27FC236}">
                <a16:creationId xmlns:a16="http://schemas.microsoft.com/office/drawing/2014/main" id="{4D286DA0-12E3-48E6-BE4B-75881025E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107" y="4415052"/>
            <a:ext cx="1830997" cy="216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pple iPhone 12 mini 5.4&amp;quot; 5G 듀얼심 A2399 아이폰 12 미니 (Unlocked with eSIM,  128GB, Green) - EXPANSYS Korea">
            <a:extLst>
              <a:ext uri="{FF2B5EF4-FFF2-40B4-BE49-F238E27FC236}">
                <a16:creationId xmlns:a16="http://schemas.microsoft.com/office/drawing/2014/main" id="{88CE6D31-53DA-4E98-8B98-30157F8DE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1" t="14402" r="21926" b="13359"/>
          <a:stretch/>
        </p:blipFill>
        <p:spPr bwMode="auto">
          <a:xfrm>
            <a:off x="9982679" y="4793431"/>
            <a:ext cx="1186069" cy="154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B31D34-1A78-4F3C-8BE8-36FC2656E28F}"/>
              </a:ext>
            </a:extLst>
          </p:cNvPr>
          <p:cNvSpPr txBox="1"/>
          <p:nvPr/>
        </p:nvSpPr>
        <p:spPr>
          <a:xfrm>
            <a:off x="384949" y="1091870"/>
            <a:ext cx="11368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ARM processors are largely divided into Cortex-A and Apple A.</a:t>
            </a:r>
          </a:p>
          <a:p>
            <a:endParaRPr lang="en-US" altLang="ko-KR"/>
          </a:p>
          <a:p>
            <a:r>
              <a:rPr lang="en-US" altLang="ko-KR"/>
              <a:t>Previous works mainly evaluated on Cortex-A processors rather than Apple A.</a:t>
            </a:r>
          </a:p>
          <a:p>
            <a:endParaRPr lang="en-US" altLang="ko-KR"/>
          </a:p>
          <a:p>
            <a:r>
              <a:rPr lang="en-US" altLang="ko-KR"/>
              <a:t>In this work, we evaluated same codes on both platforms.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987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463AE-B4F5-4235-BE56-DA661CB3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 ( 1 / 2 )</a:t>
            </a:r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7596878-5FF6-447A-9C8B-0CC9A0D06477}"/>
              </a:ext>
            </a:extLst>
          </p:cNvPr>
          <p:cNvGrpSpPr/>
          <p:nvPr/>
        </p:nvGrpSpPr>
        <p:grpSpPr>
          <a:xfrm>
            <a:off x="186773" y="2988364"/>
            <a:ext cx="11818454" cy="2005199"/>
            <a:chOff x="186773" y="3293164"/>
            <a:chExt cx="11818454" cy="200519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417EBF4-7673-4F60-93DC-7839B076DFDB}"/>
                </a:ext>
              </a:extLst>
            </p:cNvPr>
            <p:cNvGrpSpPr/>
            <p:nvPr/>
          </p:nvGrpSpPr>
          <p:grpSpPr>
            <a:xfrm>
              <a:off x="186773" y="3293164"/>
              <a:ext cx="11818454" cy="2005199"/>
              <a:chOff x="174763" y="2405269"/>
              <a:chExt cx="12350681" cy="20955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795EADCD-A7DD-49DC-A392-23BBC8AB81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4763" y="2405269"/>
                <a:ext cx="6000750" cy="209550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F9F9D3F4-0FDB-4BDA-A446-0F870B0A7E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1530" y="2438564"/>
                <a:ext cx="6243914" cy="1088466"/>
              </a:xfrm>
              <a:prstGeom prst="rect">
                <a:avLst/>
              </a:prstGeom>
            </p:spPr>
          </p:pic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5DD74A-454C-4038-A7E2-586094775CED}"/>
                </a:ext>
              </a:extLst>
            </p:cNvPr>
            <p:cNvSpPr/>
            <p:nvPr/>
          </p:nvSpPr>
          <p:spPr>
            <a:xfrm>
              <a:off x="3696113" y="3385930"/>
              <a:ext cx="2232820" cy="1912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4246DD-2A93-4840-80E3-6C160318B80D}"/>
                </a:ext>
              </a:extLst>
            </p:cNvPr>
            <p:cNvSpPr/>
            <p:nvPr/>
          </p:nvSpPr>
          <p:spPr>
            <a:xfrm>
              <a:off x="8692183" y="3385930"/>
              <a:ext cx="2232820" cy="98065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75B32CEA-CD51-46F4-B07F-6B4946513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2400"/>
              <a:t>Cortex-A series show higher MUL/ADD ratio than Apple A processor.</a:t>
            </a:r>
          </a:p>
          <a:p>
            <a:endParaRPr lang="en-US" altLang="ko-KR" sz="2400"/>
          </a:p>
          <a:p>
            <a:r>
              <a:rPr lang="en-US" altLang="ko-KR" sz="2400"/>
              <a:t>Karatsuba algorithm requires many addition operations than schoolbook.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4856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0C016-DE24-4F5B-AC2A-2583C274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 ( 2 / 2 )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8BA7C-FCD9-485B-9F41-AB15A2D74C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[8] is schoolbook method and optimized version is Karatsuba.</a:t>
            </a:r>
          </a:p>
          <a:p>
            <a:endParaRPr lang="en-US" altLang="ko-KR"/>
          </a:p>
          <a:p>
            <a:r>
              <a:rPr lang="en-US" altLang="ko-KR"/>
              <a:t>On Cortex-A, Karatsuba approach shows better than schoolbook.</a:t>
            </a:r>
          </a:p>
          <a:p>
            <a:endParaRPr lang="en-US" altLang="ko-KR"/>
          </a:p>
          <a:p>
            <a:r>
              <a:rPr lang="en-US" altLang="ko-KR"/>
              <a:t>However, schoolbook is better than Karatsuba on Apple A.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CF643F1-93C4-47A1-90DD-1B69710DC6AD}"/>
              </a:ext>
            </a:extLst>
          </p:cNvPr>
          <p:cNvGrpSpPr/>
          <p:nvPr/>
        </p:nvGrpSpPr>
        <p:grpSpPr>
          <a:xfrm>
            <a:off x="26655" y="3604220"/>
            <a:ext cx="12097612" cy="2762707"/>
            <a:chOff x="411162" y="3347476"/>
            <a:chExt cx="11368160" cy="259612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2BC169A-17B8-4436-90BF-B4185F13C37E}"/>
                </a:ext>
              </a:extLst>
            </p:cNvPr>
            <p:cNvGrpSpPr/>
            <p:nvPr/>
          </p:nvGrpSpPr>
          <p:grpSpPr>
            <a:xfrm>
              <a:off x="411162" y="3347476"/>
              <a:ext cx="11368160" cy="2596124"/>
              <a:chOff x="1012295" y="2822543"/>
              <a:chExt cx="9623531" cy="2049196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FA4AE4A7-F551-41B9-B636-74459AA25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2295" y="2837705"/>
                <a:ext cx="4856577" cy="2028948"/>
              </a:xfrm>
              <a:prstGeom prst="rect">
                <a:avLst/>
              </a:prstGeom>
            </p:spPr>
          </p:pic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727728DC-62A7-492F-9035-11074DC62E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7425"/>
              <a:stretch/>
            </p:blipFill>
            <p:spPr>
              <a:xfrm>
                <a:off x="5980020" y="2822543"/>
                <a:ext cx="4655806" cy="2049196"/>
              </a:xfrm>
              <a:prstGeom prst="rect">
                <a:avLst/>
              </a:prstGeom>
            </p:spPr>
          </p:pic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86E033D-F8C8-41FD-82F7-239DBCE298BD}"/>
                </a:ext>
              </a:extLst>
            </p:cNvPr>
            <p:cNvSpPr/>
            <p:nvPr/>
          </p:nvSpPr>
          <p:spPr>
            <a:xfrm>
              <a:off x="3662246" y="3614529"/>
              <a:ext cx="613421" cy="23226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3319C5-A95A-421C-9577-0336D6E0C372}"/>
                </a:ext>
              </a:extLst>
            </p:cNvPr>
            <p:cNvSpPr/>
            <p:nvPr/>
          </p:nvSpPr>
          <p:spPr>
            <a:xfrm>
              <a:off x="5534756" y="3614529"/>
              <a:ext cx="613421" cy="23226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A695B30-AB5E-4967-B8CA-2100130910C4}"/>
                </a:ext>
              </a:extLst>
            </p:cNvPr>
            <p:cNvSpPr/>
            <p:nvPr/>
          </p:nvSpPr>
          <p:spPr>
            <a:xfrm>
              <a:off x="7526750" y="3614529"/>
              <a:ext cx="613421" cy="23226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C3EA3B-329E-4FAB-99E2-9C18D5CA1B39}"/>
                </a:ext>
              </a:extLst>
            </p:cNvPr>
            <p:cNvSpPr/>
            <p:nvPr/>
          </p:nvSpPr>
          <p:spPr>
            <a:xfrm>
              <a:off x="9346325" y="3614529"/>
              <a:ext cx="613421" cy="23226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B5FAA7F-68AB-4A0F-AA06-7273EA86FEC4}"/>
                </a:ext>
              </a:extLst>
            </p:cNvPr>
            <p:cNvSpPr/>
            <p:nvPr/>
          </p:nvSpPr>
          <p:spPr>
            <a:xfrm>
              <a:off x="11165900" y="3614529"/>
              <a:ext cx="613421" cy="23226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409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03EDC-D3F5-481B-BAD0-8CFC54EE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Conclusion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8B022-C498-4A15-8BDA-C4E6AE3972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1999" cy="5057775"/>
          </a:xfrm>
        </p:spPr>
        <p:txBody>
          <a:bodyPr>
            <a:normAutofit lnSpcReduction="10000"/>
          </a:bodyPr>
          <a:lstStyle/>
          <a:p>
            <a:r>
              <a:rPr lang="en-US" altLang="ko-KR" sz="2400" b="1"/>
              <a:t>Achievements</a:t>
            </a:r>
          </a:p>
          <a:p>
            <a:pPr lvl="1"/>
            <a:r>
              <a:rPr lang="en-US" altLang="ko-KR" sz="2000"/>
              <a:t>Optimized Montgomery multiplication w/ Karatsuba and specific instructions.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However, Apple A processors w/ low multiplication latency achieved the better performance with the schoolbook method.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The implementation should be evaluated on various ARM platforms for fair comparison and practicality.</a:t>
            </a:r>
          </a:p>
          <a:p>
            <a:endParaRPr lang="en-US" altLang="ko-KR" sz="2400"/>
          </a:p>
          <a:p>
            <a:r>
              <a:rPr lang="en-US" altLang="ko-KR" sz="2400" b="1"/>
              <a:t>Future works</a:t>
            </a:r>
          </a:p>
          <a:p>
            <a:pPr lvl="1"/>
            <a:r>
              <a:rPr lang="en-US" altLang="ko-KR" sz="2000"/>
              <a:t>Improving the Microsoft-SIDH library on Apple A processors by utiizing the schoolbook.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Investigating the multiplication method for various integer lengths.</a:t>
            </a:r>
          </a:p>
          <a:p>
            <a:pPr lvl="1"/>
            <a:endParaRPr lang="en-US" altLang="ko-KR" sz="2000"/>
          </a:p>
          <a:p>
            <a:pPr lvl="1"/>
            <a:r>
              <a:rPr lang="en-US" altLang="ko-KR" sz="2000"/>
              <a:t>Public domain (</a:t>
            </a:r>
            <a:r>
              <a:rPr lang="en-US" altLang="ko-KR" sz="2000">
                <a:hlinkClick r:id="rId2"/>
              </a:rPr>
              <a:t>https://bit.ly/3rOLv4H</a:t>
            </a:r>
            <a:r>
              <a:rPr lang="en-US" altLang="ko-KR" sz="2000"/>
              <a:t>)!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48384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B11A2E-D152-4DC0-9AC5-E326E37D3B6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/>
              <a:t>Related Work</a:t>
            </a:r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F1BFEE2-F548-4C62-87B4-BA4C664450C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/>
              <a:t>Proposed Method &amp; Evaluation</a:t>
            </a:r>
            <a:endParaRPr lang="ko-KR" altLang="en-US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0623F145-B22F-43B2-BFE7-6F5F1AFE27E6}"/>
              </a:ext>
            </a:extLst>
          </p:cNvPr>
          <p:cNvSpPr txBox="1">
            <a:spLocks/>
          </p:cNvSpPr>
          <p:nvPr/>
        </p:nvSpPr>
        <p:spPr>
          <a:xfrm>
            <a:off x="1055592" y="1687677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Introduction</a:t>
            </a:r>
            <a:endParaRPr lang="ko-KR" altLang="en-US"/>
          </a:p>
        </p:txBody>
      </p:sp>
      <p:sp>
        <p:nvSpPr>
          <p:cNvPr id="9" name="텍스트 개체 틀 4">
            <a:extLst>
              <a:ext uri="{FF2B5EF4-FFF2-40B4-BE49-F238E27FC236}">
                <a16:creationId xmlns:a16="http://schemas.microsoft.com/office/drawing/2014/main" id="{6B2C7C26-6989-471C-9668-B6046BAF4202}"/>
              </a:ext>
            </a:extLst>
          </p:cNvPr>
          <p:cNvSpPr txBox="1">
            <a:spLocks/>
          </p:cNvSpPr>
          <p:nvPr/>
        </p:nvSpPr>
        <p:spPr>
          <a:xfrm>
            <a:off x="1055592" y="4445220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Conclusion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889B6-1351-4287-B883-04652C56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Motivation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9E3AAC-10BE-4AEF-8000-A49679441C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1999" cy="5057775"/>
          </a:xfrm>
        </p:spPr>
        <p:txBody>
          <a:bodyPr>
            <a:normAutofit/>
          </a:bodyPr>
          <a:lstStyle/>
          <a:p>
            <a:r>
              <a:rPr lang="en-US" altLang="ko-KR" sz="2400"/>
              <a:t>High-speed implementation of cryptography is important to achieve high availability.</a:t>
            </a:r>
          </a:p>
          <a:p>
            <a:endParaRPr lang="en-US" altLang="ko-KR" sz="2400"/>
          </a:p>
          <a:p>
            <a:r>
              <a:rPr lang="en-US" altLang="ko-KR" sz="2400"/>
              <a:t>In order to improve the performance, </a:t>
            </a:r>
            <a:br>
              <a:rPr lang="en-US" altLang="ko-KR" sz="2400"/>
            </a:br>
            <a:r>
              <a:rPr lang="en-US" altLang="ko-KR" sz="2400"/>
              <a:t>the core operation of cryptography should be implemented efficiently.</a:t>
            </a:r>
          </a:p>
          <a:p>
            <a:pPr lvl="1"/>
            <a:r>
              <a:rPr lang="en-US" altLang="ko-KR" sz="2000"/>
              <a:t>e.g. public key cryptography </a:t>
            </a:r>
            <a:r>
              <a:rPr lang="en-US" altLang="ko-KR" sz="2000">
                <a:sym typeface="Wingdings" panose="05000000000000000000" pitchFamily="2" charset="2"/>
              </a:rPr>
              <a:t> multiplication</a:t>
            </a:r>
          </a:p>
          <a:p>
            <a:pPr lvl="1"/>
            <a:endParaRPr lang="en-US" altLang="ko-KR" sz="2000">
              <a:sym typeface="Wingdings" panose="05000000000000000000" pitchFamily="2" charset="2"/>
            </a:endParaRPr>
          </a:p>
          <a:p>
            <a:r>
              <a:rPr lang="en-US" altLang="ko-KR" sz="2400">
                <a:sym typeface="Wingdings" panose="05000000000000000000" pitchFamily="2" charset="2"/>
              </a:rPr>
              <a:t>Previous works devoted to improve the performance only on specific platforms.</a:t>
            </a:r>
          </a:p>
          <a:p>
            <a:endParaRPr lang="en-US" altLang="ko-KR" sz="2400">
              <a:sym typeface="Wingdings" panose="05000000000000000000" pitchFamily="2" charset="2"/>
            </a:endParaRPr>
          </a:p>
          <a:p>
            <a:r>
              <a:rPr lang="en-US" altLang="ko-KR" sz="2400">
                <a:sym typeface="Wingdings" panose="05000000000000000000" pitchFamily="2" charset="2"/>
              </a:rPr>
              <a:t>In this paper, we point out that the performance of implementation is varied depending on platforms w/ same base architecture (e.g. ARM).</a:t>
            </a:r>
            <a:br>
              <a:rPr lang="en-US" altLang="ko-KR" sz="2400">
                <a:sym typeface="Wingdings" panose="05000000000000000000" pitchFamily="2" charset="2"/>
              </a:rPr>
            </a:br>
            <a:r>
              <a:rPr lang="en-US" altLang="ko-KR" sz="2400">
                <a:sym typeface="Wingdings" panose="05000000000000000000" pitchFamily="2" charset="2"/>
              </a:rPr>
              <a:t> We should carefully select the proper algorithm on specific platform!</a:t>
            </a:r>
          </a:p>
        </p:txBody>
      </p:sp>
    </p:spTree>
    <p:extLst>
      <p:ext uri="{BB962C8B-B14F-4D97-AF65-F5344CB8AC3E}">
        <p14:creationId xmlns:p14="http://schemas.microsoft.com/office/powerpoint/2010/main" val="402364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567A1-C98C-4396-8990-5719B8D5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Contribution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4B911-E9C6-4F34-8FDF-4047BBB65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1999" cy="5057775"/>
          </a:xfrm>
        </p:spPr>
        <p:txBody>
          <a:bodyPr/>
          <a:lstStyle/>
          <a:p>
            <a:r>
              <a:rPr lang="en-US" altLang="ko-KR" b="1"/>
              <a:t>Optimized Montgomery multiplication on ARM64 architecture</a:t>
            </a:r>
          </a:p>
          <a:p>
            <a:pPr lvl="1"/>
            <a:r>
              <a:rPr lang="en-US" altLang="ko-KR"/>
              <a:t>w/ Karatsuba algorithm and instruction sets of ARM64</a:t>
            </a:r>
          </a:p>
          <a:p>
            <a:endParaRPr lang="en-US" altLang="ko-KR"/>
          </a:p>
          <a:p>
            <a:r>
              <a:rPr lang="en-US" altLang="ko-KR" b="1"/>
              <a:t>Efficient implementation of CSIDH on ARM64 architecture</a:t>
            </a:r>
          </a:p>
          <a:p>
            <a:pPr lvl="1"/>
            <a:r>
              <a:rPr lang="en-US" altLang="ko-KR"/>
              <a:t>Full protocols of CSIDH-P511 on 64-bit ARM Cortex-A and Apple A</a:t>
            </a:r>
          </a:p>
          <a:p>
            <a:endParaRPr lang="en-US" altLang="ko-KR"/>
          </a:p>
          <a:p>
            <a:r>
              <a:rPr lang="en-US" altLang="ko-KR" b="1"/>
              <a:t>In-depth performance evaluation on ARM64 architecture</a:t>
            </a:r>
          </a:p>
          <a:p>
            <a:pPr lvl="1"/>
            <a:r>
              <a:rPr lang="en-US" altLang="ko-KR"/>
              <a:t>Analysis of Montgomery multiplication and CSIDH on both architectures</a:t>
            </a:r>
          </a:p>
          <a:p>
            <a:pPr lvl="1"/>
            <a:r>
              <a:rPr lang="en-US" altLang="ko-KR"/>
              <a:t>Karatsuba is not the best solution across all ARM64 architectures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0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7874C-9E0F-4F6E-91A3-4A65DE984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 Platform – ARM64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1C5C6C-BD3C-4FE9-8D10-796F4ABF8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Almost all smartphones based on ARM architecture</a:t>
            </a:r>
          </a:p>
          <a:p>
            <a:r>
              <a:rPr lang="en-US" altLang="ko-KR"/>
              <a:t>Modern smartphone supports 64-bit ARMv8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9EA69D-9963-4E98-8440-AA7E4DA7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10503"/>
            <a:ext cx="9597165" cy="2382412"/>
          </a:xfrm>
          <a:prstGeom prst="rect">
            <a:avLst/>
          </a:prstGeom>
        </p:spPr>
      </p:pic>
      <p:pic>
        <p:nvPicPr>
          <p:cNvPr id="1026" name="Picture 2" descr="https://store.storeimages.cdn-apple.com/8756/as-images.apple.com/is/iphone-12-pro-blue-hero?wid=940&amp;hei=1112&amp;fmt=png-alpha&amp;.v=1604021661000">
            <a:extLst>
              <a:ext uri="{FF2B5EF4-FFF2-40B4-BE49-F238E27FC236}">
                <a16:creationId xmlns:a16="http://schemas.microsoft.com/office/drawing/2014/main" id="{13DDE6CC-B698-4D4D-AD4C-35019E98D1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2" t="16805" r="17579" b="6782"/>
          <a:stretch/>
        </p:blipFill>
        <p:spPr bwMode="auto">
          <a:xfrm>
            <a:off x="9709608" y="3171662"/>
            <a:ext cx="2337426" cy="322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63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155A4-8D82-434B-B96A-62733678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Target Platform – ARM64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07C38-9256-447F-9B42-3FB036AB39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/>
              <a:t>32-bit mode (AArch32) &amp; 64-bit mode (AArch64)</a:t>
            </a:r>
          </a:p>
          <a:p>
            <a:r>
              <a:rPr lang="en-US" altLang="ko-KR"/>
              <a:t>64-bit ARM &amp; 128-bit NEON registers and instruction sets</a:t>
            </a:r>
          </a:p>
          <a:p>
            <a:r>
              <a:rPr lang="en-US" altLang="ko-KR"/>
              <a:t>Crypto (AES and SHA) operation</a:t>
            </a:r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99F447-672E-4743-8FDF-873AE1FEBF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0173" y="2190908"/>
            <a:ext cx="6670766" cy="46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9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8B6AB-8E89-4E95-9430-AEBFF145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Multiplication on ARM64</a:t>
            </a:r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4E642E0-F765-4413-92CC-21B397A139A7}"/>
              </a:ext>
            </a:extLst>
          </p:cNvPr>
          <p:cNvGrpSpPr/>
          <p:nvPr/>
        </p:nvGrpSpPr>
        <p:grpSpPr>
          <a:xfrm>
            <a:off x="411919" y="1878820"/>
            <a:ext cx="11348163" cy="4488526"/>
            <a:chOff x="1254109" y="1867669"/>
            <a:chExt cx="9012882" cy="356485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B3F7FF1-BBD8-4F42-92A4-2D939B2833C6}"/>
                </a:ext>
              </a:extLst>
            </p:cNvPr>
            <p:cNvSpPr/>
            <p:nvPr/>
          </p:nvSpPr>
          <p:spPr>
            <a:xfrm>
              <a:off x="8300090" y="1867669"/>
              <a:ext cx="1966901" cy="4244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a0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FED988-B8A4-40A2-9BDC-65400D498CEB}"/>
                </a:ext>
              </a:extLst>
            </p:cNvPr>
            <p:cNvSpPr/>
            <p:nvPr/>
          </p:nvSpPr>
          <p:spPr>
            <a:xfrm>
              <a:off x="8300090" y="2685485"/>
              <a:ext cx="1966901" cy="42443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b0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D311FA1-EBA0-4587-B2BA-83073A8E4F3C}"/>
                </a:ext>
              </a:extLst>
            </p:cNvPr>
            <p:cNvSpPr/>
            <p:nvPr/>
          </p:nvSpPr>
          <p:spPr>
            <a:xfrm>
              <a:off x="8300092" y="3503301"/>
              <a:ext cx="1966899" cy="424437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a0b0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6306E4-528E-40BB-99DE-FB55AB388049}"/>
                </a:ext>
              </a:extLst>
            </p:cNvPr>
            <p:cNvSpPr/>
            <p:nvPr/>
          </p:nvSpPr>
          <p:spPr>
            <a:xfrm>
              <a:off x="6333192" y="3503301"/>
              <a:ext cx="1966899" cy="42443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a0b0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8AB0F2-5F2B-4251-B4D6-81D1FF8C4165}"/>
                </a:ext>
              </a:extLst>
            </p:cNvPr>
            <p:cNvSpPr txBox="1"/>
            <p:nvPr/>
          </p:nvSpPr>
          <p:spPr>
            <a:xfrm>
              <a:off x="7891594" y="1867669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X0</a:t>
              </a:r>
              <a:endParaRPr lang="ko-KR" alt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9C9CF4-3208-44A7-9918-F932607EA439}"/>
                </a:ext>
              </a:extLst>
            </p:cNvPr>
            <p:cNvSpPr txBox="1"/>
            <p:nvPr/>
          </p:nvSpPr>
          <p:spPr>
            <a:xfrm>
              <a:off x="7891594" y="2685485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X1</a:t>
              </a:r>
              <a:endParaRPr lang="ko-KR" altLang="en-US" sz="2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B95356-3A74-4E35-BDA4-7EE1D96CCC82}"/>
                </a:ext>
              </a:extLst>
            </p:cNvPr>
            <p:cNvSpPr txBox="1"/>
            <p:nvPr/>
          </p:nvSpPr>
          <p:spPr>
            <a:xfrm>
              <a:off x="8237798" y="3947987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X2</a:t>
              </a:r>
              <a:endParaRPr lang="ko-KR" altLang="en-US" sz="2000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B1B4E8D-8BB5-4417-804B-DBDD774E60B5}"/>
                </a:ext>
              </a:extLst>
            </p:cNvPr>
            <p:cNvCxnSpPr/>
            <p:nvPr/>
          </p:nvCxnSpPr>
          <p:spPr>
            <a:xfrm>
              <a:off x="6328064" y="3994353"/>
              <a:ext cx="19668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73F583-9840-4919-B481-6B9E86594314}"/>
                </a:ext>
              </a:extLst>
            </p:cNvPr>
            <p:cNvSpPr txBox="1"/>
            <p:nvPr/>
          </p:nvSpPr>
          <p:spPr>
            <a:xfrm>
              <a:off x="6889233" y="3919509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64 bits</a:t>
              </a:r>
              <a:endParaRPr lang="ko-KR" altLang="en-US" sz="2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D5C48E-B8BA-41A2-B3A3-59A1D00D4A55}"/>
                </a:ext>
              </a:extLst>
            </p:cNvPr>
            <p:cNvSpPr txBox="1"/>
            <p:nvPr/>
          </p:nvSpPr>
          <p:spPr>
            <a:xfrm>
              <a:off x="6315315" y="3947987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X3</a:t>
              </a:r>
              <a:endParaRPr lang="ko-KR" altLang="en-US" sz="2000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B54D425-3101-434E-8D3A-1056103850D0}"/>
                </a:ext>
              </a:extLst>
            </p:cNvPr>
            <p:cNvCxnSpPr/>
            <p:nvPr/>
          </p:nvCxnSpPr>
          <p:spPr>
            <a:xfrm flipV="1">
              <a:off x="7291349" y="4319619"/>
              <a:ext cx="0" cy="712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1BF691-295D-49A2-8923-55E5322367D9}"/>
                </a:ext>
              </a:extLst>
            </p:cNvPr>
            <p:cNvSpPr txBox="1"/>
            <p:nvPr/>
          </p:nvSpPr>
          <p:spPr>
            <a:xfrm>
              <a:off x="6815542" y="5032414"/>
              <a:ext cx="10021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UMULH</a:t>
              </a:r>
              <a:endParaRPr lang="ko-KR" altLang="en-US" sz="20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87A97CD-7668-4BE9-B735-D29FE79868FA}"/>
                </a:ext>
              </a:extLst>
            </p:cNvPr>
            <p:cNvSpPr/>
            <p:nvPr/>
          </p:nvSpPr>
          <p:spPr>
            <a:xfrm>
              <a:off x="3238884" y="1867669"/>
              <a:ext cx="1966901" cy="42443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a0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C20D9E9-B96B-44BF-93F3-DD1BA8E9C644}"/>
                </a:ext>
              </a:extLst>
            </p:cNvPr>
            <p:cNvSpPr/>
            <p:nvPr/>
          </p:nvSpPr>
          <p:spPr>
            <a:xfrm>
              <a:off x="3238884" y="2685485"/>
              <a:ext cx="1966901" cy="424437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b0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84C2A54-07FF-47EB-95A2-93223B3E8EA4}"/>
                </a:ext>
              </a:extLst>
            </p:cNvPr>
            <p:cNvSpPr/>
            <p:nvPr/>
          </p:nvSpPr>
          <p:spPr>
            <a:xfrm>
              <a:off x="3238886" y="3503301"/>
              <a:ext cx="1966899" cy="424437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a0b0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0568724-B99B-4A73-B02E-355CFAA8B821}"/>
                </a:ext>
              </a:extLst>
            </p:cNvPr>
            <p:cNvSpPr/>
            <p:nvPr/>
          </p:nvSpPr>
          <p:spPr>
            <a:xfrm>
              <a:off x="1271986" y="3503301"/>
              <a:ext cx="1966899" cy="424437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a1b0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327726-BAB2-48AE-B054-B9369C4B61C5}"/>
                </a:ext>
              </a:extLst>
            </p:cNvPr>
            <p:cNvSpPr txBox="1"/>
            <p:nvPr/>
          </p:nvSpPr>
          <p:spPr>
            <a:xfrm>
              <a:off x="2830388" y="1867669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X0</a:t>
              </a:r>
              <a:endParaRPr lang="ko-KR" altLang="en-US" sz="2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463F136-D8DF-47B0-BB25-487AD6C67CF6}"/>
                </a:ext>
              </a:extLst>
            </p:cNvPr>
            <p:cNvSpPr txBox="1"/>
            <p:nvPr/>
          </p:nvSpPr>
          <p:spPr>
            <a:xfrm>
              <a:off x="2830388" y="2685485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X1</a:t>
              </a:r>
              <a:endParaRPr lang="ko-KR" altLang="en-US" sz="2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5E5BD2-8861-492A-8625-C57413832072}"/>
                </a:ext>
              </a:extLst>
            </p:cNvPr>
            <p:cNvSpPr txBox="1"/>
            <p:nvPr/>
          </p:nvSpPr>
          <p:spPr>
            <a:xfrm>
              <a:off x="3176592" y="3947987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X2</a:t>
              </a:r>
              <a:endParaRPr lang="ko-KR" altLang="en-US" sz="2000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65ABD0C-93A6-4663-ACBF-A98B39811ACA}"/>
                </a:ext>
              </a:extLst>
            </p:cNvPr>
            <p:cNvCxnSpPr/>
            <p:nvPr/>
          </p:nvCxnSpPr>
          <p:spPr>
            <a:xfrm>
              <a:off x="3238886" y="3994353"/>
              <a:ext cx="196689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21A568-66E2-4133-AFE8-D755E0AEDA9B}"/>
                </a:ext>
              </a:extLst>
            </p:cNvPr>
            <p:cNvSpPr txBox="1"/>
            <p:nvPr/>
          </p:nvSpPr>
          <p:spPr>
            <a:xfrm>
              <a:off x="3800055" y="3919509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64 bits</a:t>
              </a:r>
              <a:endParaRPr lang="ko-KR" altLang="en-US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B62048-683B-4382-915C-72F91C014C37}"/>
                </a:ext>
              </a:extLst>
            </p:cNvPr>
            <p:cNvSpPr txBox="1"/>
            <p:nvPr/>
          </p:nvSpPr>
          <p:spPr>
            <a:xfrm>
              <a:off x="1254109" y="3947987"/>
              <a:ext cx="4603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X3</a:t>
              </a:r>
              <a:endParaRPr lang="ko-KR" altLang="en-US" sz="2000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478094B-51D3-4B34-A2B1-0C5AD79D9669}"/>
                </a:ext>
              </a:extLst>
            </p:cNvPr>
            <p:cNvCxnSpPr/>
            <p:nvPr/>
          </p:nvCxnSpPr>
          <p:spPr>
            <a:xfrm flipV="1">
              <a:off x="4202171" y="4319619"/>
              <a:ext cx="0" cy="7127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B327A4A-7921-4E41-9700-F875ADFC3D41}"/>
                </a:ext>
              </a:extLst>
            </p:cNvPr>
            <p:cNvSpPr txBox="1"/>
            <p:nvPr/>
          </p:nvSpPr>
          <p:spPr>
            <a:xfrm>
              <a:off x="3883940" y="5032414"/>
              <a:ext cx="6767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MUL</a:t>
              </a:r>
              <a:endParaRPr lang="ko-KR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110B339-EBC1-4FC6-830C-6C9789167526}"/>
                    </a:ext>
                  </a:extLst>
                </p:cNvPr>
                <p:cNvSpPr txBox="1"/>
                <p:nvPr/>
              </p:nvSpPr>
              <p:spPr>
                <a:xfrm>
                  <a:off x="4049725" y="2322537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110B339-EBC1-4FC6-830C-6C9789167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725" y="2322537"/>
                  <a:ext cx="40267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662B91-139E-450E-AC20-6B8A6DFF3B71}"/>
                    </a:ext>
                  </a:extLst>
                </p:cNvPr>
                <p:cNvSpPr txBox="1"/>
                <p:nvPr/>
              </p:nvSpPr>
              <p:spPr>
                <a:xfrm>
                  <a:off x="9062040" y="2322537"/>
                  <a:ext cx="402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662B91-139E-450E-AC20-6B8A6DFF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040" y="2322537"/>
                  <a:ext cx="40267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67C1D9D-B3A9-45D5-8C14-444070398CA0}"/>
                </a:ext>
              </a:extLst>
            </p:cNvPr>
            <p:cNvCxnSpPr/>
            <p:nvPr/>
          </p:nvCxnSpPr>
          <p:spPr>
            <a:xfrm>
              <a:off x="4236418" y="3109922"/>
              <a:ext cx="0" cy="393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DBA5225-94FC-42C6-8662-9A864CF63008}"/>
                </a:ext>
              </a:extLst>
            </p:cNvPr>
            <p:cNvCxnSpPr>
              <a:endCxn id="7" idx="0"/>
            </p:cNvCxnSpPr>
            <p:nvPr/>
          </p:nvCxnSpPr>
          <p:spPr>
            <a:xfrm flipH="1">
              <a:off x="7316642" y="3109922"/>
              <a:ext cx="1966056" cy="3933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074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B0090-7C4A-4B7F-9396-5531516B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Montgomery Multiplication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C7CAC01-C6A4-4581-A3C7-05A9DB3035A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b="1"/>
                  <a:t>Replacing expensive divition into multiplication.</a:t>
                </a:r>
              </a:p>
              <a:p>
                <a:pPr lvl="1"/>
                <a:r>
                  <a:rPr lang="en-US" altLang="ko-KR"/>
                  <a:t>Division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100~1000 multiplication</a:t>
                </a:r>
              </a:p>
              <a:p>
                <a:pPr lvl="1"/>
                <a:endParaRPr lang="en-US" altLang="ko-KR"/>
              </a:p>
              <a:p>
                <a:pPr lvl="1"/>
                <a:endParaRPr lang="ko-KR" altLang="en-US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C7CAC01-C6A4-4581-A3C7-05A9DB303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F688DEC-9DD2-4B5E-BFE7-B68A9975A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5" y="2768828"/>
            <a:ext cx="10757367" cy="334219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652193-4EE3-4550-AA6B-BF441387F775}"/>
              </a:ext>
            </a:extLst>
          </p:cNvPr>
          <p:cNvSpPr/>
          <p:nvPr/>
        </p:nvSpPr>
        <p:spPr>
          <a:xfrm>
            <a:off x="1817649" y="4638907"/>
            <a:ext cx="903249" cy="334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D5FC31-28ED-48F3-979E-04C60BB62755}"/>
              </a:ext>
            </a:extLst>
          </p:cNvPr>
          <p:cNvSpPr/>
          <p:nvPr/>
        </p:nvSpPr>
        <p:spPr>
          <a:xfrm>
            <a:off x="2444297" y="4973444"/>
            <a:ext cx="903249" cy="3345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2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6E45F-EF58-41F6-BBB7-56365294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Comparison of Montgomery Multiplication on ARM64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10C63A-3476-4637-A21B-911768DD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2841586"/>
            <a:ext cx="11368160" cy="250700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59ED8F5C-B53D-4835-9CB6-6CB46559C004}"/>
              </a:ext>
            </a:extLst>
          </p:cNvPr>
          <p:cNvSpPr/>
          <p:nvPr/>
        </p:nvSpPr>
        <p:spPr>
          <a:xfrm>
            <a:off x="535259" y="4884234"/>
            <a:ext cx="11151219" cy="379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C54B0A-0F74-4B00-BA3C-2AB1E69A0F9F}"/>
              </a:ext>
            </a:extLst>
          </p:cNvPr>
          <p:cNvSpPr txBox="1"/>
          <p:nvPr/>
        </p:nvSpPr>
        <p:spPr>
          <a:xfrm>
            <a:off x="0" y="121548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This is the first Montgomery reduction implementation with Karatsuba algorithm.</a:t>
            </a:r>
          </a:p>
          <a:p>
            <a:endParaRPr lang="en-US" altLang="ko-KR" sz="2400" b="1"/>
          </a:p>
          <a:p>
            <a:r>
              <a:rPr lang="en-US" altLang="ko-KR" sz="2400" b="1"/>
              <a:t>Application is CSIDH, RSA, and ECC.</a:t>
            </a:r>
            <a:endParaRPr lang="ko-KR" altLang="en-US" sz="2400" b="1"/>
          </a:p>
        </p:txBody>
      </p:sp>
    </p:spTree>
    <p:extLst>
      <p:ext uri="{BB962C8B-B14F-4D97-AF65-F5344CB8AC3E}">
        <p14:creationId xmlns:p14="http://schemas.microsoft.com/office/powerpoint/2010/main" val="415187144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646</Words>
  <Application>Microsoft Office PowerPoint</Application>
  <PresentationFormat>와이드스크린</PresentationFormat>
  <Paragraphs>122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 (본문)</vt:lpstr>
      <vt:lpstr>맑은 고딕</vt:lpstr>
      <vt:lpstr>함초롬돋움</vt:lpstr>
      <vt:lpstr>Arial</vt:lpstr>
      <vt:lpstr>Cambria Math</vt:lpstr>
      <vt:lpstr>Wingdings</vt:lpstr>
      <vt:lpstr>CryptoCraft 테마</vt:lpstr>
      <vt:lpstr>제목 테마</vt:lpstr>
      <vt:lpstr>No Silver Bullet: Optimized Montgomery Multiplication on Various 64-bit ARM Platforms</vt:lpstr>
      <vt:lpstr>PowerPoint 프레젠테이션</vt:lpstr>
      <vt:lpstr>Motivation</vt:lpstr>
      <vt:lpstr>Contribution</vt:lpstr>
      <vt:lpstr>Target Platform – ARM64</vt:lpstr>
      <vt:lpstr>Target Platform – ARM64</vt:lpstr>
      <vt:lpstr>Multiplication on ARM64</vt:lpstr>
      <vt:lpstr>Montgomery Multiplication</vt:lpstr>
      <vt:lpstr>Comparison of Montgomery Multiplication on ARM64</vt:lpstr>
      <vt:lpstr>Karatsuba-Ofman Algorithm</vt:lpstr>
      <vt:lpstr>Karatsuba + Montgomery Multiplication ( 1 / 2 )</vt:lpstr>
      <vt:lpstr>Karatsuba + Montgomery Multiplication ( 2 / 2 )</vt:lpstr>
      <vt:lpstr>Evaluation (Target Platforms)</vt:lpstr>
      <vt:lpstr>Evaluation ( 1 / 2 )</vt:lpstr>
      <vt:lpstr>Evaluation ( 2 / 2 )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264</cp:revision>
  <dcterms:created xsi:type="dcterms:W3CDTF">2019-03-05T04:29:07Z</dcterms:created>
  <dcterms:modified xsi:type="dcterms:W3CDTF">2021-08-05T03:39:39Z</dcterms:modified>
</cp:coreProperties>
</file>