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30275213" cy="42803763"/>
  <p:notesSz cx="6858000" cy="9144000"/>
  <p:defaultTextStyle>
    <a:defPPr>
      <a:defRPr lang="ko-KR"/>
    </a:defPPr>
    <a:lvl1pPr marL="0" algn="l" defTabSz="3507730" rtl="0" eaLnBrk="1" latinLnBrk="1" hangingPunct="1">
      <a:defRPr sz="6905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1" hangingPunct="1">
      <a:defRPr sz="6905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1" hangingPunct="1">
      <a:defRPr sz="6905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1" hangingPunct="1">
      <a:defRPr sz="6905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1" hangingPunct="1">
      <a:defRPr sz="6905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1" hangingPunct="1">
      <a:defRPr sz="6905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1" hangingPunct="1">
      <a:defRPr sz="6905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1" hangingPunct="1">
      <a:defRPr sz="6905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1" hangingPunct="1">
      <a:defRPr sz="6905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9" d="100"/>
          <a:sy n="19" d="100"/>
        </p:scale>
        <p:origin x="30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453A2B-31A3-4FA6-8446-8E14B6B42885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686C6F-C40C-40B1-8857-A114FF73B7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738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07730" rtl="0" eaLnBrk="1" latinLnBrk="1" hangingPunct="1">
      <a:defRPr sz="4603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1" hangingPunct="1">
      <a:defRPr sz="4603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1" hangingPunct="1">
      <a:defRPr sz="4603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1" hangingPunct="1">
      <a:defRPr sz="4603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1" hangingPunct="1">
      <a:defRPr sz="4603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1" hangingPunct="1">
      <a:defRPr sz="4603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1" hangingPunct="1">
      <a:defRPr sz="4603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1" hangingPunct="1">
      <a:defRPr sz="4603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1" hangingPunct="1">
      <a:defRPr sz="460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86C6F-C40C-40B1-8857-A114FF73B72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29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245D9-4119-433D-9A94-E6F8A44580DA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26040-5ED0-485D-B17C-E775951E2D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252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245D9-4119-433D-9A94-E6F8A44580DA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26040-5ED0-485D-B17C-E775951E2D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549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245D9-4119-433D-9A94-E6F8A44580DA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26040-5ED0-485D-B17C-E775951E2D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42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245D9-4119-433D-9A94-E6F8A44580DA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26040-5ED0-485D-B17C-E775951E2D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891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245D9-4119-433D-9A94-E6F8A44580DA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26040-5ED0-485D-B17C-E775951E2D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58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245D9-4119-433D-9A94-E6F8A44580DA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26040-5ED0-485D-B17C-E775951E2D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1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245D9-4119-433D-9A94-E6F8A44580DA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26040-5ED0-485D-B17C-E775951E2D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811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245D9-4119-433D-9A94-E6F8A44580DA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26040-5ED0-485D-B17C-E775951E2D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451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245D9-4119-433D-9A94-E6F8A44580DA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26040-5ED0-485D-B17C-E775951E2D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754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245D9-4119-433D-9A94-E6F8A44580DA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26040-5ED0-485D-B17C-E775951E2D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041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245D9-4119-433D-9A94-E6F8A44580DA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26040-5ED0-485D-B17C-E775951E2D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556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245D9-4119-433D-9A94-E6F8A44580DA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26040-5ED0-485D-B17C-E775951E2D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818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1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1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71184" y="14622145"/>
            <a:ext cx="29270019" cy="3978541"/>
          </a:xfrm>
          <a:prstGeom prst="roundRect">
            <a:avLst>
              <a:gd name="adj" fmla="val 7060"/>
            </a:avLst>
          </a:prstGeom>
          <a:solidFill>
            <a:srgbClr val="B6D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915" b="1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80609" y="1215841"/>
            <a:ext cx="29260594" cy="3087580"/>
          </a:xfrm>
          <a:prstGeom prst="roundRect">
            <a:avLst/>
          </a:prstGeom>
          <a:solidFill>
            <a:srgbClr val="B6D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MASKING COUPLING EFFECT </a:t>
            </a:r>
            <a:r>
              <a:rPr lang="ko-KR" altLang="en-US" sz="9600" b="1" dirty="0">
                <a:solidFill>
                  <a:schemeClr val="tx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최신 동향</a:t>
            </a:r>
            <a:endParaRPr lang="ko-KR" altLang="en-US" sz="9600" b="1" dirty="0">
              <a:solidFill>
                <a:schemeClr val="tx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97098" y="4424677"/>
            <a:ext cx="16227614" cy="943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770" dirty="0" err="1"/>
              <a:t>권혁동</a:t>
            </a:r>
            <a:r>
              <a:rPr lang="en-US" altLang="ko-KR" sz="2770" baseline="30000" dirty="0"/>
              <a:t> *</a:t>
            </a:r>
            <a:r>
              <a:rPr lang="ko-KR" altLang="en-US" sz="2770" dirty="0"/>
              <a:t> </a:t>
            </a:r>
            <a:r>
              <a:rPr lang="ko-KR" altLang="en-US" sz="2770" dirty="0" err="1"/>
              <a:t>권용빈</a:t>
            </a:r>
            <a:r>
              <a:rPr lang="en-US" altLang="ko-KR" sz="2770" baseline="30000" dirty="0"/>
              <a:t> *</a:t>
            </a:r>
            <a:r>
              <a:rPr lang="ko-KR" altLang="en-US" sz="2770" dirty="0"/>
              <a:t> </a:t>
            </a:r>
            <a:r>
              <a:rPr lang="ko-KR" altLang="en-US" sz="2770" dirty="0" err="1"/>
              <a:t>서화정</a:t>
            </a:r>
            <a:r>
              <a:rPr lang="ko-KR" altLang="en-US" sz="2770" dirty="0"/>
              <a:t> </a:t>
            </a:r>
            <a:r>
              <a:rPr lang="en-US" altLang="ko-KR" sz="2770" baseline="30000" dirty="0"/>
              <a:t> *†</a:t>
            </a:r>
            <a:endParaRPr lang="en-US" altLang="ko-KR" sz="2770" dirty="0"/>
          </a:p>
          <a:p>
            <a:pPr marL="452354" indent="-452354" algn="ctr">
              <a:buFont typeface="Arial" panose="020B0604020202020204" pitchFamily="34" charset="0"/>
              <a:buChar char="•"/>
            </a:pPr>
            <a:r>
              <a:rPr lang="ko-KR" altLang="en-US" sz="2770" dirty="0"/>
              <a:t>한성대학교 대학원 </a:t>
            </a:r>
            <a:r>
              <a:rPr lang="en-US" altLang="ko-KR" sz="2770" dirty="0"/>
              <a:t>IT</a:t>
            </a:r>
            <a:r>
              <a:rPr lang="ko-KR" altLang="en-US" sz="2770" dirty="0" err="1"/>
              <a:t>융합공학부</a:t>
            </a:r>
            <a:endParaRPr lang="ko-KR" altLang="en-US" sz="277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80608" y="5500901"/>
            <a:ext cx="29260595" cy="2876087"/>
          </a:xfrm>
          <a:prstGeom prst="roundRect">
            <a:avLst/>
          </a:prstGeom>
          <a:solidFill>
            <a:srgbClr val="B6D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915" b="1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5922" y="6551194"/>
            <a:ext cx="18985014" cy="1552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166" dirty="0"/>
              <a:t>●</a:t>
            </a:r>
            <a:r>
              <a:rPr lang="en-US" altLang="ko-KR" sz="3166" dirty="0"/>
              <a:t> </a:t>
            </a:r>
            <a:r>
              <a:rPr lang="ko-KR" altLang="en-US" sz="3166" dirty="0" err="1"/>
              <a:t>부채널</a:t>
            </a:r>
            <a:r>
              <a:rPr lang="ko-KR" altLang="en-US" sz="3166" dirty="0"/>
              <a:t> 공격을 방어하기 위해 </a:t>
            </a:r>
            <a:r>
              <a:rPr lang="ko-KR" altLang="en-US" sz="3166" dirty="0" err="1"/>
              <a:t>마스킹</a:t>
            </a:r>
            <a:r>
              <a:rPr lang="ko-KR" altLang="en-US" sz="3166" dirty="0"/>
              <a:t> 기법이 개발되었으나 마스크 값이 소실되는</a:t>
            </a:r>
            <a:r>
              <a:rPr lang="en-US" altLang="ko-KR" sz="3166" dirty="0"/>
              <a:t> </a:t>
            </a:r>
            <a:r>
              <a:rPr lang="ko-KR" altLang="en-US" sz="3166" dirty="0" err="1"/>
              <a:t>커플링</a:t>
            </a:r>
            <a:r>
              <a:rPr lang="ko-KR" altLang="en-US" sz="3166" dirty="0"/>
              <a:t> 현상이 발견</a:t>
            </a:r>
            <a:endParaRPr lang="en-US" altLang="ko-KR" sz="3166" dirty="0"/>
          </a:p>
          <a:p>
            <a:endParaRPr lang="en-US" altLang="ko-KR" sz="3166" dirty="0"/>
          </a:p>
          <a:p>
            <a:r>
              <a:rPr lang="ko-KR" altLang="en-US" sz="3166" dirty="0"/>
              <a:t>● </a:t>
            </a:r>
            <a:r>
              <a:rPr lang="ko-KR" altLang="en-US" sz="3166" dirty="0" err="1"/>
              <a:t>커플링</a:t>
            </a:r>
            <a:r>
              <a:rPr lang="ko-KR" altLang="en-US" sz="3166" dirty="0"/>
              <a:t> 현상에 대해 조사하며 이를 완화할 수 있는 방법에 대해 고찰</a:t>
            </a:r>
            <a:endParaRPr lang="ko-KR" altLang="en-US" sz="3166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493159" y="8647998"/>
            <a:ext cx="29248044" cy="5656988"/>
          </a:xfrm>
          <a:prstGeom prst="roundRect">
            <a:avLst>
              <a:gd name="adj" fmla="val 5555"/>
            </a:avLst>
          </a:prstGeom>
          <a:solidFill>
            <a:srgbClr val="B6D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915" b="1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93159" y="8641964"/>
            <a:ext cx="2927003" cy="844541"/>
          </a:xfrm>
          <a:prstGeom prst="round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562" b="1" dirty="0">
                <a:solidFill>
                  <a:schemeClr val="bg1"/>
                </a:solidFill>
              </a:rPr>
              <a:t>부채널 공격</a:t>
            </a:r>
            <a:endParaRPr lang="ko-KR" altLang="en-US" sz="3562" b="1" dirty="0">
              <a:solidFill>
                <a:schemeClr val="bg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93159" y="5519526"/>
            <a:ext cx="2927003" cy="844541"/>
          </a:xfrm>
          <a:prstGeom prst="round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562" b="1" dirty="0">
                <a:solidFill>
                  <a:schemeClr val="bg1"/>
                </a:solidFill>
              </a:rPr>
              <a:t>요  약</a:t>
            </a:r>
            <a:endParaRPr lang="ko-KR" altLang="en-US" sz="3562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45922" y="9604786"/>
            <a:ext cx="19691767" cy="3501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166" dirty="0"/>
              <a:t>● </a:t>
            </a:r>
            <a:r>
              <a:rPr lang="ko-KR" altLang="en-US" sz="3166" dirty="0"/>
              <a:t>암호 장비의 암호 알고리즘 등을 공격하는 것이 아닌 빛</a:t>
            </a:r>
            <a:r>
              <a:rPr lang="en-US" altLang="ko-KR" sz="3166" dirty="0"/>
              <a:t>, </a:t>
            </a:r>
            <a:r>
              <a:rPr lang="ko-KR" altLang="en-US" sz="3166" dirty="0"/>
              <a:t>소리 등의 </a:t>
            </a:r>
            <a:r>
              <a:rPr lang="ko-KR" altLang="en-US" sz="3166" dirty="0" err="1"/>
              <a:t>부가요소를</a:t>
            </a:r>
            <a:r>
              <a:rPr lang="ko-KR" altLang="en-US" sz="3166" dirty="0"/>
              <a:t> 공격하는 기법</a:t>
            </a:r>
            <a:endParaRPr lang="en-US" altLang="ko-KR" sz="3166" dirty="0"/>
          </a:p>
          <a:p>
            <a:endParaRPr lang="en-US" altLang="ko-KR" sz="3166" dirty="0"/>
          </a:p>
          <a:p>
            <a:r>
              <a:rPr lang="ko-KR" altLang="en-US" sz="3166" dirty="0"/>
              <a:t>● 단순 분석</a:t>
            </a:r>
            <a:r>
              <a:rPr lang="en-US" altLang="ko-KR" sz="3166" dirty="0"/>
              <a:t>: </a:t>
            </a:r>
            <a:r>
              <a:rPr lang="ko-KR" altLang="en-US" sz="3166" dirty="0"/>
              <a:t>통계적 수단 없이 전력 소모 패턴을 파악</a:t>
            </a:r>
            <a:endParaRPr lang="en-US" altLang="ko-KR" sz="3166" dirty="0"/>
          </a:p>
          <a:p>
            <a:endParaRPr lang="en-US" altLang="ko-KR" sz="3166" dirty="0"/>
          </a:p>
          <a:p>
            <a:r>
              <a:rPr lang="ko-KR" altLang="en-US" sz="3166" dirty="0"/>
              <a:t>● 차분 분석</a:t>
            </a:r>
            <a:r>
              <a:rPr lang="en-US" altLang="ko-KR" sz="3166" dirty="0"/>
              <a:t>: </a:t>
            </a:r>
            <a:r>
              <a:rPr lang="ko-KR" altLang="en-US" sz="3166" dirty="0"/>
              <a:t>통계적 수단</a:t>
            </a:r>
            <a:r>
              <a:rPr lang="en-US" altLang="ko-KR" sz="3166" dirty="0"/>
              <a:t>, </a:t>
            </a:r>
            <a:r>
              <a:rPr lang="ko-KR" altLang="en-US" sz="3166" dirty="0"/>
              <a:t>소모 모델과 실제 측정 값과 비교</a:t>
            </a:r>
            <a:endParaRPr lang="en-US" altLang="ko-KR" sz="3166" dirty="0"/>
          </a:p>
          <a:p>
            <a:endParaRPr lang="en-US" altLang="ko-KR" sz="3166" dirty="0"/>
          </a:p>
          <a:p>
            <a:r>
              <a:rPr lang="ko-KR" altLang="en-US" sz="3166" dirty="0"/>
              <a:t>● 전력 소모 등의 특성을 감추는 것으로 부채널 공격 방어 가능</a:t>
            </a:r>
            <a:endParaRPr lang="en-US" altLang="ko-KR" sz="3166" dirty="0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576626"/>
            <a:ext cx="182768" cy="1142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468" tIns="45234" rIns="90468" bIns="45234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6832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576626"/>
            <a:ext cx="182768" cy="1142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468" tIns="45234" rIns="90468" bIns="45234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6832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0" y="576626"/>
            <a:ext cx="182768" cy="1142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468" tIns="45234" rIns="90468" bIns="45234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6832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480608" y="18917844"/>
            <a:ext cx="29260595" cy="17368352"/>
          </a:xfrm>
          <a:prstGeom prst="roundRect">
            <a:avLst>
              <a:gd name="adj" fmla="val 1650"/>
            </a:avLst>
          </a:prstGeom>
          <a:solidFill>
            <a:srgbClr val="B6D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915" b="1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80607" y="18902505"/>
            <a:ext cx="2939554" cy="844541"/>
          </a:xfrm>
          <a:prstGeom prst="round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562" b="1">
                <a:solidFill>
                  <a:schemeClr val="bg1"/>
                </a:solidFill>
              </a:rPr>
              <a:t>커플링</a:t>
            </a:r>
            <a:r>
              <a:rPr lang="ko-KR" altLang="en-US" sz="3562" b="1" dirty="0">
                <a:solidFill>
                  <a:schemeClr val="bg1"/>
                </a:solidFill>
              </a:rPr>
              <a:t> 현상</a:t>
            </a:r>
            <a:endParaRPr lang="ko-KR" altLang="en-US" sz="3562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45922" y="19915038"/>
            <a:ext cx="18395066" cy="3988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166" dirty="0"/>
              <a:t>●</a:t>
            </a:r>
            <a:r>
              <a:rPr lang="en-US" altLang="ko-KR" sz="3166" dirty="0"/>
              <a:t> </a:t>
            </a:r>
            <a:r>
              <a:rPr lang="ko-KR" altLang="en-US" sz="3166" dirty="0"/>
              <a:t>마스크 값이 소실되는 현상으로 </a:t>
            </a:r>
            <a:r>
              <a:rPr lang="ko-KR" altLang="en-US" sz="3166" dirty="0" err="1"/>
              <a:t>커플링</a:t>
            </a:r>
            <a:r>
              <a:rPr lang="ko-KR" altLang="en-US" sz="3166" dirty="0"/>
              <a:t> 발생시 부채널 공격에 무방비 상태가 됨</a:t>
            </a:r>
            <a:endParaRPr lang="en-US" altLang="ko-KR" sz="3166" dirty="0"/>
          </a:p>
          <a:p>
            <a:endParaRPr lang="en-US" altLang="ko-KR" sz="3166" dirty="0"/>
          </a:p>
          <a:p>
            <a:r>
              <a:rPr lang="ko-KR" altLang="en-US" sz="3166" dirty="0"/>
              <a:t>● </a:t>
            </a:r>
            <a:r>
              <a:rPr lang="en-US" altLang="ko-KR" sz="3166" dirty="0"/>
              <a:t>Overwrite: </a:t>
            </a:r>
            <a:r>
              <a:rPr lang="ko-KR" altLang="en-US" sz="3166" dirty="0"/>
              <a:t>동일한 저장 공간에 데이터를 덮어 쓸 경우</a:t>
            </a:r>
            <a:endParaRPr lang="en-US" altLang="ko-KR" sz="3166" dirty="0"/>
          </a:p>
          <a:p>
            <a:endParaRPr lang="en-US" altLang="ko-KR" sz="3166" dirty="0"/>
          </a:p>
          <a:p>
            <a:r>
              <a:rPr lang="ko-KR" altLang="en-US" sz="3166" dirty="0"/>
              <a:t>● </a:t>
            </a:r>
            <a:r>
              <a:rPr lang="en-US" altLang="ko-KR" sz="3166" dirty="0"/>
              <a:t>Memory Remnant: </a:t>
            </a:r>
            <a:r>
              <a:rPr lang="ko-KR" altLang="en-US" sz="3166" dirty="0"/>
              <a:t>메모리 상의 값을 불러올 때 이전 값의 잔여 데이터로 </a:t>
            </a:r>
            <a:r>
              <a:rPr lang="ko-KR" altLang="en-US" sz="3166" dirty="0" smtClean="0"/>
              <a:t>인하여 발생</a:t>
            </a:r>
            <a:endParaRPr lang="en-US" altLang="ko-KR" sz="3166" dirty="0"/>
          </a:p>
          <a:p>
            <a:endParaRPr lang="en-US" altLang="ko-KR" sz="3166" dirty="0"/>
          </a:p>
          <a:p>
            <a:r>
              <a:rPr lang="ko-KR" altLang="en-US" sz="3166" dirty="0"/>
              <a:t>● </a:t>
            </a:r>
            <a:r>
              <a:rPr lang="en-US" altLang="ko-KR" sz="3166" dirty="0" err="1"/>
              <a:t>Neighbour</a:t>
            </a:r>
            <a:r>
              <a:rPr lang="en-US" altLang="ko-KR" sz="3166" dirty="0"/>
              <a:t> Leakage: </a:t>
            </a:r>
            <a:r>
              <a:rPr lang="ko-KR" altLang="en-US" sz="3166" dirty="0"/>
              <a:t>인접한 저장 공간에 데이터를 저장 할 경우</a:t>
            </a:r>
            <a:endParaRPr lang="en-US" altLang="ko-KR" sz="3166" dirty="0"/>
          </a:p>
          <a:p>
            <a:endParaRPr lang="en-US" altLang="ko-KR" sz="3166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80607" y="14622145"/>
            <a:ext cx="2939554" cy="844541"/>
          </a:xfrm>
          <a:prstGeom prst="round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562" b="1" dirty="0" err="1">
                <a:solidFill>
                  <a:schemeClr val="bg1"/>
                </a:solidFill>
              </a:rPr>
              <a:t>마스킹</a:t>
            </a:r>
            <a:r>
              <a:rPr lang="ko-KR" altLang="en-US" sz="3562" b="1" dirty="0">
                <a:solidFill>
                  <a:schemeClr val="bg1"/>
                </a:solidFill>
              </a:rPr>
              <a:t> 기법</a:t>
            </a:r>
            <a:endParaRPr lang="ko-KR" altLang="en-US" sz="3562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45922" y="15636835"/>
            <a:ext cx="10501773" cy="1552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166" dirty="0"/>
              <a:t>● 원본 값에 마스크 값을 씌워 전력 분석을 방해하는 기법</a:t>
            </a:r>
            <a:endParaRPr lang="en-US" altLang="ko-KR" sz="3166" dirty="0"/>
          </a:p>
          <a:p>
            <a:endParaRPr lang="en-US" altLang="ko-KR" sz="3166" dirty="0"/>
          </a:p>
          <a:p>
            <a:r>
              <a:rPr lang="ko-KR" altLang="en-US" sz="3166" dirty="0"/>
              <a:t>● 연산자에 따라 </a:t>
            </a:r>
            <a:r>
              <a:rPr lang="ko-KR" altLang="en-US" sz="3166" dirty="0" err="1"/>
              <a:t>부울</a:t>
            </a:r>
            <a:r>
              <a:rPr lang="en-US" altLang="ko-KR" sz="3166" dirty="0"/>
              <a:t>, </a:t>
            </a:r>
            <a:r>
              <a:rPr lang="ko-KR" altLang="en-US" sz="3166" dirty="0"/>
              <a:t>산술 </a:t>
            </a:r>
            <a:r>
              <a:rPr lang="ko-KR" altLang="en-US" sz="3166" dirty="0" err="1"/>
              <a:t>마스킹</a:t>
            </a:r>
            <a:r>
              <a:rPr lang="ko-KR" altLang="en-US" sz="3166" dirty="0"/>
              <a:t> 기법으로 분류</a:t>
            </a:r>
            <a:endParaRPr lang="en-US" altLang="ko-KR" sz="3166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0453" y="9002805"/>
            <a:ext cx="7434060" cy="4237263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1788066" y="13542600"/>
            <a:ext cx="6838831" cy="578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166" dirty="0"/>
              <a:t>Fig 1. </a:t>
            </a:r>
            <a:r>
              <a:rPr lang="ko-KR" altLang="en-US" sz="3166" dirty="0"/>
              <a:t>부채널 공격 비유</a:t>
            </a:r>
            <a:endParaRPr lang="ko-KR" altLang="en-US" sz="3166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9259" y="14924676"/>
            <a:ext cx="7136445" cy="253409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1648136" y="17775924"/>
            <a:ext cx="7118689" cy="578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166" dirty="0"/>
              <a:t>Fig 2. </a:t>
            </a:r>
            <a:r>
              <a:rPr lang="ko-KR" altLang="en-US" sz="3166" dirty="0"/>
              <a:t>상</a:t>
            </a:r>
            <a:r>
              <a:rPr lang="en-US" altLang="ko-KR" sz="3166" dirty="0"/>
              <a:t>) </a:t>
            </a:r>
            <a:r>
              <a:rPr lang="ko-KR" altLang="en-US" sz="3166" dirty="0" err="1"/>
              <a:t>부울</a:t>
            </a:r>
            <a:r>
              <a:rPr lang="ko-KR" altLang="en-US" sz="3166" dirty="0"/>
              <a:t> </a:t>
            </a:r>
            <a:r>
              <a:rPr lang="ko-KR" altLang="en-US" sz="3166" dirty="0" err="1"/>
              <a:t>마스킹</a:t>
            </a:r>
            <a:r>
              <a:rPr lang="ko-KR" altLang="en-US" sz="3166" dirty="0"/>
              <a:t> </a:t>
            </a:r>
            <a:r>
              <a:rPr lang="en-US" altLang="ko-KR" sz="3166" dirty="0"/>
              <a:t>/ </a:t>
            </a:r>
            <a:r>
              <a:rPr lang="ko-KR" altLang="en-US" sz="3166" dirty="0"/>
              <a:t>하</a:t>
            </a:r>
            <a:r>
              <a:rPr lang="en-US" altLang="ko-KR" sz="3166" dirty="0"/>
              <a:t>) </a:t>
            </a:r>
            <a:r>
              <a:rPr lang="ko-KR" altLang="en-US" sz="3166" dirty="0"/>
              <a:t>산술 </a:t>
            </a:r>
            <a:r>
              <a:rPr lang="ko-KR" altLang="en-US" sz="3166" dirty="0" err="1"/>
              <a:t>마스킹</a:t>
            </a:r>
            <a:endParaRPr lang="ko-KR" altLang="en-US" sz="3166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493159" y="36564428"/>
            <a:ext cx="29248044" cy="4761873"/>
          </a:xfrm>
          <a:prstGeom prst="roundRect">
            <a:avLst>
              <a:gd name="adj" fmla="val 5166"/>
            </a:avLst>
          </a:prstGeom>
          <a:solidFill>
            <a:srgbClr val="B6D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915" b="1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93159" y="36549088"/>
            <a:ext cx="2939554" cy="844541"/>
          </a:xfrm>
          <a:prstGeom prst="round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562" b="1">
                <a:solidFill>
                  <a:schemeClr val="bg1"/>
                </a:solidFill>
              </a:rPr>
              <a:t>결 론</a:t>
            </a:r>
            <a:endParaRPr lang="ko-KR" altLang="en-US" sz="3562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58473" y="37561621"/>
            <a:ext cx="18395066" cy="3501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166" dirty="0"/>
              <a:t>●</a:t>
            </a:r>
            <a:r>
              <a:rPr lang="en-US" altLang="ko-KR" sz="3166" dirty="0"/>
              <a:t> </a:t>
            </a:r>
            <a:r>
              <a:rPr lang="ko-KR" altLang="en-US" sz="3166" dirty="0"/>
              <a:t>부채널 공격은 암호 알고리즘을 공격하지 않고 장비의 부채널 정보를 파악하여 공격하는 기법</a:t>
            </a:r>
            <a:endParaRPr lang="en-US" altLang="ko-KR" sz="3166" dirty="0"/>
          </a:p>
          <a:p>
            <a:endParaRPr lang="en-US" altLang="ko-KR" sz="3166" dirty="0"/>
          </a:p>
          <a:p>
            <a:r>
              <a:rPr lang="ko-KR" altLang="en-US" sz="3166" dirty="0"/>
              <a:t>● 마스킹 기법은 부채널</a:t>
            </a:r>
            <a:r>
              <a:rPr lang="en-US" altLang="ko-KR" sz="3166" dirty="0"/>
              <a:t> </a:t>
            </a:r>
            <a:r>
              <a:rPr lang="ko-KR" altLang="en-US" sz="3166" dirty="0"/>
              <a:t>분석을 어렵게 만들어서 공격을 방어하는데 유효함</a:t>
            </a:r>
            <a:endParaRPr lang="en-US" altLang="ko-KR" sz="3166" dirty="0"/>
          </a:p>
          <a:p>
            <a:endParaRPr lang="en-US" altLang="ko-KR" sz="3166" dirty="0"/>
          </a:p>
          <a:p>
            <a:r>
              <a:rPr lang="ko-KR" altLang="en-US" sz="3166" dirty="0"/>
              <a:t>● </a:t>
            </a:r>
            <a:r>
              <a:rPr lang="ko-KR" altLang="en-US" sz="3166" dirty="0" err="1"/>
              <a:t>커플링</a:t>
            </a:r>
            <a:r>
              <a:rPr lang="ko-KR" altLang="en-US" sz="3166" dirty="0"/>
              <a:t> 현상으로 인하여 마스크가 소실되면 부채널 공격에 다시 </a:t>
            </a:r>
            <a:r>
              <a:rPr lang="ko-KR" altLang="en-US" sz="3166" dirty="0" err="1"/>
              <a:t>취약해짐</a:t>
            </a:r>
            <a:endParaRPr lang="en-US" altLang="ko-KR" sz="3166" dirty="0"/>
          </a:p>
          <a:p>
            <a:endParaRPr lang="en-US" altLang="ko-KR" sz="3166" dirty="0"/>
          </a:p>
          <a:p>
            <a:r>
              <a:rPr lang="ko-KR" altLang="en-US" sz="3166" dirty="0"/>
              <a:t>● </a:t>
            </a:r>
            <a:r>
              <a:rPr lang="ko-KR" altLang="en-US" sz="3166" dirty="0" err="1"/>
              <a:t>커플링</a:t>
            </a:r>
            <a:r>
              <a:rPr lang="ko-KR" altLang="en-US" sz="3166" dirty="0"/>
              <a:t> </a:t>
            </a:r>
            <a:r>
              <a:rPr lang="ko-KR" altLang="en-US" sz="3166" dirty="0"/>
              <a:t>현상을 방지하는 기법을 찾아낼 수 있도록 지속적인 연구가 진행중</a:t>
            </a:r>
            <a:endParaRPr lang="en-US" altLang="ko-KR" sz="3166" dirty="0"/>
          </a:p>
        </p:txBody>
      </p:sp>
      <p:sp>
        <p:nvSpPr>
          <p:cNvPr id="28" name="TextBox 27"/>
          <p:cNvSpPr txBox="1"/>
          <p:nvPr/>
        </p:nvSpPr>
        <p:spPr>
          <a:xfrm>
            <a:off x="11647695" y="15636787"/>
            <a:ext cx="10501773" cy="1552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166" dirty="0"/>
              <a:t>● 마스크 값은 고정</a:t>
            </a:r>
            <a:r>
              <a:rPr lang="en-US" altLang="ko-KR" sz="3166" dirty="0"/>
              <a:t> </a:t>
            </a:r>
            <a:r>
              <a:rPr lang="ko-KR" altLang="en-US" sz="3166" dirty="0"/>
              <a:t>또는 </a:t>
            </a:r>
            <a:r>
              <a:rPr lang="ko-KR" altLang="en-US" sz="3166" dirty="0" err="1"/>
              <a:t>난수</a:t>
            </a:r>
            <a:r>
              <a:rPr lang="ko-KR" altLang="en-US" sz="3166" dirty="0"/>
              <a:t> 값 사용</a:t>
            </a:r>
            <a:endParaRPr lang="en-US" altLang="ko-KR" sz="3166" dirty="0"/>
          </a:p>
          <a:p>
            <a:endParaRPr lang="en-US" altLang="ko-KR" sz="3166" dirty="0"/>
          </a:p>
          <a:p>
            <a:r>
              <a:rPr lang="ko-KR" altLang="en-US" sz="3166" dirty="0"/>
              <a:t>● </a:t>
            </a:r>
            <a:r>
              <a:rPr lang="ko-KR" altLang="en-US" sz="3166" dirty="0" err="1"/>
              <a:t>커플링과</a:t>
            </a:r>
            <a:r>
              <a:rPr lang="ko-KR" altLang="en-US" sz="3166" dirty="0"/>
              <a:t> </a:t>
            </a:r>
            <a:r>
              <a:rPr lang="ko-KR" altLang="en-US" sz="3166" dirty="0" err="1"/>
              <a:t>글리치</a:t>
            </a:r>
            <a:r>
              <a:rPr lang="ko-KR" altLang="en-US" sz="3166" dirty="0"/>
              <a:t> 현상에 무력화</a:t>
            </a:r>
            <a:endParaRPr lang="en-US" altLang="ko-KR" sz="3166" dirty="0"/>
          </a:p>
        </p:txBody>
      </p:sp>
      <p:grpSp>
        <p:nvGrpSpPr>
          <p:cNvPr id="30" name="그룹 29"/>
          <p:cNvGrpSpPr/>
          <p:nvPr/>
        </p:nvGrpSpPr>
        <p:grpSpPr>
          <a:xfrm>
            <a:off x="1145922" y="24301748"/>
            <a:ext cx="9744426" cy="6086920"/>
            <a:chOff x="1052125" y="1741571"/>
            <a:chExt cx="10081371" cy="6297395"/>
          </a:xfrm>
        </p:grpSpPr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2125" y="1741571"/>
              <a:ext cx="10081371" cy="1992230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2125" y="3733801"/>
              <a:ext cx="10081371" cy="4305165"/>
            </a:xfrm>
            <a:prstGeom prst="rect">
              <a:avLst/>
            </a:prstGeom>
          </p:spPr>
        </p:pic>
      </p:grpSp>
      <p:sp>
        <p:nvSpPr>
          <p:cNvPr id="33" name="TextBox 32"/>
          <p:cNvSpPr txBox="1"/>
          <p:nvPr/>
        </p:nvSpPr>
        <p:spPr>
          <a:xfrm>
            <a:off x="21730401" y="32885230"/>
            <a:ext cx="7571060" cy="2527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166" dirty="0"/>
              <a:t>Fig 3.</a:t>
            </a:r>
          </a:p>
          <a:p>
            <a:r>
              <a:rPr lang="ko-KR" altLang="en-US" sz="3166" dirty="0"/>
              <a:t>좌상</a:t>
            </a:r>
            <a:r>
              <a:rPr lang="en-US" altLang="ko-KR" sz="3166" dirty="0"/>
              <a:t>) </a:t>
            </a:r>
            <a:r>
              <a:rPr lang="en-US" altLang="ko-KR" sz="3166" dirty="0" smtClean="0"/>
              <a:t>Overwrite </a:t>
            </a:r>
            <a:r>
              <a:rPr lang="ko-KR" altLang="en-US" sz="3166" dirty="0"/>
              <a:t>효과</a:t>
            </a:r>
            <a:endParaRPr lang="en-US" altLang="ko-KR" sz="3166" dirty="0"/>
          </a:p>
          <a:p>
            <a:r>
              <a:rPr lang="ko-KR" altLang="en-US" sz="3166" dirty="0"/>
              <a:t>우상</a:t>
            </a:r>
            <a:r>
              <a:rPr lang="en-US" altLang="ko-KR" sz="3166" dirty="0"/>
              <a:t>) Memory Remnant </a:t>
            </a:r>
            <a:r>
              <a:rPr lang="ko-KR" altLang="en-US" sz="3166" dirty="0"/>
              <a:t>효과</a:t>
            </a:r>
            <a:endParaRPr lang="en-US" altLang="ko-KR" sz="3166" dirty="0"/>
          </a:p>
          <a:p>
            <a:r>
              <a:rPr lang="ko-KR" altLang="en-US" sz="3166" dirty="0" err="1"/>
              <a:t>좌하</a:t>
            </a:r>
            <a:r>
              <a:rPr lang="en-US" altLang="ko-KR" sz="3166" dirty="0"/>
              <a:t>) Memory Remnant </a:t>
            </a:r>
            <a:r>
              <a:rPr lang="ko-KR" altLang="en-US" sz="3166" dirty="0"/>
              <a:t>완화 현상</a:t>
            </a:r>
            <a:endParaRPr lang="en-US" altLang="ko-KR" sz="3166" dirty="0"/>
          </a:p>
          <a:p>
            <a:r>
              <a:rPr lang="ko-KR" altLang="en-US" sz="3166" dirty="0" err="1"/>
              <a:t>우하</a:t>
            </a:r>
            <a:r>
              <a:rPr lang="en-US" altLang="ko-KR" sz="3166" dirty="0"/>
              <a:t>) </a:t>
            </a:r>
            <a:r>
              <a:rPr lang="en-US" altLang="ko-KR" sz="3166" dirty="0" err="1" smtClean="0"/>
              <a:t>Neighbour</a:t>
            </a:r>
            <a:r>
              <a:rPr lang="en-US" altLang="ko-KR" sz="3166" dirty="0" smtClean="0"/>
              <a:t> </a:t>
            </a:r>
            <a:r>
              <a:rPr lang="en-US" altLang="ko-KR" sz="3166" dirty="0"/>
              <a:t>Leakage </a:t>
            </a:r>
            <a:r>
              <a:rPr lang="ko-KR" altLang="en-US" sz="3166" dirty="0"/>
              <a:t>효과</a:t>
            </a:r>
            <a:endParaRPr lang="en-US" altLang="ko-KR" sz="3166" dirty="0"/>
          </a:p>
        </p:txBody>
      </p:sp>
      <p:grpSp>
        <p:nvGrpSpPr>
          <p:cNvPr id="34" name="그룹 33"/>
          <p:cNvGrpSpPr/>
          <p:nvPr/>
        </p:nvGrpSpPr>
        <p:grpSpPr>
          <a:xfrm>
            <a:off x="10890347" y="24301748"/>
            <a:ext cx="9980307" cy="6086920"/>
            <a:chOff x="10226604" y="8645290"/>
            <a:chExt cx="10081371" cy="6747110"/>
          </a:xfrm>
        </p:grpSpPr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6604" y="8645290"/>
              <a:ext cx="10081371" cy="2426741"/>
            </a:xfrm>
            <a:prstGeom prst="rect">
              <a:avLst/>
            </a:prstGeom>
          </p:spPr>
        </p:pic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6604" y="11072031"/>
              <a:ext cx="10081371" cy="4320369"/>
            </a:xfrm>
            <a:prstGeom prst="rect">
              <a:avLst/>
            </a:prstGeom>
          </p:spPr>
        </p:pic>
      </p:grpSp>
      <p:pic>
        <p:nvPicPr>
          <p:cNvPr id="37" name="그림 3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22" y="30387990"/>
            <a:ext cx="9744425" cy="5069869"/>
          </a:xfrm>
          <a:prstGeom prst="rect">
            <a:avLst/>
          </a:prstGeom>
        </p:spPr>
      </p:pic>
      <p:grpSp>
        <p:nvGrpSpPr>
          <p:cNvPr id="38" name="그룹 37"/>
          <p:cNvGrpSpPr/>
          <p:nvPr/>
        </p:nvGrpSpPr>
        <p:grpSpPr>
          <a:xfrm>
            <a:off x="10890345" y="30387990"/>
            <a:ext cx="9980308" cy="5069869"/>
            <a:chOff x="10226603" y="21815993"/>
            <a:chExt cx="10081371" cy="5863913"/>
          </a:xfrm>
        </p:grpSpPr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6603" y="21815993"/>
              <a:ext cx="10081371" cy="1858672"/>
            </a:xfrm>
            <a:prstGeom prst="rect">
              <a:avLst/>
            </a:prstGeom>
          </p:spPr>
        </p:pic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6603" y="23674666"/>
              <a:ext cx="10081371" cy="4005240"/>
            </a:xfrm>
            <a:prstGeom prst="rect">
              <a:avLst/>
            </a:prstGeom>
          </p:spPr>
        </p:pic>
      </p:grpSp>
      <p:cxnSp>
        <p:nvCxnSpPr>
          <p:cNvPr id="44" name="직선 연결선 43"/>
          <p:cNvCxnSpPr/>
          <p:nvPr/>
        </p:nvCxnSpPr>
        <p:spPr>
          <a:xfrm>
            <a:off x="1120778" y="30380319"/>
            <a:ext cx="19742070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10890346" y="24301749"/>
            <a:ext cx="0" cy="11156111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95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268</Words>
  <Application>Microsoft Office PowerPoint</Application>
  <PresentationFormat>사용자 지정</PresentationFormat>
  <Paragraphs>46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Adobe 고딕 Std B</vt:lpstr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>HP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Withdps</dc:creator>
  <cp:lastModifiedBy>Withdps</cp:lastModifiedBy>
  <cp:revision>3</cp:revision>
  <dcterms:created xsi:type="dcterms:W3CDTF">2019-04-18T05:00:35Z</dcterms:created>
  <dcterms:modified xsi:type="dcterms:W3CDTF">2019-04-18T05:04:03Z</dcterms:modified>
</cp:coreProperties>
</file>