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21383625" cy="30275213"/>
  <p:notesSz cx="6858000" cy="9144000"/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B6D2EC"/>
    <a:srgbClr val="996633"/>
    <a:srgbClr val="663300"/>
    <a:srgbClr val="F6DCAC"/>
    <a:srgbClr val="F8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469" y="-2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7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5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6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2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2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0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8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2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0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3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4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76249" y="14799055"/>
            <a:ext cx="20431125" cy="4892791"/>
          </a:xfrm>
          <a:prstGeom prst="roundRect">
            <a:avLst>
              <a:gd name="adj" fmla="val 10850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b="1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85775" y="297180"/>
            <a:ext cx="20431125" cy="3120769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 smtClean="0">
                <a:solidFill>
                  <a:schemeClr val="tx1"/>
                </a:solidFill>
              </a:rPr>
              <a:t>MASKING COUPLING EFFECT </a:t>
            </a:r>
            <a:r>
              <a:rPr lang="ko-KR" altLang="en-US" sz="8000" b="1" dirty="0" smtClean="0">
                <a:solidFill>
                  <a:schemeClr val="tx1"/>
                </a:solidFill>
              </a:rPr>
              <a:t>최신 동향</a:t>
            </a:r>
            <a:endParaRPr lang="ko-KR" altLang="en-US" sz="80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350" y="3540508"/>
            <a:ext cx="16402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/>
              <a:t>권혁동</a:t>
            </a:r>
            <a:r>
              <a:rPr lang="en-US" altLang="ko-KR" sz="2800" baseline="30000" dirty="0" smtClean="0"/>
              <a:t> *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권용빈</a:t>
            </a:r>
            <a:r>
              <a:rPr lang="en-US" altLang="ko-KR" sz="2800" baseline="30000" dirty="0" smtClean="0"/>
              <a:t> </a:t>
            </a:r>
            <a:r>
              <a:rPr lang="en-US" altLang="ko-KR" sz="2800" baseline="30000" dirty="0" smtClean="0"/>
              <a:t>*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서화정</a:t>
            </a:r>
            <a:r>
              <a:rPr lang="ko-KR" altLang="en-US" sz="2800" dirty="0" smtClean="0"/>
              <a:t> </a:t>
            </a:r>
            <a:r>
              <a:rPr lang="en-US" altLang="ko-KR" sz="2800" baseline="30000" dirty="0" smtClean="0"/>
              <a:t> *†</a:t>
            </a:r>
            <a:endParaRPr lang="en-US" altLang="ko-KR" sz="2800" dirty="0" smtClean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한성대학교 </a:t>
            </a:r>
            <a:r>
              <a:rPr lang="ko-KR" altLang="en-US" sz="2800" dirty="0" smtClean="0"/>
              <a:t>대학원 </a:t>
            </a:r>
            <a:r>
              <a:rPr lang="en-US" altLang="ko-KR" sz="2800" dirty="0" smtClean="0"/>
              <a:t>IT</a:t>
            </a:r>
            <a:r>
              <a:rPr lang="ko-KR" altLang="en-US" sz="2800" dirty="0" err="1" smtClean="0"/>
              <a:t>융합공학부</a:t>
            </a:r>
            <a:endParaRPr lang="ko-KR" altLang="en-US" sz="28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5774" y="4628301"/>
            <a:ext cx="20431125" cy="2907003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b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8240" y="5689885"/>
            <a:ext cx="19263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●</a:t>
            </a:r>
            <a:r>
              <a:rPr lang="en-US" altLang="ko-KR" sz="3200" dirty="0"/>
              <a:t> </a:t>
            </a:r>
            <a:r>
              <a:rPr lang="ko-KR" altLang="en-US" sz="3200" dirty="0" err="1" smtClean="0"/>
              <a:t>부채널</a:t>
            </a:r>
            <a:r>
              <a:rPr lang="ko-KR" altLang="en-US" sz="3200" dirty="0" smtClean="0"/>
              <a:t> 공격을 방어하기 위해 </a:t>
            </a:r>
            <a:r>
              <a:rPr lang="ko-KR" altLang="en-US" sz="3200" dirty="0" err="1" smtClean="0"/>
              <a:t>마스킹</a:t>
            </a:r>
            <a:r>
              <a:rPr lang="ko-KR" altLang="en-US" sz="3200" dirty="0" smtClean="0"/>
              <a:t> 기법이 개발되었으나 마스크 값이 </a:t>
            </a:r>
            <a:r>
              <a:rPr lang="ko-KR" altLang="en-US" sz="3200" dirty="0" smtClean="0"/>
              <a:t>소실되는</a:t>
            </a:r>
            <a:r>
              <a:rPr lang="en-US" altLang="ko-KR" sz="3200" dirty="0" smtClean="0"/>
              <a:t> </a:t>
            </a:r>
            <a:r>
              <a:rPr lang="ko-KR" altLang="en-US" sz="3200" dirty="0" err="1" smtClean="0"/>
              <a:t>커플링</a:t>
            </a:r>
            <a:r>
              <a:rPr lang="ko-KR" altLang="en-US" sz="3200" dirty="0" smtClean="0"/>
              <a:t> 현상이 발견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● </a:t>
            </a:r>
            <a:r>
              <a:rPr lang="ko-KR" altLang="en-US" sz="3200" dirty="0" err="1" smtClean="0"/>
              <a:t>커플링</a:t>
            </a:r>
            <a:r>
              <a:rPr lang="ko-KR" altLang="en-US" sz="3200" dirty="0" smtClean="0"/>
              <a:t> 현상에 대해 조사하며 이를 완화할 수 있는 방법에 대해 고찰</a:t>
            </a:r>
            <a:endParaRPr lang="ko-KR" altLang="en-US" sz="3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460" y="7809227"/>
            <a:ext cx="20431125" cy="6714493"/>
          </a:xfrm>
          <a:prstGeom prst="roundRect">
            <a:avLst>
              <a:gd name="adj" fmla="val 5555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b="1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8460" y="7803128"/>
            <a:ext cx="2958466" cy="853619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</a:rPr>
              <a:t>부채널 공격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8460" y="4647126"/>
            <a:ext cx="2958466" cy="853619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</a:rPr>
              <a:t>요  약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8240" y="8776300"/>
            <a:ext cx="19903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● </a:t>
            </a:r>
            <a:r>
              <a:rPr lang="ko-KR" altLang="en-US" sz="3200" dirty="0" smtClean="0"/>
              <a:t>암호 장비의 암호 알고리즘 등을 공격하는 것이 아닌 </a:t>
            </a:r>
            <a:r>
              <a:rPr lang="ko-KR" altLang="en-US" sz="3200" dirty="0" smtClean="0"/>
              <a:t>빛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소리 등의 </a:t>
            </a:r>
            <a:r>
              <a:rPr lang="ko-KR" altLang="en-US" sz="3200" dirty="0" err="1" smtClean="0"/>
              <a:t>부가요소를</a:t>
            </a:r>
            <a:r>
              <a:rPr lang="ko-KR" altLang="en-US" sz="3200" dirty="0" smtClean="0"/>
              <a:t> 공격하는 기법</a:t>
            </a:r>
            <a:endParaRPr lang="en-US" altLang="ko-KR" sz="3200" dirty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● 단순 분석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통계적 수단 없이 전력 소모 패턴을 파악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● 차분 분석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통계적 수단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소모 모델과 실제 측정 값과 비교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● 전력 소모 등의 특성을 감추는 것으로 부채널 공격 방어 가능</a:t>
            </a:r>
            <a:endParaRPr lang="en-US" altLang="ko-KR" sz="3200" dirty="0" smtClean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85774" y="19967181"/>
            <a:ext cx="20431125" cy="4813060"/>
          </a:xfrm>
          <a:prstGeom prst="roundRect">
            <a:avLst>
              <a:gd name="adj" fmla="val 5166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b="1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85774" y="19951676"/>
            <a:ext cx="2971152" cy="853619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smtClean="0">
                <a:solidFill>
                  <a:schemeClr val="bg1"/>
                </a:solidFill>
              </a:rPr>
              <a:t>커플링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현상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8240" y="20975093"/>
            <a:ext cx="18592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●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마스크 값이 소실되는 현상으로 </a:t>
            </a:r>
            <a:r>
              <a:rPr lang="ko-KR" altLang="en-US" sz="3200" dirty="0" err="1" smtClean="0"/>
              <a:t>커플링</a:t>
            </a:r>
            <a:r>
              <a:rPr lang="ko-KR" altLang="en-US" sz="3200" dirty="0" smtClean="0"/>
              <a:t> 발생시 부채널 공격에 무방비 상태가 됨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● </a:t>
            </a:r>
            <a:r>
              <a:rPr lang="en-US" altLang="ko-KR" sz="3200" dirty="0" smtClean="0"/>
              <a:t>Overwrite: </a:t>
            </a:r>
            <a:r>
              <a:rPr lang="ko-KR" altLang="en-US" sz="3200" dirty="0" smtClean="0"/>
              <a:t>동일한 저장 공간에 데이터를 덮어 쓸 경우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● </a:t>
            </a:r>
            <a:r>
              <a:rPr lang="en-US" altLang="ko-KR" sz="3200" dirty="0" smtClean="0"/>
              <a:t>Memory Remnant: </a:t>
            </a:r>
            <a:r>
              <a:rPr lang="ko-KR" altLang="en-US" sz="3200" dirty="0" smtClean="0"/>
              <a:t>메모리 상의 값을 불러올 때 이전 값의 잔여 데이터로 인하여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● </a:t>
            </a:r>
            <a:r>
              <a:rPr lang="en-US" altLang="ko-KR" sz="3200" dirty="0" err="1" smtClean="0"/>
              <a:t>Neighbour</a:t>
            </a:r>
            <a:r>
              <a:rPr lang="en-US" altLang="ko-KR" sz="3200" dirty="0" smtClean="0"/>
              <a:t> Leakage: </a:t>
            </a:r>
            <a:r>
              <a:rPr lang="ko-KR" altLang="en-US" sz="3200" dirty="0" smtClean="0"/>
              <a:t>인접한 저장 공간에 데이터를 저장 할 경우</a:t>
            </a:r>
            <a:endParaRPr lang="en-US" altLang="ko-KR" sz="3200" dirty="0" smtClean="0"/>
          </a:p>
          <a:p>
            <a:endParaRPr lang="en-US" altLang="ko-KR" sz="3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85774" y="14799056"/>
            <a:ext cx="2971152" cy="853619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 smtClean="0">
                <a:solidFill>
                  <a:schemeClr val="bg1"/>
                </a:solidFill>
              </a:rPr>
              <a:t>마스킹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기법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58240" y="15824654"/>
            <a:ext cx="192633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● </a:t>
            </a:r>
            <a:r>
              <a:rPr lang="ko-KR" altLang="en-US" sz="3200" dirty="0" smtClean="0"/>
              <a:t>원본 값에 마스크 값을 씌워 전력 분석을 방해하는 기법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● 마스크 값은 고정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또는 </a:t>
            </a:r>
            <a:r>
              <a:rPr lang="ko-KR" altLang="en-US" sz="3200" dirty="0" err="1" smtClean="0"/>
              <a:t>난수</a:t>
            </a:r>
            <a:r>
              <a:rPr lang="ko-KR" altLang="en-US" sz="3200" dirty="0" smtClean="0"/>
              <a:t> 값 사용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/>
              <a:t>● </a:t>
            </a:r>
            <a:r>
              <a:rPr lang="ko-KR" altLang="en-US" sz="3200" dirty="0" smtClean="0"/>
              <a:t>연산자에 따라 </a:t>
            </a:r>
            <a:r>
              <a:rPr lang="ko-KR" altLang="en-US" sz="3200" dirty="0" err="1" smtClean="0"/>
              <a:t>부울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산술 </a:t>
            </a:r>
            <a:r>
              <a:rPr lang="ko-KR" altLang="en-US" sz="3200" dirty="0" err="1" smtClean="0"/>
              <a:t>마스킹</a:t>
            </a:r>
            <a:r>
              <a:rPr lang="ko-KR" altLang="en-US" sz="3200" dirty="0" smtClean="0"/>
              <a:t> 기법으로 분류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● </a:t>
            </a:r>
            <a:r>
              <a:rPr lang="ko-KR" altLang="en-US" sz="3200" dirty="0" err="1" smtClean="0"/>
              <a:t>커플링과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글리치</a:t>
            </a:r>
            <a:r>
              <a:rPr lang="ko-KR" altLang="en-US" sz="3200" dirty="0" smtClean="0"/>
              <a:t> 현상에 무력화</a:t>
            </a:r>
            <a:endParaRPr lang="en-US" altLang="ko-KR" sz="3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2660" y="9509417"/>
            <a:ext cx="7513971" cy="428281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3463473" y="13822300"/>
            <a:ext cx="6912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Fig 1. </a:t>
            </a:r>
            <a:r>
              <a:rPr lang="ko-KR" altLang="en-US" sz="3200" dirty="0" smtClean="0"/>
              <a:t>부채널 공격 </a:t>
            </a:r>
            <a:r>
              <a:rPr lang="ko-KR" altLang="en-US" sz="3200" dirty="0" smtClean="0"/>
              <a:t>비유</a:t>
            </a:r>
            <a:endParaRPr lang="ko-KR" altLang="en-US" sz="3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2660" y="16310267"/>
            <a:ext cx="7213157" cy="256133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3152120" y="18932288"/>
            <a:ext cx="719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Fig 2. </a:t>
            </a:r>
            <a:r>
              <a:rPr lang="ko-KR" altLang="en-US" sz="3200" dirty="0" smtClean="0"/>
              <a:t>상</a:t>
            </a:r>
            <a:r>
              <a:rPr lang="en-US" altLang="ko-KR" sz="3200" dirty="0" smtClean="0"/>
              <a:t>) </a:t>
            </a:r>
            <a:r>
              <a:rPr lang="ko-KR" altLang="en-US" sz="3200" dirty="0" err="1" smtClean="0"/>
              <a:t>부울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마스킹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/ </a:t>
            </a:r>
            <a:r>
              <a:rPr lang="ko-KR" altLang="en-US" sz="3200" dirty="0" smtClean="0"/>
              <a:t>하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산술 </a:t>
            </a:r>
            <a:r>
              <a:rPr lang="ko-KR" altLang="en-US" sz="3200" dirty="0" err="1" smtClean="0"/>
              <a:t>마스킹</a:t>
            </a:r>
            <a:endParaRPr lang="ko-KR" altLang="en-US" sz="32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98460" y="25055576"/>
            <a:ext cx="20431125" cy="4813060"/>
          </a:xfrm>
          <a:prstGeom prst="roundRect">
            <a:avLst>
              <a:gd name="adj" fmla="val 5166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b="1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98460" y="25040071"/>
            <a:ext cx="2971152" cy="853619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smtClean="0">
                <a:solidFill>
                  <a:schemeClr val="bg1"/>
                </a:solidFill>
              </a:rPr>
              <a:t>결 론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0926" y="26063488"/>
            <a:ext cx="1859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●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부채널 공격은 암호 알고리즘을 공격하지 않고 장비의 부채널 정보를 파악하여 공격하는 기법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● 마스킹 기법은 부채널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분석을 어렵게 만들어서 공격을 방어하는데 유효함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● </a:t>
            </a:r>
            <a:r>
              <a:rPr lang="ko-KR" altLang="en-US" sz="3200" dirty="0" err="1" smtClean="0"/>
              <a:t>커플링</a:t>
            </a:r>
            <a:r>
              <a:rPr lang="ko-KR" altLang="en-US" sz="3200" dirty="0" smtClean="0"/>
              <a:t> 현상으로 인하여 마스크가 소실되면 부채널 공격에 다시 </a:t>
            </a:r>
            <a:r>
              <a:rPr lang="ko-KR" altLang="en-US" sz="3200" dirty="0" err="1" smtClean="0"/>
              <a:t>취약해짐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● </a:t>
            </a:r>
            <a:r>
              <a:rPr lang="ko-KR" altLang="en-US" sz="3200" dirty="0" err="1" smtClean="0"/>
              <a:t>커플링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현상을 방지하는 기법을 찾아낼 수 있도록 지속적인 연구가 진행중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73026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485774" y="505700"/>
            <a:ext cx="20431125" cy="29362936"/>
          </a:xfrm>
          <a:prstGeom prst="roundRect">
            <a:avLst>
              <a:gd name="adj" fmla="val 1210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b="1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85774" y="490196"/>
            <a:ext cx="2971152" cy="853619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smtClean="0">
                <a:solidFill>
                  <a:schemeClr val="bg1"/>
                </a:solidFill>
              </a:rPr>
              <a:t>커플링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현상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52125" y="1741571"/>
            <a:ext cx="11069680" cy="6914749"/>
            <a:chOff x="1052125" y="1741571"/>
            <a:chExt cx="10081371" cy="629739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125" y="1741571"/>
              <a:ext cx="10081371" cy="199223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125" y="3733801"/>
              <a:ext cx="10081371" cy="4305165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9236004" y="9084706"/>
            <a:ext cx="11069680" cy="7408551"/>
            <a:chOff x="10226604" y="8645290"/>
            <a:chExt cx="10081371" cy="674711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6604" y="8645290"/>
              <a:ext cx="10081371" cy="242674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6604" y="11072031"/>
              <a:ext cx="10081371" cy="4320369"/>
            </a:xfrm>
            <a:prstGeom prst="rect">
              <a:avLst/>
            </a:prstGeom>
          </p:spPr>
        </p:pic>
      </p:grpSp>
      <p:sp>
        <p:nvSpPr>
          <p:cNvPr id="57" name="TextBox 56"/>
          <p:cNvSpPr txBox="1"/>
          <p:nvPr/>
        </p:nvSpPr>
        <p:spPr>
          <a:xfrm>
            <a:off x="12688156" y="2445298"/>
            <a:ext cx="8477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Fig 3. Overwrite </a:t>
            </a:r>
            <a:r>
              <a:rPr lang="ko-KR" altLang="en-US" sz="3200" dirty="0" smtClean="0"/>
              <a:t>효과</a:t>
            </a:r>
            <a:endParaRPr lang="ko-KR" alt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1910003" y="9566272"/>
            <a:ext cx="6714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/>
              <a:t>Fig 4. Memory Remnant </a:t>
            </a:r>
            <a:r>
              <a:rPr lang="ko-KR" altLang="en-US" sz="3200" dirty="0" smtClean="0"/>
              <a:t>효과</a:t>
            </a:r>
            <a:endParaRPr lang="ko-KR" altLang="en-US" sz="3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93" y="16921643"/>
            <a:ext cx="11061612" cy="575518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2688157" y="18288859"/>
            <a:ext cx="7200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Fig 5. Memory Remnant </a:t>
            </a:r>
            <a:r>
              <a:rPr lang="ko-KR" altLang="en-US" sz="3200" dirty="0" smtClean="0"/>
              <a:t>완화 현상</a:t>
            </a:r>
            <a:endParaRPr lang="ko-KR" altLang="en-US" sz="32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9236004" y="23189381"/>
            <a:ext cx="11069680" cy="6438771"/>
            <a:chOff x="10226603" y="21815993"/>
            <a:chExt cx="10081371" cy="5863913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6603" y="21815993"/>
              <a:ext cx="10081371" cy="1858672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6603" y="23674666"/>
              <a:ext cx="10081371" cy="4005240"/>
            </a:xfrm>
            <a:prstGeom prst="rect">
              <a:avLst/>
            </a:prstGeom>
          </p:spPr>
        </p:pic>
      </p:grpSp>
      <p:sp>
        <p:nvSpPr>
          <p:cNvPr id="63" name="TextBox 62"/>
          <p:cNvSpPr txBox="1"/>
          <p:nvPr/>
        </p:nvSpPr>
        <p:spPr>
          <a:xfrm>
            <a:off x="1910003" y="23917435"/>
            <a:ext cx="6714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 smtClean="0"/>
              <a:t>Fig 6. </a:t>
            </a:r>
            <a:r>
              <a:rPr lang="en-US" altLang="ko-KR" sz="3200" dirty="0" err="1" smtClean="0"/>
              <a:t>Neighbour</a:t>
            </a:r>
            <a:r>
              <a:rPr lang="en-US" altLang="ko-KR" sz="3200" dirty="0" smtClean="0"/>
              <a:t> Leakage </a:t>
            </a:r>
            <a:r>
              <a:rPr lang="ko-KR" altLang="en-US" sz="3200" dirty="0" smtClean="0"/>
              <a:t>효과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0875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269</Words>
  <Application>Microsoft Office PowerPoint</Application>
  <PresentationFormat>사용자 지정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HD</cp:lastModifiedBy>
  <cp:revision>54</cp:revision>
  <dcterms:created xsi:type="dcterms:W3CDTF">2017-09-25T14:51:22Z</dcterms:created>
  <dcterms:modified xsi:type="dcterms:W3CDTF">2019-04-15T09:05:28Z</dcterms:modified>
</cp:coreProperties>
</file>