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81" r:id="rId3"/>
    <p:sldId id="279" r:id="rId4"/>
    <p:sldId id="280" r:id="rId5"/>
    <p:sldId id="283" r:id="rId6"/>
    <p:sldId id="286" r:id="rId7"/>
    <p:sldId id="284" r:id="rId8"/>
    <p:sldId id="285" r:id="rId9"/>
    <p:sldId id="300" r:id="rId10"/>
    <p:sldId id="301" r:id="rId11"/>
    <p:sldId id="302" r:id="rId12"/>
    <p:sldId id="304" r:id="rId13"/>
    <p:sldId id="303" r:id="rId14"/>
    <p:sldId id="305" r:id="rId15"/>
    <p:sldId id="278" r:id="rId16"/>
    <p:sldId id="282" r:id="rId17"/>
    <p:sldId id="296" r:id="rId18"/>
    <p:sldId id="297" r:id="rId19"/>
    <p:sldId id="298" r:id="rId20"/>
    <p:sldId id="295" r:id="rId21"/>
    <p:sldId id="291" r:id="rId22"/>
    <p:sldId id="289" r:id="rId23"/>
    <p:sldId id="29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E85"/>
    <a:srgbClr val="F2F2F2"/>
    <a:srgbClr val="817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2" autoAdjust="0"/>
    <p:restoredTop sz="72044" autoAdjust="0"/>
  </p:normalViewPr>
  <p:slideViewPr>
    <p:cSldViewPr snapToGrid="0" showGuides="1">
      <p:cViewPr varScale="1">
        <p:scale>
          <a:sx n="63" d="100"/>
          <a:sy n="63" d="100"/>
        </p:scale>
        <p:origin x="138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294C8-8DB7-4661-AF51-3B9A1810234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DD4D4-047A-4011-86FB-39B4CDDDE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8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더미연산</a:t>
            </a:r>
            <a:r>
              <a:rPr lang="ko-KR" altLang="en-US" dirty="0" smtClean="0"/>
              <a:t> 기법은 </a:t>
            </a:r>
            <a:r>
              <a:rPr lang="ko-KR" altLang="en-US" dirty="0" err="1" smtClean="0"/>
              <a:t>평문을</a:t>
            </a:r>
            <a:r>
              <a:rPr lang="ko-KR" altLang="en-US" dirty="0" smtClean="0"/>
              <a:t> 암호문으로 만드는 과정에서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의미없는</a:t>
            </a:r>
            <a:r>
              <a:rPr lang="ko-KR" altLang="en-US" dirty="0" smtClean="0"/>
              <a:t> 연산을 중간에 집어 넣음으로써 공격대상이 되는 연산을 숨기는 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8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S-BOX</a:t>
            </a:r>
            <a:r>
              <a:rPr lang="ko-KR" altLang="en-US" dirty="0" smtClean="0"/>
              <a:t>와 같은 연산은 숨기기 어려운데 </a:t>
            </a:r>
            <a:endParaRPr lang="en-US" altLang="ko-KR" dirty="0" smtClean="0"/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S-BOX</a:t>
            </a:r>
            <a:r>
              <a:rPr lang="ko-KR" altLang="en-US" dirty="0" smtClean="0"/>
              <a:t>의 종류를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실행시켜 공격자가 어떤</a:t>
            </a:r>
            <a:endParaRPr lang="en-US" altLang="ko-KR" dirty="0" smtClean="0"/>
          </a:p>
          <a:p>
            <a:r>
              <a:rPr lang="en-US" altLang="ko-KR" dirty="0" smtClean="0"/>
              <a:t>S-BOX</a:t>
            </a:r>
            <a:r>
              <a:rPr lang="ko-KR" altLang="en-US" dirty="0" smtClean="0"/>
              <a:t>가 실행</a:t>
            </a:r>
            <a:r>
              <a:rPr lang="ko-KR" altLang="en-US" baseline="0" dirty="0" smtClean="0"/>
              <a:t> 되는지 예측할 수 </a:t>
            </a:r>
            <a:r>
              <a:rPr lang="ko-KR" altLang="en-US" baseline="0" dirty="0" err="1" smtClean="0"/>
              <a:t>없게하는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방법이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기법입니다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지금 말씀드린 두 기법은 연산과 전력소모량을 무관하게 만드는 기법입니다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9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마스킹</a:t>
            </a:r>
            <a:r>
              <a:rPr lang="ko-KR" altLang="en-US" dirty="0" smtClean="0"/>
              <a:t> 기법은 가장 대중적으로 쓰이는 기법으로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DPA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CPA</a:t>
            </a:r>
            <a:r>
              <a:rPr lang="ko-KR" altLang="en-US" dirty="0" smtClean="0"/>
              <a:t>에서 쓰이는 중간 값에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난수를</a:t>
            </a:r>
            <a:r>
              <a:rPr lang="ko-KR" altLang="en-US" dirty="0" smtClean="0"/>
              <a:t> 취하여 키와의 관계성을 지워버리는 기법입니다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2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국산 알고리즘에 대한 전력 분석 동향을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7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한국정보보호진흥원에서 개발한 암호 알고리즘으로 인터넷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전자상거래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무선 통신 등에 사용할 수 있는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블록암호입니다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저전력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경량화를 요구하는 컴퓨팅 환경을 위해 </a:t>
            </a:r>
            <a:r>
              <a:rPr lang="en-US" altLang="ko-KR" sz="1200" dirty="0" smtClean="0"/>
              <a:t>2005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KISA, ETRI</a:t>
            </a:r>
            <a:r>
              <a:rPr lang="ko-KR" altLang="en-US" sz="1200" dirty="0" smtClean="0"/>
              <a:t>부설연구소 및 고려대가 공동으로 개발한 </a:t>
            </a:r>
            <a:r>
              <a:rPr lang="en-US" altLang="ko-KR" sz="1200" dirty="0" smtClean="0"/>
              <a:t>64</a:t>
            </a:r>
            <a:r>
              <a:rPr lang="ko-KR" altLang="en-US" sz="1200" dirty="0" smtClean="0"/>
              <a:t>비트 </a:t>
            </a:r>
            <a:r>
              <a:rPr lang="ko-KR" altLang="en-US" sz="1200" dirty="0" err="1" smtClean="0"/>
              <a:t>블록암호</a:t>
            </a:r>
            <a:r>
              <a:rPr lang="ko-KR" altLang="en-US" sz="1200" dirty="0" smtClean="0"/>
              <a:t> 알고리즘 입니다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경량 환경 및 하드웨어 구현을 위해 최적화된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Involutional</a:t>
            </a:r>
            <a:r>
              <a:rPr lang="en-US" altLang="ko-KR" sz="1200" dirty="0" smtClean="0"/>
              <a:t> SPN</a:t>
            </a:r>
            <a:r>
              <a:rPr lang="ko-KR" altLang="en-US" sz="1200" dirty="0" smtClean="0"/>
              <a:t>구조를 갖는 </a:t>
            </a:r>
            <a:r>
              <a:rPr lang="ko-KR" altLang="en-US" sz="1200" dirty="0" err="1" smtClean="0"/>
              <a:t>블록암호</a:t>
            </a:r>
            <a:r>
              <a:rPr lang="ko-KR" altLang="en-US" sz="1200" dirty="0" smtClean="0"/>
              <a:t> 알고리즘 입니다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빅데이터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클라우드</a:t>
            </a:r>
            <a:r>
              <a:rPr lang="ko-KR" altLang="en-US" sz="1200" dirty="0" smtClean="0"/>
              <a:t> 등 </a:t>
            </a:r>
            <a:r>
              <a:rPr lang="ko-KR" altLang="en-US" sz="1200" dirty="0" err="1" smtClean="0"/>
              <a:t>고속환경</a:t>
            </a:r>
            <a:r>
              <a:rPr lang="ko-KR" altLang="en-US" sz="1200" dirty="0" smtClean="0"/>
              <a:t> 및 모바일기기에서 기밀성을 제공하기위해 개발된 </a:t>
            </a:r>
            <a:r>
              <a:rPr lang="ko-KR" altLang="en-US" sz="1200" dirty="0" err="1" smtClean="0"/>
              <a:t>블록암호</a:t>
            </a:r>
            <a:r>
              <a:rPr lang="ko-KR" altLang="en-US" sz="1200" dirty="0" smtClean="0"/>
              <a:t> 알고리즘 입니다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91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국산 암호 알고리즘에 대한 </a:t>
            </a:r>
            <a:r>
              <a:rPr lang="ko-KR" altLang="en-US" dirty="0" err="1" smtClean="0"/>
              <a:t>부채널</a:t>
            </a:r>
            <a:r>
              <a:rPr lang="ko-KR" altLang="en-US" dirty="0" smtClean="0"/>
              <a:t> 분석 연구는 주로 전력 분석에 집중되어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SEED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전력 분석 </a:t>
            </a:r>
            <a:r>
              <a:rPr lang="ko-KR" altLang="en-US" dirty="0" err="1" smtClean="0"/>
              <a:t>대응기법인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더미연산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셔플링</a:t>
            </a:r>
            <a:r>
              <a:rPr lang="ko-KR" altLang="en-US" baseline="0" dirty="0" smtClean="0"/>
              <a:t> 그리고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</a:t>
            </a:r>
            <a:r>
              <a:rPr lang="ko-KR" altLang="en-US" baseline="0" dirty="0" err="1" smtClean="0"/>
              <a:t>마스킹</a:t>
            </a:r>
            <a:r>
              <a:rPr lang="ko-KR" altLang="en-US" baseline="0" dirty="0" smtClean="0"/>
              <a:t> 기법까지 적용된 </a:t>
            </a:r>
            <a:r>
              <a:rPr lang="en-US" altLang="ko-KR" baseline="0" dirty="0" smtClean="0"/>
              <a:t>SEED</a:t>
            </a:r>
            <a:r>
              <a:rPr lang="ko-KR" altLang="en-US" baseline="0" dirty="0" smtClean="0"/>
              <a:t>를 대상으로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 공격이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성공하였습니다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기존의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함수 연산 부분을 조사지점으로 할 뿐만 아니라 여기에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함수 덧셈 부분의 파형을 추가로 수집하여 </a:t>
            </a:r>
            <a:r>
              <a:rPr lang="ko-KR" altLang="en-US" baseline="0" dirty="0" err="1" smtClean="0"/>
              <a:t>셔플링을</a:t>
            </a:r>
            <a:r>
              <a:rPr lang="ko-KR" altLang="en-US" baseline="0" dirty="0" smtClean="0"/>
              <a:t> 우회하였고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결과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만개의 파형으로도 불가능했던 공격을 </a:t>
            </a:r>
            <a:r>
              <a:rPr lang="en-US" altLang="ko-KR" baseline="0" dirty="0" smtClean="0"/>
              <a:t>8000</a:t>
            </a:r>
            <a:r>
              <a:rPr lang="ko-KR" altLang="en-US" baseline="0" dirty="0" smtClean="0"/>
              <a:t>개의 파형으로 공격에 성공할 수 있었다는 연구 결과가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0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HIGHT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선형연산과</a:t>
            </a:r>
            <a:r>
              <a:rPr lang="ko-KR" altLang="en-US" dirty="0" smtClean="0"/>
              <a:t> 비선형연산이 </a:t>
            </a:r>
            <a:r>
              <a:rPr lang="ko-KR" altLang="en-US" dirty="0" err="1" smtClean="0"/>
              <a:t>혼재되어있는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ARX</a:t>
            </a:r>
            <a:r>
              <a:rPr lang="ko-KR" altLang="en-US" dirty="0" smtClean="0"/>
              <a:t>구조입니다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선형연산을</a:t>
            </a:r>
            <a:r>
              <a:rPr lang="ko-KR" altLang="en-US" baseline="0" dirty="0" smtClean="0"/>
              <a:t> 이용하여 </a:t>
            </a:r>
            <a:r>
              <a:rPr lang="ko-KR" altLang="en-US" baseline="0" dirty="0" err="1" smtClean="0"/>
              <a:t>암호키를</a:t>
            </a:r>
            <a:r>
              <a:rPr lang="ko-KR" altLang="en-US" baseline="0" dirty="0" smtClean="0"/>
              <a:t> 획득하는 것이 증명되었고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만일 공격자가 암호문을 이용한 공격이 가능하다면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비선형연산만을 이용해서도 키를 획득할 수 있다는 것이 증명되었습니다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94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HIGHT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ARX </a:t>
            </a:r>
            <a:r>
              <a:rPr lang="ko-KR" altLang="en-US" dirty="0" smtClean="0"/>
              <a:t>구조로 알고리즘상에 대한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전력 분석에 대한</a:t>
            </a:r>
            <a:r>
              <a:rPr lang="ko-KR" altLang="en-US" baseline="0" dirty="0" smtClean="0"/>
              <a:t> 취약점이 발표되었습니다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이에 대한 대응기법으로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</a:t>
            </a:r>
            <a:r>
              <a:rPr lang="ko-KR" altLang="en-US" baseline="0" dirty="0" err="1" smtClean="0"/>
              <a:t>마스킹이</a:t>
            </a:r>
            <a:r>
              <a:rPr lang="ko-KR" altLang="en-US" baseline="0" dirty="0" smtClean="0"/>
              <a:t> 제시되었고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안전한 </a:t>
            </a:r>
            <a:r>
              <a:rPr lang="ko-KR" altLang="en-US" baseline="0" dirty="0" err="1" smtClean="0"/>
              <a:t>난수</a:t>
            </a:r>
            <a:r>
              <a:rPr lang="ko-KR" altLang="en-US" baseline="0" dirty="0" smtClean="0"/>
              <a:t> 발생기를 이용한 </a:t>
            </a:r>
            <a:r>
              <a:rPr lang="ko-KR" altLang="en-US" baseline="0" dirty="0" err="1" smtClean="0"/>
              <a:t>마스킹</a:t>
            </a:r>
            <a:r>
              <a:rPr lang="ko-KR" altLang="en-US" baseline="0" dirty="0" smtClean="0"/>
              <a:t> 기법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저전력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저면적</a:t>
            </a:r>
            <a:r>
              <a:rPr lang="ko-KR" altLang="en-US" baseline="0" dirty="0" smtClean="0"/>
              <a:t> 공간에서도 효율적인 </a:t>
            </a:r>
            <a:r>
              <a:rPr lang="ko-KR" altLang="en-US" baseline="0" dirty="0" err="1" smtClean="0"/>
              <a:t>마스킹</a:t>
            </a:r>
            <a:r>
              <a:rPr lang="ko-KR" altLang="en-US" baseline="0" dirty="0" smtClean="0"/>
              <a:t> 기법</a:t>
            </a:r>
            <a:r>
              <a:rPr lang="en-US" altLang="ko-KR" baseline="0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선형연산과</a:t>
            </a:r>
            <a:r>
              <a:rPr lang="ko-KR" altLang="en-US" dirty="0" smtClean="0"/>
              <a:t> 비선형연산의 연산 방식의 차이로 인해 생기는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변환</a:t>
            </a:r>
            <a:r>
              <a:rPr lang="ko-KR" altLang="en-US" baseline="0" dirty="0" smtClean="0"/>
              <a:t> 기법이 연구되고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45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동향을 확인하면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다향한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부채널</a:t>
            </a:r>
            <a:r>
              <a:rPr lang="ko-KR" altLang="en-US" baseline="0" dirty="0" smtClean="0"/>
              <a:t> 분석 방법 중에서도 주로 전력분석 방법이 활용되고 있으며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알고리즘의 구조를 공략하여 공격 효율성을 높여가고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동시에 적절한 </a:t>
            </a:r>
            <a:r>
              <a:rPr lang="ko-KR" altLang="en-US" baseline="0" dirty="0" err="1" smtClean="0"/>
              <a:t>대응기법을</a:t>
            </a:r>
            <a:r>
              <a:rPr lang="ko-KR" altLang="en-US" baseline="0" dirty="0" smtClean="0"/>
              <a:t> 적용하려고 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7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요약하면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국산 암호는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첫번째 </a:t>
            </a:r>
            <a:r>
              <a:rPr lang="en-US" altLang="ko-KR" baseline="0" dirty="0" smtClean="0"/>
              <a:t>IOT</a:t>
            </a:r>
            <a:r>
              <a:rPr lang="ko-KR" altLang="en-US" baseline="0" dirty="0" smtClean="0"/>
              <a:t>시대의 도래와 더불어 앞으로 많이 쓰이게 될 암호입니다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두번째 </a:t>
            </a:r>
            <a:r>
              <a:rPr lang="ko-KR" altLang="en-US" baseline="0" dirty="0" err="1" smtClean="0"/>
              <a:t>복호화</a:t>
            </a:r>
            <a:r>
              <a:rPr lang="ko-KR" altLang="en-US" baseline="0" dirty="0" smtClean="0"/>
              <a:t> 과정이 간단하여 효율적입니다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baseline="0" dirty="0" smtClean="0"/>
              <a:t>세번째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경량환경과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고속환경에서 </a:t>
            </a:r>
            <a:r>
              <a:rPr lang="ko-KR" altLang="en-US" baseline="0" dirty="0" err="1" smtClean="0"/>
              <a:t>국제표준인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AES</a:t>
            </a:r>
            <a:r>
              <a:rPr lang="ko-KR" altLang="en-US" baseline="0" dirty="0" smtClean="0"/>
              <a:t>보다 뛰어난 성능을 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이 장점을 유지하기 위해 우리는 해결해야할 문제들이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타겟 디바이스로의 접근이 쉬워지므로 </a:t>
            </a:r>
            <a:r>
              <a:rPr lang="ko-KR" altLang="en-US" baseline="0" dirty="0" err="1" smtClean="0"/>
              <a:t>부채널</a:t>
            </a:r>
            <a:r>
              <a:rPr lang="ko-KR" altLang="en-US" baseline="0" dirty="0" smtClean="0"/>
              <a:t> 분석에 보다 노출됩니다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복호화</a:t>
            </a:r>
            <a:r>
              <a:rPr lang="ko-KR" altLang="en-US" baseline="0" dirty="0" smtClean="0"/>
              <a:t> 과정이 간단하다는 것은 </a:t>
            </a:r>
            <a:r>
              <a:rPr lang="ko-KR" altLang="en-US" baseline="0" dirty="0" err="1" smtClean="0"/>
              <a:t>부채널</a:t>
            </a:r>
            <a:r>
              <a:rPr lang="ko-KR" altLang="en-US" baseline="0" dirty="0" smtClean="0"/>
              <a:t> 공격에서의 </a:t>
            </a:r>
            <a:r>
              <a:rPr lang="ko-KR" altLang="en-US" baseline="0" dirty="0" err="1" smtClean="0"/>
              <a:t>중간값과</a:t>
            </a:r>
            <a:r>
              <a:rPr lang="ko-KR" altLang="en-US" baseline="0" dirty="0" smtClean="0"/>
              <a:t> 비교할 값을 계산하는 것이 간단하다는 것을 의미합니다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경량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고속환경에</a:t>
            </a:r>
            <a:r>
              <a:rPr lang="ko-KR" altLang="en-US" baseline="0" dirty="0" smtClean="0"/>
              <a:t> 효율적이게 설계된 만큼 기존의 </a:t>
            </a:r>
            <a:r>
              <a:rPr lang="ko-KR" altLang="en-US" baseline="0" dirty="0" err="1" smtClean="0"/>
              <a:t>대응기법</a:t>
            </a:r>
            <a:r>
              <a:rPr lang="ko-KR" altLang="en-US" baseline="0" dirty="0" smtClean="0"/>
              <a:t> 적용에 어려움이 따릅니다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이러한 문제들을 해결하여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국산암호가</a:t>
            </a:r>
            <a:r>
              <a:rPr lang="ko-KR" altLang="en-US" baseline="0" dirty="0" smtClean="0"/>
              <a:t> 미래에도 여전히 신뢰를 갖고 쓰일 수 있도록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부채널</a:t>
            </a:r>
            <a:r>
              <a:rPr lang="ko-KR" altLang="en-US" baseline="0" dirty="0" smtClean="0"/>
              <a:t> 분석에 대한 연구가 필요합니다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5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암호 알고리즘은 수학을 기반으로 설립되었다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암호의 취약점을 찾을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알고리즘의 수학적인 결함을 찾아내는 방법을 이용하여 공격복잡도를 낮추게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이와달리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부채널</a:t>
            </a:r>
            <a:r>
              <a:rPr lang="ko-KR" altLang="en-US" dirty="0" smtClean="0"/>
              <a:t> 분석은 이러한 암호 알고리즘이 하드웨어에 올라가 작동될 때 발생하는 부가적인 신호들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들어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전자기파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분석하여 키와 관련된 정보를 알아내거나 키를 직접 알아내어 공격 복잡도를 낮추게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2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5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수학자가 만든 암호 알고리즘은</a:t>
            </a:r>
            <a:endParaRPr lang="en-US" altLang="ko-KR" dirty="0" smtClean="0"/>
          </a:p>
          <a:p>
            <a:r>
              <a:rPr lang="ko-KR" altLang="en-US" dirty="0" smtClean="0"/>
              <a:t>소프트웨어 개발자에 의해 </a:t>
            </a:r>
            <a:endParaRPr lang="en-US" altLang="ko-KR" dirty="0" smtClean="0"/>
          </a:p>
          <a:p>
            <a:r>
              <a:rPr lang="ko-KR" altLang="en-US" dirty="0" smtClean="0"/>
              <a:t>하드웨어 개발자가 만든 하드웨어 장치에 올라갑니다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부채널</a:t>
            </a:r>
            <a:r>
              <a:rPr lang="ko-KR" altLang="en-US" dirty="0" smtClean="0"/>
              <a:t> 분석은 수학자가 고려하기 어려운 채널을 통한 공격입니다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분야의 전문가들이 서로의 연구결과를 이해하고 자신의 연구에 적용하여</a:t>
            </a:r>
            <a:endParaRPr lang="en-US" altLang="ko-KR" dirty="0" smtClean="0"/>
          </a:p>
          <a:p>
            <a:r>
              <a:rPr lang="ko-KR" altLang="en-US" dirty="0" smtClean="0"/>
              <a:t>악의적인 공격으로부터 사람들을 잘 보호해야할 </a:t>
            </a:r>
            <a:r>
              <a:rPr lang="ko-KR" altLang="en-US" dirty="0" err="1" smtClean="0"/>
              <a:t>것같습니다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5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가장 빠르게 발견된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부채널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분석 방법으로 각 연산의 수행 시간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운영체제의 메모리 참조 방식에 따라 발생하는 시간 차이 등을 이용하여 분석하는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가장 강력하고 대중적인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부채널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분석 방법으로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연산 시 소모하는 전력량의 패턴을 이용하여 분석하는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알고리즘 동작 시 발생하는 소리 정보를 활용하여 분석하는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알고리즘 동작 시 발생하는 전자기파를 활용하여 분석하는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의도적으로 오류를 주입하여 저장된 데이터를 바꾸거나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무시하도록 한 결과를 정상 결과와 비교 분석하는 공격법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8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파형만을</a:t>
            </a:r>
            <a:r>
              <a:rPr lang="ko-KR" altLang="en-US" dirty="0" smtClean="0"/>
              <a:t> 보고 공격에 필요한 정보를 획득하는 방법입니다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특정한 조건에서는 키를 알아채는 것도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방식을 바꾸는 방법을 통해 방어가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주로 공격에 도움이 되는 정보를 알아낼 때 이용합니다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5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예를 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위의 파형은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NOP </a:t>
            </a:r>
            <a:r>
              <a:rPr lang="ko-KR" altLang="en-US" dirty="0" smtClean="0"/>
              <a:t>연산을 수행한 파형입니다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MUL </a:t>
            </a:r>
            <a:r>
              <a:rPr lang="ko-KR" altLang="en-US" dirty="0" smtClean="0"/>
              <a:t>연산을 수행한 파형입니다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파형이 나타나는 구간의 길이가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차이가 납니다</a:t>
            </a:r>
            <a:endParaRPr lang="en-US" altLang="ko-KR" dirty="0" smtClean="0"/>
          </a:p>
          <a:p>
            <a:r>
              <a:rPr lang="ko-KR" altLang="en-US" dirty="0" smtClean="0"/>
              <a:t>이는 두 연산이 하드웨어 내부적으로 작동하는 차이에 있어서 발생합니다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DPA</a:t>
            </a:r>
            <a:r>
              <a:rPr lang="ko-KR" altLang="en-US" dirty="0" smtClean="0"/>
              <a:t>와 이후 소개드릴 </a:t>
            </a:r>
            <a:r>
              <a:rPr lang="en-US" altLang="ko-KR" dirty="0" smtClean="0"/>
              <a:t>CPA</a:t>
            </a:r>
            <a:r>
              <a:rPr lang="ko-KR" altLang="en-US" dirty="0" smtClean="0"/>
              <a:t>는 통계적인 방법을 활용하는 분석법입니다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올바른 키로 암호 알고리즘을 구동하여 파형을 수집합니다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다음으로 추측하는 비밀키로 전력 모델을 만듭니다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대응하는 </a:t>
            </a:r>
            <a:r>
              <a:rPr lang="ko-KR" altLang="en-US" dirty="0" err="1" smtClean="0"/>
              <a:t>모델값에</a:t>
            </a:r>
            <a:r>
              <a:rPr lang="ko-KR" altLang="en-US" dirty="0" smtClean="0"/>
              <a:t> 따라 실제 전력 소모량을 분류합니다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키가 올바르다면 어떤 값을 띄고 올바르지 않다면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띕니다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랜덤할</a:t>
            </a:r>
            <a:r>
              <a:rPr lang="ko-KR" altLang="en-US" dirty="0" smtClean="0"/>
              <a:t> 것이므로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8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올바른키로</a:t>
            </a:r>
            <a:r>
              <a:rPr lang="ko-KR" altLang="en-US" dirty="0" smtClean="0"/>
              <a:t> 수행된 파형을 수집합니다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추측하는 값으로</a:t>
            </a:r>
            <a:r>
              <a:rPr lang="ko-KR" altLang="en-US" baseline="0" dirty="0" smtClean="0"/>
              <a:t> 전력 모델을 만듭니다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상관관계를 측정합니다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제일 많이 쓰이는 것은 </a:t>
            </a:r>
            <a:r>
              <a:rPr lang="ko-KR" altLang="en-US" baseline="0" dirty="0" err="1" smtClean="0"/>
              <a:t>피어슨</a:t>
            </a:r>
            <a:r>
              <a:rPr lang="ko-KR" altLang="en-US" baseline="0" dirty="0" smtClean="0"/>
              <a:t> 상관관계입니다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가까울 수록 키입니다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1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다양한 측면에서의</a:t>
            </a:r>
            <a:r>
              <a:rPr lang="ko-KR" altLang="en-US" baseline="0" dirty="0" smtClean="0"/>
              <a:t> 대응 기법이 존재할 수 있겠지만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가장 유연한 소프트웨어 측면에서의 대응 기법을 살펴보겠습니다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6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다양한 측면에서의</a:t>
            </a:r>
            <a:r>
              <a:rPr lang="ko-KR" altLang="en-US" baseline="0" dirty="0" smtClean="0"/>
              <a:t> 대응 </a:t>
            </a:r>
            <a:r>
              <a:rPr lang="ko-KR" altLang="en-US" baseline="0" smtClean="0"/>
              <a:t>기법이 존재할 </a:t>
            </a:r>
            <a:r>
              <a:rPr lang="ko-KR" altLang="en-US" baseline="0" dirty="0" smtClean="0"/>
              <a:t>수 있겠지만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가장 유연한 소프트웨어 측면에서의 대응 기법을 살펴보겠습니다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D4D4-047A-4011-86FB-39B4CDDDEC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5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2DA68-6EAB-4AA5-AB11-1F55D12E2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0EE65-FE52-422C-A31C-266B14EE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E2292-20E4-49F4-96FC-F80D8111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177E6-1994-410B-8593-A414034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75523-4B31-4177-9F8C-0188064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3BE5-DC8B-422B-B35C-1C6FE4FB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2FB684-1F4F-4580-84A9-BCA208D6C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153CFC-465A-4679-9E20-4E8F276B4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29AAF-0EFE-456C-9A98-6D890A0C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EDB9F-2413-49C3-BB0D-F67EB53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6EB76-F661-49A7-9E10-C5361C16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2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4D16C-FE16-4B8C-A1DD-92072AE3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4EF87-666F-49EC-A2BF-81DA73C66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461F2-4AC5-4D36-BE91-68FB9865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55805-E45A-4C05-BFF7-AF6F3A7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FD5BF-664F-442B-9C24-05B7F70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5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485EA-B286-493E-8FAD-A6938D7AB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71482-B6C8-4AA4-9933-B0AAC6D7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9A750-F6C1-43CB-86C4-2304C139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43323-908E-4009-921B-778F067F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DFA15-5285-4965-B9F7-F9E9F208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D259-D039-49F1-AFD6-964F082F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455B7-BE8D-48E6-B109-1D034DBE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568B9-C990-40BA-8B4A-8D3F50F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AFB54-B5D8-44FB-A727-43EECE94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95A03-B78C-47A8-8D59-7225C8CA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DD2C-2D1C-4EA5-8B7A-2B72623B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AD77A-BF8B-4DE2-83AB-029126EB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99ADC-35DD-4ED7-AA4C-8C1B640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8C8A5-9C1D-4D5E-A911-B4F0AC8C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723B6-E944-49FB-8553-C5B584B9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A11C7-7D9C-4298-8270-C31B78B3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46F23-3D0B-4158-82D4-2740CF068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46EB6-E69B-440B-AC21-EE23D4D1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3BC859-0673-413D-AE9B-1E460328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CEED9-6582-415D-8D5F-64F2575C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F32DC-2AAB-4B97-B68C-04D1D4F8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5AA8-C379-4104-8966-8D4C5C2B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F9115-56A3-4B03-A893-60E7FF5E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C7A71-5054-4995-B209-43818208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FC94BE-B270-4BDB-BCF6-DDD46B97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1E864B-0F8D-40DC-B1FA-24CD411A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76C842-0607-474D-9F73-80E2899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A3A42-2C93-4536-A46E-EA603A69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4690D0-AFAE-4EF9-A73B-BEB74155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A416-4ED3-4562-96F7-9522BDB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4C6929-9CF6-4B5B-ABCF-C7A83DE5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45F3F5-11B3-45C0-9B3F-819E65C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01F4A-0DA2-4600-839C-8F630057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EF642A-159B-43A3-8BE0-B11AF491E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0" y="378691"/>
            <a:ext cx="393262" cy="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3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E4CC2-7FE7-44A9-8354-FD17E6B4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433A1-342C-4467-9FEB-574C6551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7F2AD-C058-4F59-B99D-850320BF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A6980-3F16-43EC-AEE0-D21576F328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0" y="378691"/>
            <a:ext cx="393262" cy="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91067C-7662-4143-A633-58485F4B206C}"/>
              </a:ext>
            </a:extLst>
          </p:cNvPr>
          <p:cNvCxnSpPr>
            <a:cxnSpLocks/>
          </p:cNvCxnSpPr>
          <p:nvPr userDrawn="1"/>
        </p:nvCxnSpPr>
        <p:spPr>
          <a:xfrm>
            <a:off x="249382" y="212438"/>
            <a:ext cx="11665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507506-10EA-42DF-9425-49DA2702831D}"/>
              </a:ext>
            </a:extLst>
          </p:cNvPr>
          <p:cNvCxnSpPr>
            <a:cxnSpLocks/>
          </p:cNvCxnSpPr>
          <p:nvPr userDrawn="1"/>
        </p:nvCxnSpPr>
        <p:spPr>
          <a:xfrm>
            <a:off x="263237" y="6645562"/>
            <a:ext cx="11665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CB5EBC9-BC3A-4FAA-AE59-2877B36F8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0" y="378691"/>
            <a:ext cx="393262" cy="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E23D5-9CA9-4498-968D-A995E8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84B60-3F6B-48F1-8894-730C1BB7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5257A-6D1B-4AF3-9E50-0B6DDF1D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8D992-2585-48F6-8027-18F2B369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A1ECA-5089-47A9-953E-CF28CED3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58BED-B3F2-426F-802E-83FF5308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22440C-165E-4DB9-896A-C875401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A2C04-892B-4002-A295-1936CACC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31C0E-AD79-4F19-9451-DA126018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00B6-F900-4513-AE23-6EFB6D78167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AFE-3DB0-442C-B751-17FF56006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4F658-6DC4-48BD-B330-E8B44DB4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6C98-1852-4712-97A7-E41ADD0FA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9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46329EC-B482-4296-B296-EDE466648AD7}"/>
              </a:ext>
            </a:extLst>
          </p:cNvPr>
          <p:cNvGrpSpPr/>
          <p:nvPr/>
        </p:nvGrpSpPr>
        <p:grpSpPr>
          <a:xfrm>
            <a:off x="1508123" y="1795913"/>
            <a:ext cx="9358692" cy="3735482"/>
            <a:chOff x="1556248" y="2355783"/>
            <a:chExt cx="9358692" cy="37354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DF7C41C-2CE1-4406-80B7-AD8794C08ABD}"/>
                </a:ext>
              </a:extLst>
            </p:cNvPr>
            <p:cNvSpPr txBox="1"/>
            <p:nvPr/>
          </p:nvSpPr>
          <p:spPr>
            <a:xfrm>
              <a:off x="1877314" y="2921166"/>
              <a:ext cx="8580426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국산 암호 알고리즘</a:t>
              </a:r>
              <a:endParaRPr lang="en-US" altLang="ko-KR" sz="6000" dirty="0" smtClean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ko-KR" altLang="en-US" sz="6000" dirty="0" err="1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부채널</a:t>
              </a:r>
              <a:r>
                <a:rPr lang="ko-KR" altLang="en-US" sz="6000" dirty="0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 분석에 대한 고찰</a:t>
              </a:r>
              <a:endParaRPr lang="en-US" altLang="ko-KR" sz="6000" dirty="0" smtClean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  <a:p>
              <a:pPr algn="ctr"/>
              <a:endParaRPr lang="en-US" altLang="ko-KR" sz="6000" dirty="0" smtClean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  <a:p>
              <a:pPr algn="r"/>
              <a:r>
                <a:rPr lang="ko-KR" altLang="en-US" sz="2000" dirty="0" err="1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안규황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,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권용빈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,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권혁동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,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서화정</a:t>
              </a:r>
              <a:endParaRPr lang="en-US" altLang="ko-KR" sz="2000" dirty="0" smtClean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pic>
          <p:nvPicPr>
            <p:cNvPr id="4" name="그래픽 3" descr="눈꽃">
              <a:extLst>
                <a:ext uri="{FF2B5EF4-FFF2-40B4-BE49-F238E27FC236}">
                  <a16:creationId xmlns:a16="http://schemas.microsoft.com/office/drawing/2014/main" id="{928B4E4B-D4D7-4F37-AD2A-504E29223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21008540">
              <a:off x="1556248" y="2355783"/>
              <a:ext cx="914400" cy="914400"/>
            </a:xfrm>
            <a:prstGeom prst="rect">
              <a:avLst/>
            </a:prstGeom>
          </p:spPr>
        </p:pic>
        <p:pic>
          <p:nvPicPr>
            <p:cNvPr id="5" name="그래픽 4" descr="눈꽃">
              <a:extLst>
                <a:ext uri="{FF2B5EF4-FFF2-40B4-BE49-F238E27FC236}">
                  <a16:creationId xmlns:a16="http://schemas.microsoft.com/office/drawing/2014/main" id="{A80F0E25-EDBD-4DD8-9B92-6FE672ED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894711">
              <a:off x="10000540" y="4724122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D26C5ACF-615D-4C88-B88A-02554FD12E8D}"/>
              </a:ext>
            </a:extLst>
          </p:cNvPr>
          <p:cNvSpPr/>
          <p:nvPr/>
        </p:nvSpPr>
        <p:spPr>
          <a:xfrm>
            <a:off x="0" y="0"/>
            <a:ext cx="2053389" cy="2053389"/>
          </a:xfrm>
          <a:prstGeom prst="diagStripe">
            <a:avLst>
              <a:gd name="adj" fmla="val 7031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대각선 줄무늬 10">
            <a:extLst>
              <a:ext uri="{FF2B5EF4-FFF2-40B4-BE49-F238E27FC236}">
                <a16:creationId xmlns:a16="http://schemas.microsoft.com/office/drawing/2014/main" id="{D5A4F8B9-01A3-4D21-8AE0-DD4EF65D65BE}"/>
              </a:ext>
            </a:extLst>
          </p:cNvPr>
          <p:cNvSpPr/>
          <p:nvPr/>
        </p:nvSpPr>
        <p:spPr>
          <a:xfrm flipH="1" flipV="1">
            <a:off x="10138611" y="4795259"/>
            <a:ext cx="2053389" cy="2053389"/>
          </a:xfrm>
          <a:prstGeom prst="diagStripe">
            <a:avLst>
              <a:gd name="adj" fmla="val 7031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대응 기법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C7FD6B-A718-4820-AEE4-228CBB0A4984}"/>
              </a:ext>
            </a:extLst>
          </p:cNvPr>
          <p:cNvGrpSpPr/>
          <p:nvPr/>
        </p:nvGrpSpPr>
        <p:grpSpPr>
          <a:xfrm>
            <a:off x="504295" y="1510706"/>
            <a:ext cx="11198746" cy="3305133"/>
            <a:chOff x="524121" y="1620252"/>
            <a:chExt cx="12154378" cy="23014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5FF1F4-BE51-4F93-89A2-589251060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21" y="1620252"/>
              <a:ext cx="3587173" cy="230146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7D4B90-2E67-4840-8F7E-2E9259FAF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116" y="1620252"/>
              <a:ext cx="3587173" cy="230146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80E92B-B35A-461F-A771-50F98F58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2059" y="1620722"/>
              <a:ext cx="3586440" cy="230099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6037EEB-86FD-414C-8B3D-93FDBFBD3221}"/>
              </a:ext>
            </a:extLst>
          </p:cNvPr>
          <p:cNvSpPr txBox="1"/>
          <p:nvPr/>
        </p:nvSpPr>
        <p:spPr>
          <a:xfrm>
            <a:off x="4737366" y="5411351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소프트웨어 개발자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BD9DC-4894-4EAD-B8CA-8782429440BC}"/>
              </a:ext>
            </a:extLst>
          </p:cNvPr>
          <p:cNvSpPr txBox="1"/>
          <p:nvPr/>
        </p:nvSpPr>
        <p:spPr>
          <a:xfrm>
            <a:off x="8861224" y="5411351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하드웨어 개발자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AB1CE0-0D3D-4CC9-B8CB-7E2B4A482F5E}"/>
              </a:ext>
            </a:extLst>
          </p:cNvPr>
          <p:cNvSpPr txBox="1"/>
          <p:nvPr/>
        </p:nvSpPr>
        <p:spPr>
          <a:xfrm>
            <a:off x="940744" y="5404309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알고리즘 개발자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07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대응 기법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7D4B90-2E67-4840-8F7E-2E9259FAF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63" y="1510706"/>
            <a:ext cx="3305133" cy="3305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037EEB-86FD-414C-8B3D-93FDBFBD3221}"/>
              </a:ext>
            </a:extLst>
          </p:cNvPr>
          <p:cNvSpPr txBox="1"/>
          <p:nvPr/>
        </p:nvSpPr>
        <p:spPr>
          <a:xfrm>
            <a:off x="4737366" y="5411351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소프트웨어 개발자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96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대응 기법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8854" y="1325880"/>
            <a:ext cx="2613426" cy="458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더미 연산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기법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32054" y="1325880"/>
            <a:ext cx="8358906" cy="458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5" y="2671855"/>
            <a:ext cx="1122905" cy="11229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455" y="2671855"/>
            <a:ext cx="1122905" cy="1122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8175" y="3879701"/>
            <a:ext cx="101622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평문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11794" y="3879700"/>
            <a:ext cx="129816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암호문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4" idx="3"/>
            <a:endCxn id="16" idx="1"/>
          </p:cNvCxnSpPr>
          <p:nvPr/>
        </p:nvCxnSpPr>
        <p:spPr>
          <a:xfrm>
            <a:off x="4724400" y="3233308"/>
            <a:ext cx="5034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7119507" y="2463034"/>
            <a:ext cx="243840" cy="67298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0347" y="1950552"/>
            <a:ext cx="2042160" cy="5257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더미연산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대응 기법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8854" y="1325880"/>
            <a:ext cx="2613426" cy="458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셔플링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기법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32054" y="1325880"/>
            <a:ext cx="8358906" cy="458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47827" y="2065020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8053" y="2228850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1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88279" y="2441754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n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8505" y="2628900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1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69175" y="2820621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1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39401" y="2984451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1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09627" y="3197355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n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79853" y="3384501"/>
            <a:ext cx="1676400" cy="1310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S-BOX 1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47" y="2798805"/>
            <a:ext cx="1519146" cy="15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대응 기법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8854" y="1325880"/>
            <a:ext cx="2613426" cy="458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마스킹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기법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32054" y="1325880"/>
            <a:ext cx="8358906" cy="458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12146" y="1642110"/>
            <a:ext cx="857134" cy="701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50000"/>
                  </a:schemeClr>
                </a:solidFill>
              </a:rPr>
              <a:t>평문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12146" y="4884420"/>
            <a:ext cx="857134" cy="701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50000"/>
                  </a:schemeClr>
                </a:solidFill>
              </a:rPr>
              <a:t>암호문</a:t>
            </a:r>
            <a:endParaRPr lang="ko-KR" altLang="en-US" b="1" spc="-1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61498" y="3162964"/>
            <a:ext cx="857134" cy="701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키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5140729" y="2343150"/>
            <a:ext cx="199967" cy="252267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>
            <a:off x="5340696" y="3513484"/>
            <a:ext cx="342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/>
        </p:nvGrpSpPr>
        <p:grpSpPr>
          <a:xfrm>
            <a:off x="7333351" y="3352119"/>
            <a:ext cx="316439" cy="322729"/>
            <a:chOff x="4929450" y="2039015"/>
            <a:chExt cx="316439" cy="322729"/>
          </a:xfrm>
        </p:grpSpPr>
        <p:sp>
          <p:nvSpPr>
            <p:cNvPr id="12" name="덧셈 기호 11"/>
            <p:cNvSpPr/>
            <p:nvPr/>
          </p:nvSpPr>
          <p:spPr>
            <a:xfrm>
              <a:off x="4929450" y="2039015"/>
              <a:ext cx="316439" cy="316439"/>
            </a:xfrm>
            <a:prstGeom prst="mathPlus">
              <a:avLst>
                <a:gd name="adj1" fmla="val 712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929450" y="2045305"/>
              <a:ext cx="316439" cy="3164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아래쪽 화살표 33"/>
          <p:cNvSpPr/>
          <p:nvPr/>
        </p:nvSpPr>
        <p:spPr>
          <a:xfrm>
            <a:off x="6349871" y="2697480"/>
            <a:ext cx="983480" cy="7353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73767" y="2270866"/>
            <a:ext cx="735688" cy="4266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50000"/>
                  </a:schemeClr>
                </a:solidFill>
              </a:rPr>
              <a:t>난수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0170F9-B346-493A-BC5F-D0819200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-1"/>
            <a:ext cx="12182573" cy="6852697"/>
          </a:xfrm>
          <a:prstGeom prst="rect">
            <a:avLst/>
          </a:prstGeom>
        </p:spPr>
      </p:pic>
      <p:sp>
        <p:nvSpPr>
          <p:cNvPr id="12" name="평행 사변형 1">
            <a:extLst>
              <a:ext uri="{FF2B5EF4-FFF2-40B4-BE49-F238E27FC236}">
                <a16:creationId xmlns:a16="http://schemas.microsoft.com/office/drawing/2014/main" id="{82B16138-5FE6-4C4D-8F22-162032E333A1}"/>
              </a:ext>
            </a:extLst>
          </p:cNvPr>
          <p:cNvSpPr/>
          <p:nvPr/>
        </p:nvSpPr>
        <p:spPr>
          <a:xfrm flipH="1">
            <a:off x="0" y="0"/>
            <a:ext cx="5724362" cy="6869838"/>
          </a:xfrm>
          <a:custGeom>
            <a:avLst/>
            <a:gdLst>
              <a:gd name="connsiteX0" fmla="*/ 0 w 5704573"/>
              <a:gd name="connsiteY0" fmla="*/ 6858000 h 6858000"/>
              <a:gd name="connsiteX1" fmla="*/ 2340529 w 5704573"/>
              <a:gd name="connsiteY1" fmla="*/ 0 h 6858000"/>
              <a:gd name="connsiteX2" fmla="*/ 5704573 w 5704573"/>
              <a:gd name="connsiteY2" fmla="*/ 0 h 6858000"/>
              <a:gd name="connsiteX3" fmla="*/ 3364044 w 5704573"/>
              <a:gd name="connsiteY3" fmla="*/ 6858000 h 6858000"/>
              <a:gd name="connsiteX4" fmla="*/ 0 w 5704573"/>
              <a:gd name="connsiteY4" fmla="*/ 6858000 h 6858000"/>
              <a:gd name="connsiteX0" fmla="*/ 0 w 5704573"/>
              <a:gd name="connsiteY0" fmla="*/ 6858000 h 6858000"/>
              <a:gd name="connsiteX1" fmla="*/ 2340529 w 5704573"/>
              <a:gd name="connsiteY1" fmla="*/ 0 h 6858000"/>
              <a:gd name="connsiteX2" fmla="*/ 5704573 w 5704573"/>
              <a:gd name="connsiteY2" fmla="*/ 0 h 6858000"/>
              <a:gd name="connsiteX3" fmla="*/ 5692465 w 5704573"/>
              <a:gd name="connsiteY3" fmla="*/ 6848573 h 6858000"/>
              <a:gd name="connsiteX4" fmla="*/ 0 w 5704573"/>
              <a:gd name="connsiteY4" fmla="*/ 6858000 h 6858000"/>
              <a:gd name="connsiteX0" fmla="*/ 0 w 5724362"/>
              <a:gd name="connsiteY0" fmla="*/ 6858000 h 6869838"/>
              <a:gd name="connsiteX1" fmla="*/ 2340529 w 5724362"/>
              <a:gd name="connsiteY1" fmla="*/ 0 h 6869838"/>
              <a:gd name="connsiteX2" fmla="*/ 5704573 w 5724362"/>
              <a:gd name="connsiteY2" fmla="*/ 0 h 6869838"/>
              <a:gd name="connsiteX3" fmla="*/ 5724362 w 5724362"/>
              <a:gd name="connsiteY3" fmla="*/ 6869838 h 6869838"/>
              <a:gd name="connsiteX4" fmla="*/ 0 w 5724362"/>
              <a:gd name="connsiteY4" fmla="*/ 6858000 h 686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362" h="6869838">
                <a:moveTo>
                  <a:pt x="0" y="6858000"/>
                </a:moveTo>
                <a:lnTo>
                  <a:pt x="2340529" y="0"/>
                </a:lnTo>
                <a:lnTo>
                  <a:pt x="5704573" y="0"/>
                </a:lnTo>
                <a:cubicBezTo>
                  <a:pt x="5711169" y="2289946"/>
                  <a:pt x="5717766" y="4579892"/>
                  <a:pt x="5724362" y="6869838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B9C9B-F165-471F-BE02-BEC92CE880A0}"/>
              </a:ext>
            </a:extLst>
          </p:cNvPr>
          <p:cNvSpPr txBox="1"/>
          <p:nvPr/>
        </p:nvSpPr>
        <p:spPr>
          <a:xfrm>
            <a:off x="471339" y="3429000"/>
            <a:ext cx="4134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국산 암호 알고리즘</a:t>
            </a:r>
            <a:endParaRPr lang="en-US" altLang="ko-KR" sz="3600" dirty="0" smtClean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ko-KR" altLang="en-US" sz="36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부채널</a:t>
            </a:r>
            <a:r>
              <a:rPr lang="ko-KR" altLang="en-US" sz="36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분석 동향</a:t>
            </a:r>
            <a:endParaRPr lang="ko-KR" altLang="en-US" sz="36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46326-364D-45CC-9893-BFBA9B3F0405}"/>
              </a:ext>
            </a:extLst>
          </p:cNvPr>
          <p:cNvSpPr txBox="1"/>
          <p:nvPr/>
        </p:nvSpPr>
        <p:spPr>
          <a:xfrm>
            <a:off x="471338" y="278266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제 </a:t>
            </a:r>
            <a:r>
              <a:rPr lang="en-US" altLang="ko-KR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장</a:t>
            </a:r>
            <a:endParaRPr lang="ko-KR" altLang="en-US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44B4CD-FFD4-41D0-A98F-678AD98196E0}"/>
              </a:ext>
            </a:extLst>
          </p:cNvPr>
          <p:cNvCxnSpPr>
            <a:cxnSpLocks/>
          </p:cNvCxnSpPr>
          <p:nvPr/>
        </p:nvCxnSpPr>
        <p:spPr>
          <a:xfrm>
            <a:off x="546755" y="3429000"/>
            <a:ext cx="4025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2" y="365759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2" y="363775"/>
            <a:ext cx="451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</a:schemeClr>
                </a:solidFill>
              </a:rPr>
              <a:t>국산 암호 알고리즘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4E06F8-EDB7-4F88-AC43-57C2225A4838}"/>
              </a:ext>
            </a:extLst>
          </p:cNvPr>
          <p:cNvGrpSpPr/>
          <p:nvPr/>
        </p:nvGrpSpPr>
        <p:grpSpPr>
          <a:xfrm>
            <a:off x="271963" y="1319748"/>
            <a:ext cx="11681224" cy="4532411"/>
            <a:chOff x="271964" y="1291469"/>
            <a:chExt cx="12930277" cy="393098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B8B310-909E-471D-B5DD-CAE3400D97B2}"/>
                </a:ext>
              </a:extLst>
            </p:cNvPr>
            <p:cNvSpPr/>
            <p:nvPr/>
          </p:nvSpPr>
          <p:spPr>
            <a:xfrm>
              <a:off x="271964" y="1291472"/>
              <a:ext cx="3027418" cy="39309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SEED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블록암호알고리즘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블록 </a:t>
              </a:r>
              <a:r>
                <a:rPr lang="en-US" altLang="ko-KR" dirty="0" smtClean="0"/>
                <a:t>: 128 </a:t>
              </a:r>
              <a:r>
                <a:rPr lang="ko-KR" altLang="en-US" dirty="0" smtClean="0"/>
                <a:t>비트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키 </a:t>
              </a:r>
              <a:r>
                <a:rPr lang="en-US" altLang="ko-KR" dirty="0" smtClean="0"/>
                <a:t>: 128,256</a:t>
              </a:r>
              <a:r>
                <a:rPr lang="ko-KR" altLang="en-US" dirty="0" smtClean="0"/>
                <a:t>비트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라운드 </a:t>
              </a:r>
              <a:r>
                <a:rPr lang="en-US" altLang="ko-KR" dirty="0" smtClean="0"/>
                <a:t>: 16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특징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Feistel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구조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B0A3897-0E7E-4DEB-995B-428F65F1CE5E}"/>
                </a:ext>
              </a:extLst>
            </p:cNvPr>
            <p:cNvSpPr/>
            <p:nvPr/>
          </p:nvSpPr>
          <p:spPr>
            <a:xfrm>
              <a:off x="3572917" y="1291471"/>
              <a:ext cx="3027418" cy="39309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HIGHT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블록암호알고리즘</a:t>
              </a:r>
            </a:p>
            <a:p>
              <a:pPr algn="ctr"/>
              <a:r>
                <a:rPr lang="ko-KR" altLang="en-US" dirty="0" smtClean="0"/>
                <a:t>블록 </a:t>
              </a:r>
              <a:r>
                <a:rPr lang="en-US" altLang="ko-KR" dirty="0" smtClean="0"/>
                <a:t>: 64</a:t>
              </a:r>
              <a:r>
                <a:rPr lang="ko-KR" altLang="en-US" dirty="0" smtClean="0"/>
                <a:t>비트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키 </a:t>
              </a:r>
              <a:r>
                <a:rPr lang="en-US" altLang="ko-KR" dirty="0" smtClean="0"/>
                <a:t>: 128</a:t>
              </a:r>
              <a:r>
                <a:rPr lang="ko-KR" altLang="en-US" dirty="0" smtClean="0"/>
                <a:t>비트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라운드 </a:t>
              </a:r>
              <a:r>
                <a:rPr lang="en-US" altLang="ko-KR" dirty="0" smtClean="0"/>
                <a:t>: 32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특징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ARX </a:t>
              </a:r>
              <a:r>
                <a:rPr lang="ko-KR" altLang="en-US" dirty="0" smtClean="0"/>
                <a:t>구조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Feistel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구조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5B8C7D-8216-43BA-96DC-14B52BDC0945}"/>
                </a:ext>
              </a:extLst>
            </p:cNvPr>
            <p:cNvSpPr/>
            <p:nvPr/>
          </p:nvSpPr>
          <p:spPr>
            <a:xfrm>
              <a:off x="6873870" y="1291470"/>
              <a:ext cx="3027418" cy="393097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ARIA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블록암호알고리즘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블록 </a:t>
              </a:r>
              <a:r>
                <a:rPr lang="en-US" altLang="ko-KR" dirty="0" smtClean="0"/>
                <a:t>: 128</a:t>
              </a:r>
              <a:r>
                <a:rPr lang="ko-KR" altLang="en-US" dirty="0" smtClean="0"/>
                <a:t>비트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키 </a:t>
              </a:r>
              <a:r>
                <a:rPr lang="en-US" altLang="ko-KR" dirty="0" smtClean="0"/>
                <a:t>: 128/192/256 </a:t>
              </a:r>
              <a:r>
                <a:rPr lang="ko-KR" altLang="en-US" dirty="0" smtClean="0"/>
                <a:t>비트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라운드 </a:t>
              </a:r>
              <a:r>
                <a:rPr lang="en-US" altLang="ko-KR" dirty="0" smtClean="0"/>
                <a:t>: 12, 14, 16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특징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Involutional</a:t>
              </a:r>
              <a:r>
                <a:rPr lang="en-US" altLang="ko-KR" dirty="0" smtClean="0"/>
                <a:t> SPN </a:t>
              </a:r>
              <a:r>
                <a:rPr lang="ko-KR" altLang="en-US" dirty="0" smtClean="0"/>
                <a:t>구조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9352FC4-859F-4D6E-89C4-5DB1416E49EE}"/>
                </a:ext>
              </a:extLst>
            </p:cNvPr>
            <p:cNvSpPr/>
            <p:nvPr/>
          </p:nvSpPr>
          <p:spPr>
            <a:xfrm>
              <a:off x="10174823" y="1291469"/>
              <a:ext cx="3027418" cy="393097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LEA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블록암호알고리즘</a:t>
              </a:r>
            </a:p>
            <a:p>
              <a:pPr algn="ctr"/>
              <a:r>
                <a:rPr lang="ko-KR" altLang="en-US" dirty="0" smtClean="0"/>
                <a:t>블록 </a:t>
              </a:r>
              <a:r>
                <a:rPr lang="en-US" altLang="ko-KR" dirty="0" smtClean="0"/>
                <a:t>: 128</a:t>
              </a:r>
              <a:r>
                <a:rPr lang="ko-KR" altLang="en-US" dirty="0" smtClean="0"/>
                <a:t>비트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키 </a:t>
              </a:r>
              <a:r>
                <a:rPr lang="en-US" altLang="ko-KR" dirty="0" smtClean="0"/>
                <a:t>: 128/192/256 </a:t>
              </a:r>
              <a:r>
                <a:rPr lang="ko-KR" altLang="en-US" dirty="0" smtClean="0"/>
                <a:t>비트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라운드 </a:t>
              </a:r>
              <a:r>
                <a:rPr lang="en-US" altLang="ko-KR" dirty="0" smtClean="0"/>
                <a:t>: 24, 28, 32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특징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ARX </a:t>
              </a:r>
              <a:r>
                <a:rPr lang="ko-KR" altLang="en-US" dirty="0" smtClean="0"/>
                <a:t>구조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Feistel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구조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6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2" y="363775"/>
            <a:ext cx="451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</a:schemeClr>
                </a:solidFill>
              </a:rPr>
              <a:t>국산 암호 알고리즘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271963" y="1319752"/>
            <a:ext cx="2734972" cy="49896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SEED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블록암호알고리즘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블록 </a:t>
            </a:r>
            <a:r>
              <a:rPr lang="en-US" altLang="ko-KR" dirty="0" smtClean="0"/>
              <a:t>: 128 </a:t>
            </a:r>
            <a:r>
              <a:rPr lang="ko-KR" altLang="en-US" dirty="0" smtClean="0"/>
              <a:t>비트</a:t>
            </a:r>
            <a:endParaRPr lang="en-US" altLang="ko-KR" dirty="0"/>
          </a:p>
          <a:p>
            <a:pPr algn="ctr"/>
            <a:r>
              <a:rPr lang="ko-KR" altLang="en-US" dirty="0" smtClean="0"/>
              <a:t>키 </a:t>
            </a:r>
            <a:r>
              <a:rPr lang="en-US" altLang="ko-KR" dirty="0" smtClean="0"/>
              <a:t>: 128,256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Feistel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3254046" y="1319752"/>
            <a:ext cx="8699136" cy="49896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547898" y="1746472"/>
            <a:ext cx="2113094" cy="78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전력분석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65478" y="3190006"/>
            <a:ext cx="1876501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r>
              <a:rPr lang="ko-KR" altLang="en-US" dirty="0" smtClean="0"/>
              <a:t>함수 덧셈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65254" y="3162412"/>
            <a:ext cx="1876501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r>
              <a:rPr lang="ko-KR" altLang="en-US" dirty="0" smtClean="0"/>
              <a:t>함수 연산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47898" y="4621627"/>
            <a:ext cx="2112263" cy="93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8000</a:t>
            </a:r>
            <a:r>
              <a:rPr lang="ko-KR" altLang="en-US" dirty="0" smtClean="0"/>
              <a:t>개 파형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공격 성공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6303729" y="3997726"/>
            <a:ext cx="1300301" cy="6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1" idx="2"/>
            <a:endCxn id="6" idx="0"/>
          </p:cNvCxnSpPr>
          <p:nvPr/>
        </p:nvCxnSpPr>
        <p:spPr>
          <a:xfrm flipH="1">
            <a:off x="7604030" y="3970132"/>
            <a:ext cx="1299475" cy="65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2" y="363775"/>
            <a:ext cx="451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</a:schemeClr>
                </a:solidFill>
              </a:rPr>
              <a:t>국산 암호 알고리즘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B0A3897-0E7E-4DEB-995B-428F65F1CE5E}"/>
              </a:ext>
            </a:extLst>
          </p:cNvPr>
          <p:cNvSpPr/>
          <p:nvPr/>
        </p:nvSpPr>
        <p:spPr>
          <a:xfrm>
            <a:off x="271963" y="1319751"/>
            <a:ext cx="2734972" cy="49896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블록암호알고리즘</a:t>
            </a:r>
          </a:p>
          <a:p>
            <a:pPr algn="ctr"/>
            <a:r>
              <a:rPr lang="ko-KR" altLang="en-US" dirty="0" smtClean="0"/>
              <a:t>블록 </a:t>
            </a:r>
            <a:r>
              <a:rPr lang="en-US" altLang="ko-KR" dirty="0" smtClean="0"/>
              <a:t>: 64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키 </a:t>
            </a:r>
            <a:r>
              <a:rPr lang="en-US" altLang="ko-KR" dirty="0" smtClean="0"/>
              <a:t>: 128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ARX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Feistel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5" name="_x448688504" descr="EMB000028cc0e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92" y="3558920"/>
            <a:ext cx="3373048" cy="218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48686632" descr="EMB000028cc0e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86" y="1319751"/>
            <a:ext cx="3516774" cy="23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2202" y="5796683"/>
            <a:ext cx="375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/>
              <a:t>원 논문에서 참조한 그래프 입니다</a:t>
            </a:r>
            <a:r>
              <a:rPr lang="en-US" altLang="ko-KR" sz="1200" spc="-150" dirty="0" smtClean="0"/>
              <a:t>.</a:t>
            </a:r>
            <a:endParaRPr lang="ko-KR" altLang="en-US" sz="1200" spc="-150" dirty="0"/>
          </a:p>
        </p:txBody>
      </p:sp>
      <p:sp>
        <p:nvSpPr>
          <p:cNvPr id="8" name="직사각형 7"/>
          <p:cNvSpPr/>
          <p:nvPr/>
        </p:nvSpPr>
        <p:spPr>
          <a:xfrm>
            <a:off x="8129016" y="1319750"/>
            <a:ext cx="3444240" cy="442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공격 대상 지점 </a:t>
            </a:r>
            <a:r>
              <a:rPr lang="en-US" altLang="ko-KR" sz="2400" dirty="0" smtClean="0"/>
              <a:t>2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곳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선형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비선형 연산 부분</a:t>
            </a:r>
            <a:r>
              <a:rPr lang="en-US" altLang="ko-KR" sz="2400" dirty="0" smtClean="0"/>
              <a:t>)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모두 공격이 가능</a:t>
            </a:r>
            <a:endParaRPr lang="en-US" altLang="ko-K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24531" y="6431280"/>
            <a:ext cx="9167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000" kern="0" spc="-150" dirty="0">
                <a:solidFill>
                  <a:schemeClr val="tx1">
                    <a:lumMod val="60000"/>
                    <a:lumOff val="40000"/>
                  </a:schemeClr>
                </a:solidFill>
                <a:latin typeface="한양신명조"/>
                <a:ea typeface="신명 중명조"/>
              </a:rPr>
              <a:t>T. J. Kim, Y. S. Won, J. H. Park, H. J. An, D. G. Han, “Side Channel Attacks on HIGHT and Its Countermeasures,” </a:t>
            </a:r>
            <a:r>
              <a:rPr lang="en-US" altLang="ko-KR" sz="1000" i="1" kern="0" spc="-150" dirty="0">
                <a:solidFill>
                  <a:schemeClr val="tx1">
                    <a:lumMod val="60000"/>
                    <a:lumOff val="40000"/>
                  </a:schemeClr>
                </a:solidFill>
                <a:latin typeface="한양신명조"/>
                <a:ea typeface="신명 중명조"/>
              </a:rPr>
              <a:t>Journal of the Korea Institute of Information Security &amp; Cryptology</a:t>
            </a:r>
            <a:r>
              <a:rPr lang="en-US" altLang="ko-KR" sz="1000" kern="0" spc="-150" dirty="0">
                <a:solidFill>
                  <a:schemeClr val="tx1">
                    <a:lumMod val="60000"/>
                    <a:lumOff val="40000"/>
                  </a:schemeClr>
                </a:solidFill>
                <a:latin typeface="한양신명조"/>
                <a:ea typeface="신명 중명조"/>
              </a:rPr>
              <a:t> 25(2), pp. 457-465, Apr. </a:t>
            </a:r>
            <a:r>
              <a:rPr lang="en-US" altLang="ko-KR" sz="1000" kern="0" spc="-15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한양신명조"/>
                <a:ea typeface="신명 중명조"/>
              </a:rPr>
              <a:t>2015</a:t>
            </a:r>
            <a:endParaRPr lang="en-US" altLang="ko-KR" sz="1000" kern="0" spc="-150" dirty="0">
              <a:solidFill>
                <a:schemeClr val="tx1">
                  <a:lumMod val="60000"/>
                  <a:lumOff val="40000"/>
                </a:schemeClr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9772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2" y="363775"/>
            <a:ext cx="451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</a:schemeClr>
                </a:solidFill>
              </a:rPr>
              <a:t>국산 암호 알고리즘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3254046" y="1319752"/>
            <a:ext cx="8699136" cy="49896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352FC4-859F-4D6E-89C4-5DB1416E49EE}"/>
              </a:ext>
            </a:extLst>
          </p:cNvPr>
          <p:cNvSpPr/>
          <p:nvPr/>
        </p:nvSpPr>
        <p:spPr>
          <a:xfrm>
            <a:off x="275730" y="1304512"/>
            <a:ext cx="2734972" cy="49826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블록암호알고리즘</a:t>
            </a:r>
          </a:p>
          <a:p>
            <a:pPr algn="ctr"/>
            <a:r>
              <a:rPr lang="ko-KR" altLang="en-US" dirty="0" smtClean="0"/>
              <a:t>블록 </a:t>
            </a:r>
            <a:r>
              <a:rPr lang="en-US" altLang="ko-KR" dirty="0" smtClean="0"/>
              <a:t>: 128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키 </a:t>
            </a:r>
            <a:r>
              <a:rPr lang="en-US" altLang="ko-KR" dirty="0" smtClean="0"/>
              <a:t>: 128/192/256 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ARX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Feistel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64345" y="3418316"/>
            <a:ext cx="216408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전력 분석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71769" y="3418316"/>
            <a:ext cx="216408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대응기법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마스킹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033129" y="3372596"/>
            <a:ext cx="216408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효율적인 </a:t>
            </a:r>
            <a:r>
              <a:rPr lang="ko-KR" altLang="en-US" dirty="0" err="1" smtClean="0"/>
              <a:t>마스킹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033129" y="2066512"/>
            <a:ext cx="216408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안전한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기반 </a:t>
            </a:r>
            <a:r>
              <a:rPr lang="ko-KR" altLang="en-US" dirty="0" err="1" smtClean="0"/>
              <a:t>마스킹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41165" y="4679771"/>
            <a:ext cx="216408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마스킹</a:t>
            </a:r>
            <a:r>
              <a:rPr lang="ko-KR" altLang="en-US" dirty="0" smtClean="0"/>
              <a:t> 변환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4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BE8A47-0B96-4E93-B1B0-B586D0233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C165968C-689D-4FEF-89C0-C71BCA74C4E3}"/>
              </a:ext>
            </a:extLst>
          </p:cNvPr>
          <p:cNvSpPr/>
          <p:nvPr/>
        </p:nvSpPr>
        <p:spPr>
          <a:xfrm>
            <a:off x="6487428" y="0"/>
            <a:ext cx="5724362" cy="6869838"/>
          </a:xfrm>
          <a:custGeom>
            <a:avLst/>
            <a:gdLst>
              <a:gd name="connsiteX0" fmla="*/ 0 w 5704573"/>
              <a:gd name="connsiteY0" fmla="*/ 6858000 h 6858000"/>
              <a:gd name="connsiteX1" fmla="*/ 2340529 w 5704573"/>
              <a:gd name="connsiteY1" fmla="*/ 0 h 6858000"/>
              <a:gd name="connsiteX2" fmla="*/ 5704573 w 5704573"/>
              <a:gd name="connsiteY2" fmla="*/ 0 h 6858000"/>
              <a:gd name="connsiteX3" fmla="*/ 3364044 w 5704573"/>
              <a:gd name="connsiteY3" fmla="*/ 6858000 h 6858000"/>
              <a:gd name="connsiteX4" fmla="*/ 0 w 5704573"/>
              <a:gd name="connsiteY4" fmla="*/ 6858000 h 6858000"/>
              <a:gd name="connsiteX0" fmla="*/ 0 w 5704573"/>
              <a:gd name="connsiteY0" fmla="*/ 6858000 h 6858000"/>
              <a:gd name="connsiteX1" fmla="*/ 2340529 w 5704573"/>
              <a:gd name="connsiteY1" fmla="*/ 0 h 6858000"/>
              <a:gd name="connsiteX2" fmla="*/ 5704573 w 5704573"/>
              <a:gd name="connsiteY2" fmla="*/ 0 h 6858000"/>
              <a:gd name="connsiteX3" fmla="*/ 5692465 w 5704573"/>
              <a:gd name="connsiteY3" fmla="*/ 6848573 h 6858000"/>
              <a:gd name="connsiteX4" fmla="*/ 0 w 5704573"/>
              <a:gd name="connsiteY4" fmla="*/ 6858000 h 6858000"/>
              <a:gd name="connsiteX0" fmla="*/ 0 w 5724362"/>
              <a:gd name="connsiteY0" fmla="*/ 6858000 h 6869838"/>
              <a:gd name="connsiteX1" fmla="*/ 2340529 w 5724362"/>
              <a:gd name="connsiteY1" fmla="*/ 0 h 6869838"/>
              <a:gd name="connsiteX2" fmla="*/ 5704573 w 5724362"/>
              <a:gd name="connsiteY2" fmla="*/ 0 h 6869838"/>
              <a:gd name="connsiteX3" fmla="*/ 5724362 w 5724362"/>
              <a:gd name="connsiteY3" fmla="*/ 6869838 h 6869838"/>
              <a:gd name="connsiteX4" fmla="*/ 0 w 5724362"/>
              <a:gd name="connsiteY4" fmla="*/ 6858000 h 686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4362" h="6869838">
                <a:moveTo>
                  <a:pt x="0" y="6858000"/>
                </a:moveTo>
                <a:lnTo>
                  <a:pt x="2340529" y="0"/>
                </a:lnTo>
                <a:lnTo>
                  <a:pt x="5704573" y="0"/>
                </a:lnTo>
                <a:cubicBezTo>
                  <a:pt x="5711169" y="2289946"/>
                  <a:pt x="5717766" y="4579892"/>
                  <a:pt x="5724362" y="6869838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CD2F6-F37C-4659-A1A0-7230F9635508}"/>
              </a:ext>
            </a:extLst>
          </p:cNvPr>
          <p:cNvSpPr txBox="1"/>
          <p:nvPr/>
        </p:nvSpPr>
        <p:spPr>
          <a:xfrm>
            <a:off x="471339" y="3429000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부채널</a:t>
            </a:r>
            <a:r>
              <a:rPr lang="ko-KR" altLang="en-US" sz="36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분석</a:t>
            </a:r>
            <a:endParaRPr lang="ko-KR" altLang="en-US" sz="36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44528-8834-41F5-92C3-01A696892139}"/>
              </a:ext>
            </a:extLst>
          </p:cNvPr>
          <p:cNvSpPr txBox="1"/>
          <p:nvPr/>
        </p:nvSpPr>
        <p:spPr>
          <a:xfrm>
            <a:off x="471338" y="278266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제 </a:t>
            </a:r>
            <a:r>
              <a:rPr lang="en-US" altLang="ko-KR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장</a:t>
            </a:r>
            <a:endParaRPr lang="ko-KR" altLang="en-US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65FB60-C06F-4BE7-94EF-F20BE2EEE4A6}"/>
              </a:ext>
            </a:extLst>
          </p:cNvPr>
          <p:cNvCxnSpPr>
            <a:cxnSpLocks/>
          </p:cNvCxnSpPr>
          <p:nvPr/>
        </p:nvCxnSpPr>
        <p:spPr>
          <a:xfrm>
            <a:off x="546755" y="3429000"/>
            <a:ext cx="70889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69" y="4779999"/>
            <a:ext cx="838168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적절한 대응 기법의 적용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69" y="2969312"/>
            <a:ext cx="838168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분석 기법의 공격 효율성 향상</a:t>
            </a:r>
            <a:endParaRPr lang="en-US" altLang="ko-KR" sz="32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70" y="1166145"/>
            <a:ext cx="838168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전력 분석 방법 사용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동향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69" y="4779999"/>
            <a:ext cx="838168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경량</a:t>
            </a:r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고속 환경을 위해 태어남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69" y="2969312"/>
            <a:ext cx="838168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1">
                    <a:lumMod val="75000"/>
                  </a:schemeClr>
                </a:solidFill>
              </a:rPr>
              <a:t>복호화</a:t>
            </a:r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 과정이 간단하다</a:t>
            </a:r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70" y="1166145"/>
            <a:ext cx="838168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앞으로 많이 쓰이게 될 암호임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32871" y="2301240"/>
            <a:ext cx="60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32871" y="4130040"/>
            <a:ext cx="60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432871" y="6019800"/>
            <a:ext cx="60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0760" y="2129620"/>
            <a:ext cx="71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부채널</a:t>
            </a:r>
            <a:r>
              <a:rPr lang="ko-KR" altLang="en-US" dirty="0" smtClean="0"/>
              <a:t> 공격 표면적이 넓어집니다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0759" y="3940307"/>
            <a:ext cx="71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부채널</a:t>
            </a:r>
            <a:r>
              <a:rPr lang="ko-KR" altLang="en-US" dirty="0" smtClean="0"/>
              <a:t> 공격에 필요한 예측 값을 얻기 쉽습니다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0759" y="5830066"/>
            <a:ext cx="71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부채널</a:t>
            </a:r>
            <a:r>
              <a:rPr lang="ko-KR" altLang="en-US" dirty="0" smtClean="0"/>
              <a:t> 공격 </a:t>
            </a:r>
            <a:r>
              <a:rPr lang="ko-KR" altLang="en-US" dirty="0" err="1" smtClean="0"/>
              <a:t>대응기법을</a:t>
            </a:r>
            <a:r>
              <a:rPr lang="ko-KR" altLang="en-US" dirty="0" smtClean="0"/>
              <a:t> 마련하기 어렵습니다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</a:schemeClr>
                </a:solidFill>
              </a:rPr>
              <a:t>국산암호의</a:t>
            </a:r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 미래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07772" y="2826671"/>
            <a:ext cx="2956560" cy="28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국산암호대상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부채널</a:t>
            </a:r>
            <a:r>
              <a:rPr lang="ko-KR" altLang="en-US" sz="2400" dirty="0" smtClean="0"/>
              <a:t> 분석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연구 필요성</a:t>
            </a:r>
            <a:endParaRPr lang="en-US" altLang="ko-KR" sz="2400" dirty="0" smtClean="0"/>
          </a:p>
        </p:txBody>
      </p:sp>
      <p:sp>
        <p:nvSpPr>
          <p:cNvPr id="14" name="오른쪽 화살표 13"/>
          <p:cNvSpPr/>
          <p:nvPr/>
        </p:nvSpPr>
        <p:spPr>
          <a:xfrm>
            <a:off x="7757159" y="2129620"/>
            <a:ext cx="922013" cy="4286420"/>
          </a:xfrm>
          <a:prstGeom prst="rightArrow">
            <a:avLst>
              <a:gd name="adj1" fmla="val 37912"/>
              <a:gd name="adj2" fmla="val 5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02789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73" y="1293968"/>
            <a:ext cx="838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국산 암호에 대한 </a:t>
            </a:r>
            <a:r>
              <a:rPr lang="ko-KR" altLang="en-US" sz="3200" dirty="0" err="1" smtClean="0">
                <a:solidFill>
                  <a:schemeClr val="tx1">
                    <a:lumMod val="75000"/>
                  </a:schemeClr>
                </a:solidFill>
              </a:rPr>
              <a:t>부채널</a:t>
            </a:r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 분석 동향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71" y="2696049"/>
            <a:ext cx="10286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국산 암호에 대한 </a:t>
            </a:r>
            <a:r>
              <a:rPr lang="ko-KR" altLang="en-US" sz="3200" dirty="0" err="1" smtClean="0">
                <a:solidFill>
                  <a:schemeClr val="tx1">
                    <a:lumMod val="75000"/>
                  </a:schemeClr>
                </a:solidFill>
              </a:rPr>
              <a:t>부채널</a:t>
            </a:r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 분석과 </a:t>
            </a:r>
            <a:endParaRPr lang="en-US" altLang="ko-KR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그 </a:t>
            </a:r>
            <a:r>
              <a:rPr lang="ko-KR" altLang="en-US" sz="3200" dirty="0" err="1" smtClean="0">
                <a:solidFill>
                  <a:schemeClr val="tx1">
                    <a:lumMod val="75000"/>
                  </a:schemeClr>
                </a:solidFill>
              </a:rPr>
              <a:t>대응기법</a:t>
            </a:r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 연구 필요성 제시</a:t>
            </a:r>
            <a:endParaRPr lang="en-US" altLang="ko-KR" sz="32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1432873" y="4372448"/>
            <a:ext cx="740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국산 암호에 대해 필요한 연구 제시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기여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894E50A-4488-4E00-A873-E159DF5BBB80}"/>
              </a:ext>
            </a:extLst>
          </p:cNvPr>
          <p:cNvGrpSpPr/>
          <p:nvPr/>
        </p:nvGrpSpPr>
        <p:grpSpPr>
          <a:xfrm>
            <a:off x="160206" y="320380"/>
            <a:ext cx="3032173" cy="2655091"/>
            <a:chOff x="1122732" y="1619791"/>
            <a:chExt cx="4183433" cy="3663180"/>
          </a:xfrm>
        </p:grpSpPr>
        <p:pic>
          <p:nvPicPr>
            <p:cNvPr id="6" name="그래픽 5" descr="눈꽃">
              <a:extLst>
                <a:ext uri="{FF2B5EF4-FFF2-40B4-BE49-F238E27FC236}">
                  <a16:creationId xmlns:a16="http://schemas.microsoft.com/office/drawing/2014/main" id="{B5569521-E58A-4218-8468-D2F2CF141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778973">
              <a:off x="1122732" y="2290907"/>
              <a:ext cx="2992064" cy="2992064"/>
            </a:xfrm>
            <a:prstGeom prst="rect">
              <a:avLst/>
            </a:prstGeom>
          </p:spPr>
        </p:pic>
        <p:pic>
          <p:nvPicPr>
            <p:cNvPr id="7" name="그래픽 6" descr="눈꽃">
              <a:extLst>
                <a:ext uri="{FF2B5EF4-FFF2-40B4-BE49-F238E27FC236}">
                  <a16:creationId xmlns:a16="http://schemas.microsoft.com/office/drawing/2014/main" id="{E1F3EBEF-07EE-48AC-B64E-B11888D0A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373225">
              <a:off x="2798015" y="1619791"/>
              <a:ext cx="1779351" cy="1779351"/>
            </a:xfrm>
            <a:prstGeom prst="rect">
              <a:avLst/>
            </a:prstGeom>
          </p:spPr>
        </p:pic>
        <p:pic>
          <p:nvPicPr>
            <p:cNvPr id="8" name="그래픽 7" descr="눈꽃">
              <a:extLst>
                <a:ext uri="{FF2B5EF4-FFF2-40B4-BE49-F238E27FC236}">
                  <a16:creationId xmlns:a16="http://schemas.microsoft.com/office/drawing/2014/main" id="{C9C6363A-83C4-4B09-9F2E-1C5C9DBCB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07122">
              <a:off x="3526814" y="2688717"/>
              <a:ext cx="1779351" cy="1779351"/>
            </a:xfrm>
            <a:prstGeom prst="rect">
              <a:avLst/>
            </a:prstGeom>
          </p:spPr>
        </p:pic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5468A68B-02FB-4118-8F04-C717FBE0F35E}"/>
              </a:ext>
            </a:extLst>
          </p:cNvPr>
          <p:cNvSpPr/>
          <p:nvPr/>
        </p:nvSpPr>
        <p:spPr>
          <a:xfrm>
            <a:off x="10122362" y="4305981"/>
            <a:ext cx="3038473" cy="30384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672BAC-4EBD-456F-B957-276632D892A6}"/>
              </a:ext>
            </a:extLst>
          </p:cNvPr>
          <p:cNvSpPr/>
          <p:nvPr/>
        </p:nvSpPr>
        <p:spPr>
          <a:xfrm>
            <a:off x="-1265031" y="5517909"/>
            <a:ext cx="2439467" cy="243946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321039-89C9-4A49-B4F7-34C6048D1C12}"/>
              </a:ext>
            </a:extLst>
          </p:cNvPr>
          <p:cNvSpPr/>
          <p:nvPr/>
        </p:nvSpPr>
        <p:spPr>
          <a:xfrm>
            <a:off x="10413281" y="275772"/>
            <a:ext cx="1465237" cy="14652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61242B-39A6-4A26-98B2-ED27FD037ED0}"/>
              </a:ext>
            </a:extLst>
          </p:cNvPr>
          <p:cNvSpPr/>
          <p:nvPr/>
        </p:nvSpPr>
        <p:spPr>
          <a:xfrm>
            <a:off x="9937542" y="2161536"/>
            <a:ext cx="862039" cy="86203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0000"/>
                </a:schemeClr>
              </a:gs>
              <a:gs pos="30000">
                <a:schemeClr val="accent3">
                  <a:lumMod val="45000"/>
                  <a:lumOff val="55000"/>
                  <a:alpha val="70000"/>
                </a:schemeClr>
              </a:gs>
              <a:gs pos="70000">
                <a:schemeClr val="accent3">
                  <a:lumMod val="45000"/>
                  <a:lumOff val="55000"/>
                  <a:alpha val="60000"/>
                </a:schemeClr>
              </a:gs>
              <a:gs pos="100000">
                <a:schemeClr val="accent3">
                  <a:lumMod val="30000"/>
                  <a:lumOff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7" name="그래픽 16" descr="눈꽃">
            <a:extLst>
              <a:ext uri="{FF2B5EF4-FFF2-40B4-BE49-F238E27FC236}">
                <a16:creationId xmlns:a16="http://schemas.microsoft.com/office/drawing/2014/main" id="{1E7FB579-856D-4F35-8562-25846B41D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373225">
            <a:off x="9938391" y="4123312"/>
            <a:ext cx="1289682" cy="1289682"/>
          </a:xfrm>
          <a:prstGeom prst="rect">
            <a:avLst/>
          </a:prstGeom>
        </p:spPr>
      </p:pic>
      <p:pic>
        <p:nvPicPr>
          <p:cNvPr id="18" name="그래픽 17" descr="눈꽃">
            <a:extLst>
              <a:ext uri="{FF2B5EF4-FFF2-40B4-BE49-F238E27FC236}">
                <a16:creationId xmlns:a16="http://schemas.microsoft.com/office/drawing/2014/main" id="{7B8FFC35-D768-4655-9049-0D30350D9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07122">
            <a:off x="9386512" y="5459807"/>
            <a:ext cx="2036286" cy="2036286"/>
          </a:xfrm>
          <a:prstGeom prst="rect">
            <a:avLst/>
          </a:prstGeom>
        </p:spPr>
      </p:pic>
      <p:pic>
        <p:nvPicPr>
          <p:cNvPr id="19" name="그래픽 18" descr="눈꽃">
            <a:extLst>
              <a:ext uri="{FF2B5EF4-FFF2-40B4-BE49-F238E27FC236}">
                <a16:creationId xmlns:a16="http://schemas.microsoft.com/office/drawing/2014/main" id="{20BA4F2F-09C2-43F5-8A37-CB7EEE8719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21177027">
            <a:off x="11428788" y="4994918"/>
            <a:ext cx="714579" cy="714579"/>
          </a:xfrm>
          <a:prstGeom prst="rect">
            <a:avLst/>
          </a:prstGeom>
        </p:spPr>
      </p:pic>
      <p:pic>
        <p:nvPicPr>
          <p:cNvPr id="20" name="그래픽 19" descr="눈꽃">
            <a:extLst>
              <a:ext uri="{FF2B5EF4-FFF2-40B4-BE49-F238E27FC236}">
                <a16:creationId xmlns:a16="http://schemas.microsoft.com/office/drawing/2014/main" id="{5D53555E-16FE-484C-BF14-C6CBFF3B3E8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21177027">
            <a:off x="8179" y="5605463"/>
            <a:ext cx="714579" cy="714579"/>
          </a:xfrm>
          <a:prstGeom prst="rect">
            <a:avLst/>
          </a:prstGeom>
        </p:spPr>
      </p:pic>
      <p:pic>
        <p:nvPicPr>
          <p:cNvPr id="21" name="그래픽 20" descr="눈꽃">
            <a:extLst>
              <a:ext uri="{FF2B5EF4-FFF2-40B4-BE49-F238E27FC236}">
                <a16:creationId xmlns:a16="http://schemas.microsoft.com/office/drawing/2014/main" id="{FFBB977D-159A-417F-B0A7-C42F9CC55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875071">
            <a:off x="461661" y="5652770"/>
            <a:ext cx="1228317" cy="1228317"/>
          </a:xfrm>
          <a:prstGeom prst="rect">
            <a:avLst/>
          </a:prstGeom>
        </p:spPr>
      </p:pic>
      <p:pic>
        <p:nvPicPr>
          <p:cNvPr id="23" name="그래픽 22" descr="눈꽃">
            <a:extLst>
              <a:ext uri="{FF2B5EF4-FFF2-40B4-BE49-F238E27FC236}">
                <a16:creationId xmlns:a16="http://schemas.microsoft.com/office/drawing/2014/main" id="{1A7AB88B-7C99-45B0-B974-87D34A2526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20586160">
            <a:off x="9946343" y="373930"/>
            <a:ext cx="1029381" cy="1029381"/>
          </a:xfrm>
          <a:prstGeom prst="rect">
            <a:avLst/>
          </a:prstGeom>
        </p:spPr>
      </p:pic>
      <p:pic>
        <p:nvPicPr>
          <p:cNvPr id="24" name="그래픽 23" descr="눈꽃">
            <a:extLst>
              <a:ext uri="{FF2B5EF4-FFF2-40B4-BE49-F238E27FC236}">
                <a16:creationId xmlns:a16="http://schemas.microsoft.com/office/drawing/2014/main" id="{4C03BE9F-00D4-44A6-A357-9EE4A7AEB2F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20586160">
            <a:off x="9590391" y="2221762"/>
            <a:ext cx="703049" cy="70304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129056-7575-4E04-87E9-5726E4468B96}"/>
              </a:ext>
            </a:extLst>
          </p:cNvPr>
          <p:cNvGrpSpPr/>
          <p:nvPr/>
        </p:nvGrpSpPr>
        <p:grpSpPr>
          <a:xfrm>
            <a:off x="7844589" y="641113"/>
            <a:ext cx="1946415" cy="1946415"/>
            <a:chOff x="7462875" y="791243"/>
            <a:chExt cx="2199793" cy="21997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4035EC4-6823-4B53-B286-B99CDF52CACF}"/>
                </a:ext>
              </a:extLst>
            </p:cNvPr>
            <p:cNvSpPr/>
            <p:nvPr/>
          </p:nvSpPr>
          <p:spPr>
            <a:xfrm>
              <a:off x="7462875" y="791243"/>
              <a:ext cx="2199793" cy="21997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80000"/>
                  </a:schemeClr>
                </a:gs>
                <a:gs pos="30000">
                  <a:schemeClr val="accent3">
                    <a:lumMod val="45000"/>
                    <a:lumOff val="55000"/>
                    <a:alpha val="70000"/>
                  </a:schemeClr>
                </a:gs>
                <a:gs pos="70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E29E3B2-1D8D-4A43-B2FA-3C12656B2C07}"/>
                </a:ext>
              </a:extLst>
            </p:cNvPr>
            <p:cNvGrpSpPr/>
            <p:nvPr/>
          </p:nvGrpSpPr>
          <p:grpSpPr>
            <a:xfrm>
              <a:off x="7516919" y="889167"/>
              <a:ext cx="1198596" cy="1276517"/>
              <a:chOff x="7516918" y="889167"/>
              <a:chExt cx="1482959" cy="1579366"/>
            </a:xfrm>
          </p:grpSpPr>
          <p:pic>
            <p:nvPicPr>
              <p:cNvPr id="22" name="그래픽 21" descr="눈꽃">
                <a:extLst>
                  <a:ext uri="{FF2B5EF4-FFF2-40B4-BE49-F238E27FC236}">
                    <a16:creationId xmlns:a16="http://schemas.microsoft.com/office/drawing/2014/main" id="{27ED6677-658B-4F86-B1F0-E2DEAF5AF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1337750">
                <a:off x="7516918" y="1151638"/>
                <a:ext cx="1316895" cy="1316895"/>
              </a:xfrm>
              <a:prstGeom prst="rect">
                <a:avLst/>
              </a:prstGeom>
            </p:spPr>
          </p:pic>
          <p:pic>
            <p:nvPicPr>
              <p:cNvPr id="25" name="그래픽 24" descr="눈꽃">
                <a:extLst>
                  <a:ext uri="{FF2B5EF4-FFF2-40B4-BE49-F238E27FC236}">
                    <a16:creationId xmlns:a16="http://schemas.microsoft.com/office/drawing/2014/main" id="{444D3E7D-3B7E-4FBE-8306-EEE6CB9F6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1337750">
                <a:off x="8292217" y="889167"/>
                <a:ext cx="707660" cy="707660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E7C44D-F35B-4D80-9332-2E97BA4C8058}"/>
              </a:ext>
            </a:extLst>
          </p:cNvPr>
          <p:cNvGrpSpPr/>
          <p:nvPr/>
        </p:nvGrpSpPr>
        <p:grpSpPr>
          <a:xfrm flipH="1">
            <a:off x="11086674" y="1072168"/>
            <a:ext cx="565919" cy="602710"/>
            <a:chOff x="7516918" y="889167"/>
            <a:chExt cx="1482959" cy="1579366"/>
          </a:xfrm>
        </p:grpSpPr>
        <p:pic>
          <p:nvPicPr>
            <p:cNvPr id="28" name="그래픽 27" descr="눈꽃">
              <a:extLst>
                <a:ext uri="{FF2B5EF4-FFF2-40B4-BE49-F238E27FC236}">
                  <a16:creationId xmlns:a16="http://schemas.microsoft.com/office/drawing/2014/main" id="{806268B5-C9CF-4570-ACA7-953C30E3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337750">
              <a:off x="7516918" y="1151638"/>
              <a:ext cx="1316895" cy="1316895"/>
            </a:xfrm>
            <a:prstGeom prst="rect">
              <a:avLst/>
            </a:prstGeom>
          </p:spPr>
        </p:pic>
        <p:pic>
          <p:nvPicPr>
            <p:cNvPr id="29" name="그래픽 28" descr="눈꽃">
              <a:extLst>
                <a:ext uri="{FF2B5EF4-FFF2-40B4-BE49-F238E27FC236}">
                  <a16:creationId xmlns:a16="http://schemas.microsoft.com/office/drawing/2014/main" id="{5D63FA84-B1F9-45B1-A74F-7A3A89E0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337750">
              <a:off x="8292217" y="889167"/>
              <a:ext cx="707660" cy="707660"/>
            </a:xfrm>
            <a:prstGeom prst="rect">
              <a:avLst/>
            </a:prstGeom>
          </p:spPr>
        </p:pic>
      </p:grpSp>
      <p:pic>
        <p:nvPicPr>
          <p:cNvPr id="30" name="그래픽 29" descr="눈꽃">
            <a:extLst>
              <a:ext uri="{FF2B5EF4-FFF2-40B4-BE49-F238E27FC236}">
                <a16:creationId xmlns:a16="http://schemas.microsoft.com/office/drawing/2014/main" id="{B4D62803-A268-45CC-AD44-0443B351832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9518043">
            <a:off x="10324904" y="2379732"/>
            <a:ext cx="325998" cy="3259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0AE911-168F-468E-A022-CDB96348022B}"/>
              </a:ext>
            </a:extLst>
          </p:cNvPr>
          <p:cNvSpPr txBox="1"/>
          <p:nvPr/>
        </p:nvSpPr>
        <p:spPr>
          <a:xfrm>
            <a:off x="3871661" y="261241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 pitchFamily="18" charset="0"/>
                <a:cs typeface="+mn-cs"/>
              </a:rPr>
              <a:t>감사합니다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</a:schemeClr>
                </a:solidFill>
              </a:rPr>
              <a:t>부채널</a:t>
            </a:r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 분석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271962" y="1319752"/>
            <a:ext cx="5824037" cy="4966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2EE49-4D99-467D-8753-2BEBF4DC07EB}"/>
              </a:ext>
            </a:extLst>
          </p:cNvPr>
          <p:cNvCxnSpPr>
            <a:cxnSpLocks/>
          </p:cNvCxnSpPr>
          <p:nvPr/>
        </p:nvCxnSpPr>
        <p:spPr>
          <a:xfrm>
            <a:off x="6350000" y="2597596"/>
            <a:ext cx="322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6350000" y="1735928"/>
            <a:ext cx="390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1">
                    <a:lumMod val="75000"/>
                  </a:schemeClr>
                </a:solidFill>
              </a:rPr>
              <a:t>부채널</a:t>
            </a:r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</a:rPr>
              <a:t> 분석이란</a:t>
            </a:r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1962" y="3506330"/>
            <a:ext cx="155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540340" y="3493460"/>
            <a:ext cx="155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540340" y="4042111"/>
            <a:ext cx="15556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71962" y="4042111"/>
            <a:ext cx="15556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 rot="19335829">
            <a:off x="4269943" y="1562245"/>
            <a:ext cx="611640" cy="73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5931" y="3171050"/>
            <a:ext cx="80772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평문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878210" y="3145310"/>
            <a:ext cx="879917" cy="3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암호문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78210" y="4042110"/>
            <a:ext cx="879917" cy="3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암호문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5931" y="4042110"/>
            <a:ext cx="80772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평문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58636" y="1340208"/>
            <a:ext cx="758265" cy="718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전력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2304148">
            <a:off x="4358900" y="5309889"/>
            <a:ext cx="611640" cy="73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58636" y="5547456"/>
            <a:ext cx="758265" cy="718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</a:t>
            </a:r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8101690">
            <a:off x="1491759" y="5341117"/>
            <a:ext cx="611640" cy="73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3238" y="5567912"/>
            <a:ext cx="758265" cy="718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전자기파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 rot="13300757">
            <a:off x="1492358" y="1553101"/>
            <a:ext cx="611640" cy="73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03238" y="1319752"/>
            <a:ext cx="758265" cy="718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7620" y="1890506"/>
            <a:ext cx="2712720" cy="382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43967" y="2594944"/>
            <a:ext cx="2080026" cy="24163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암호 알고리즘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233160" y="2819400"/>
            <a:ext cx="5471160" cy="34466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dirty="0" smtClean="0"/>
              <a:t>1. </a:t>
            </a:r>
            <a:r>
              <a:rPr lang="ko-KR" altLang="en-US" sz="2400" dirty="0" smtClean="0"/>
              <a:t>암호 구동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2. </a:t>
            </a:r>
            <a:r>
              <a:rPr lang="ko-KR" altLang="en-US" sz="2400" dirty="0" smtClean="0"/>
              <a:t>부가적인 정보 발생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3. </a:t>
            </a:r>
            <a:r>
              <a:rPr lang="ko-KR" altLang="en-US" sz="2400" dirty="0" smtClean="0"/>
              <a:t>분석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8373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" grpId="0" animBg="1"/>
      <p:bldP spid="4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</a:schemeClr>
                </a:solidFill>
              </a:rPr>
              <a:t>부채널</a:t>
            </a:r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 분석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4E4E5B-768E-439B-8305-6527B816233A}"/>
              </a:ext>
            </a:extLst>
          </p:cNvPr>
          <p:cNvGrpSpPr/>
          <p:nvPr/>
        </p:nvGrpSpPr>
        <p:grpSpPr>
          <a:xfrm>
            <a:off x="332936" y="1294430"/>
            <a:ext cx="11533924" cy="4966724"/>
            <a:chOff x="332936" y="945638"/>
            <a:chExt cx="11533924" cy="4966724"/>
          </a:xfrm>
        </p:grpSpPr>
        <p:grpSp>
          <p:nvGrpSpPr>
            <p:cNvPr id="5" name="Group 54">
              <a:extLst>
                <a:ext uri="{FF2B5EF4-FFF2-40B4-BE49-F238E27FC236}">
                  <a16:creationId xmlns:a16="http://schemas.microsoft.com/office/drawing/2014/main" id="{F4CB1E48-EA5E-4F16-9694-C4FD28A79241}"/>
                </a:ext>
              </a:extLst>
            </p:cNvPr>
            <p:cNvGrpSpPr/>
            <p:nvPr/>
          </p:nvGrpSpPr>
          <p:grpSpPr>
            <a:xfrm>
              <a:off x="8921977" y="2947244"/>
              <a:ext cx="2937088" cy="736155"/>
              <a:chOff x="8921977" y="1466725"/>
              <a:chExt cx="2937088" cy="7361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5D24BF-77E8-4B0B-B0E4-054E23CB226B}"/>
                  </a:ext>
                </a:extLst>
              </p:cNvPr>
              <p:cNvSpPr txBox="1"/>
              <p:nvPr/>
            </p:nvSpPr>
            <p:spPr>
              <a:xfrm>
                <a:off x="8921977" y="1466725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ko-KR" altLang="en-US" sz="2400" b="1" dirty="0" smtClean="0"/>
                  <a:t>전자기파 분석</a:t>
                </a:r>
                <a:endParaRPr lang="en-US" sz="2400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7C636-A698-476C-BEDC-D961DAA2659F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" name="Group 57">
              <a:extLst>
                <a:ext uri="{FF2B5EF4-FFF2-40B4-BE49-F238E27FC236}">
                  <a16:creationId xmlns:a16="http://schemas.microsoft.com/office/drawing/2014/main" id="{ECFD8114-2637-4435-9F3D-D52C9E2E7425}"/>
                </a:ext>
              </a:extLst>
            </p:cNvPr>
            <p:cNvGrpSpPr/>
            <p:nvPr/>
          </p:nvGrpSpPr>
          <p:grpSpPr>
            <a:xfrm>
              <a:off x="8921977" y="4652338"/>
              <a:ext cx="2937088" cy="736155"/>
              <a:chOff x="8921977" y="4073386"/>
              <a:chExt cx="2937088" cy="7361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2D7A6-39E8-49EE-AB3C-D6070075F98B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ko-KR" altLang="en-US" sz="2400" b="1" dirty="0" err="1" smtClean="0"/>
                  <a:t>오류주입</a:t>
                </a:r>
                <a:r>
                  <a:rPr lang="ko-KR" altLang="en-US" sz="2400" b="1" dirty="0" smtClean="0"/>
                  <a:t> 분석</a:t>
                </a:r>
                <a:endParaRPr lang="en-US" sz="2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3500A1-DE1A-47D8-BC47-DB7C58D45C93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2929293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" name="Group 63">
              <a:extLst>
                <a:ext uri="{FF2B5EF4-FFF2-40B4-BE49-F238E27FC236}">
                  <a16:creationId xmlns:a16="http://schemas.microsoft.com/office/drawing/2014/main" id="{EB55773E-9F6F-4044-BBEF-1FED483F87DD}"/>
                </a:ext>
              </a:extLst>
            </p:cNvPr>
            <p:cNvGrpSpPr/>
            <p:nvPr/>
          </p:nvGrpSpPr>
          <p:grpSpPr>
            <a:xfrm>
              <a:off x="332936" y="4058103"/>
              <a:ext cx="2937088" cy="736155"/>
              <a:chOff x="332936" y="4652338"/>
              <a:chExt cx="2937088" cy="73615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E96ABC-5B10-4122-BF0C-BCEE3A5C3F66}"/>
                  </a:ext>
                </a:extLst>
              </p:cNvPr>
              <p:cNvSpPr txBox="1"/>
              <p:nvPr/>
            </p:nvSpPr>
            <p:spPr>
              <a:xfrm>
                <a:off x="332936" y="4652338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ko-KR" altLang="en-US" sz="2400" b="1" dirty="0" smtClean="0"/>
                  <a:t>전력 분석</a:t>
                </a:r>
                <a:endParaRPr lang="en-US" sz="2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DE85AE-5EDB-4C5C-98DB-21AF18E156A7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2929293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Group 66">
              <a:extLst>
                <a:ext uri="{FF2B5EF4-FFF2-40B4-BE49-F238E27FC236}">
                  <a16:creationId xmlns:a16="http://schemas.microsoft.com/office/drawing/2014/main" id="{FB722165-2377-4575-B298-A86FA67F894F}"/>
                </a:ext>
              </a:extLst>
            </p:cNvPr>
            <p:cNvGrpSpPr/>
            <p:nvPr/>
          </p:nvGrpSpPr>
          <p:grpSpPr>
            <a:xfrm>
              <a:off x="8929772" y="1242150"/>
              <a:ext cx="2937088" cy="736155"/>
              <a:chOff x="8921977" y="1466725"/>
              <a:chExt cx="2937088" cy="73615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A51CED-23B9-41CC-8391-C72700D152FE}"/>
                  </a:ext>
                </a:extLst>
              </p:cNvPr>
              <p:cNvSpPr txBox="1"/>
              <p:nvPr/>
            </p:nvSpPr>
            <p:spPr>
              <a:xfrm>
                <a:off x="8921977" y="1466725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ko-KR" altLang="en-US" sz="2400" b="1" dirty="0" smtClean="0"/>
                  <a:t>음향 분석</a:t>
                </a:r>
                <a:endParaRPr lang="en-US" sz="24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6CE792-C886-4F57-9171-DB17AA69E35D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7" name="Group 69">
              <a:extLst>
                <a:ext uri="{FF2B5EF4-FFF2-40B4-BE49-F238E27FC236}">
                  <a16:creationId xmlns:a16="http://schemas.microsoft.com/office/drawing/2014/main" id="{06E09010-E07C-48ED-A379-FDD8D898E19F}"/>
                </a:ext>
              </a:extLst>
            </p:cNvPr>
            <p:cNvGrpSpPr/>
            <p:nvPr/>
          </p:nvGrpSpPr>
          <p:grpSpPr>
            <a:xfrm>
              <a:off x="340731" y="1576805"/>
              <a:ext cx="2937088" cy="736155"/>
              <a:chOff x="332936" y="2627766"/>
              <a:chExt cx="2937088" cy="73615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333781-71DA-4BEB-9CEF-1DD3F56841AD}"/>
                  </a:ext>
                </a:extLst>
              </p:cNvPr>
              <p:cNvSpPr txBox="1"/>
              <p:nvPr/>
            </p:nvSpPr>
            <p:spPr>
              <a:xfrm>
                <a:off x="332936" y="262776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ko-KR" altLang="en-US" sz="2400" b="1" dirty="0" smtClean="0"/>
                  <a:t>시간 분석</a:t>
                </a:r>
                <a:endParaRPr lang="en-US" sz="24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2853B-3335-492C-A6AD-400C4C528B7B}"/>
                  </a:ext>
                </a:extLst>
              </p:cNvPr>
              <p:cNvSpPr txBox="1"/>
              <p:nvPr/>
            </p:nvSpPr>
            <p:spPr>
              <a:xfrm>
                <a:off x="340731" y="3086922"/>
                <a:ext cx="2929293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C25D13-52DB-4656-93C3-77059E27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76" y="2018632"/>
              <a:ext cx="619035" cy="517926"/>
            </a:xfrm>
            <a:custGeom>
              <a:avLst/>
              <a:gdLst>
                <a:gd name="T0" fmla="*/ 0 w 296"/>
                <a:gd name="T1" fmla="*/ 19 h 248"/>
                <a:gd name="T2" fmla="*/ 296 w 296"/>
                <a:gd name="T3" fmla="*/ 248 h 248"/>
                <a:gd name="T4" fmla="*/ 143 w 296"/>
                <a:gd name="T5" fmla="*/ 29 h 248"/>
                <a:gd name="T6" fmla="*/ 0 w 296"/>
                <a:gd name="T7" fmla="*/ 1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48">
                  <a:moveTo>
                    <a:pt x="0" y="19"/>
                  </a:moveTo>
                  <a:cubicBezTo>
                    <a:pt x="0" y="19"/>
                    <a:pt x="168" y="139"/>
                    <a:pt x="296" y="248"/>
                  </a:cubicBezTo>
                  <a:cubicBezTo>
                    <a:pt x="296" y="248"/>
                    <a:pt x="253" y="80"/>
                    <a:pt x="143" y="29"/>
                  </a:cubicBezTo>
                  <a:cubicBezTo>
                    <a:pt x="143" y="29"/>
                    <a:pt x="89" y="0"/>
                    <a:pt x="0" y="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5387D7-08F7-415D-91D9-286A0B97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220" y="4703180"/>
              <a:ext cx="367294" cy="707763"/>
            </a:xfrm>
            <a:custGeom>
              <a:avLst/>
              <a:gdLst>
                <a:gd name="T0" fmla="*/ 128 w 176"/>
                <a:gd name="T1" fmla="*/ 0 h 339"/>
                <a:gd name="T2" fmla="*/ 0 w 176"/>
                <a:gd name="T3" fmla="*/ 339 h 339"/>
                <a:gd name="T4" fmla="*/ 153 w 176"/>
                <a:gd name="T5" fmla="*/ 155 h 339"/>
                <a:gd name="T6" fmla="*/ 128 w 176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339">
                  <a:moveTo>
                    <a:pt x="128" y="0"/>
                  </a:moveTo>
                  <a:cubicBezTo>
                    <a:pt x="128" y="0"/>
                    <a:pt x="90" y="159"/>
                    <a:pt x="0" y="339"/>
                  </a:cubicBezTo>
                  <a:cubicBezTo>
                    <a:pt x="0" y="339"/>
                    <a:pt x="123" y="272"/>
                    <a:pt x="153" y="155"/>
                  </a:cubicBezTo>
                  <a:cubicBezTo>
                    <a:pt x="153" y="155"/>
                    <a:pt x="176" y="85"/>
                    <a:pt x="12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2840B30-8616-4849-AA4C-2CCDAA082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460" y="2057838"/>
              <a:ext cx="2562805" cy="2996129"/>
            </a:xfrm>
            <a:custGeom>
              <a:avLst/>
              <a:gdLst>
                <a:gd name="T0" fmla="*/ 938 w 1226"/>
                <a:gd name="T1" fmla="*/ 1434 h 1434"/>
                <a:gd name="T2" fmla="*/ 1168 w 1226"/>
                <a:gd name="T3" fmla="*/ 735 h 1434"/>
                <a:gd name="T4" fmla="*/ 1214 w 1226"/>
                <a:gd name="T5" fmla="*/ 490 h 1434"/>
                <a:gd name="T6" fmla="*/ 1079 w 1226"/>
                <a:gd name="T7" fmla="*/ 229 h 1434"/>
                <a:gd name="T8" fmla="*/ 788 w 1226"/>
                <a:gd name="T9" fmla="*/ 0 h 1434"/>
                <a:gd name="T10" fmla="*/ 511 w 1226"/>
                <a:gd name="T11" fmla="*/ 150 h 1434"/>
                <a:gd name="T12" fmla="*/ 0 w 1226"/>
                <a:gd name="T13" fmla="*/ 577 h 1434"/>
                <a:gd name="T14" fmla="*/ 653 w 1226"/>
                <a:gd name="T15" fmla="*/ 1013 h 1434"/>
                <a:gd name="T16" fmla="*/ 938 w 1226"/>
                <a:gd name="T17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6" h="1434">
                  <a:moveTo>
                    <a:pt x="938" y="1434"/>
                  </a:moveTo>
                  <a:cubicBezTo>
                    <a:pt x="1168" y="735"/>
                    <a:pt x="1168" y="735"/>
                    <a:pt x="1168" y="735"/>
                  </a:cubicBezTo>
                  <a:cubicBezTo>
                    <a:pt x="1168" y="735"/>
                    <a:pt x="1213" y="589"/>
                    <a:pt x="1214" y="490"/>
                  </a:cubicBezTo>
                  <a:cubicBezTo>
                    <a:pt x="1214" y="490"/>
                    <a:pt x="1226" y="369"/>
                    <a:pt x="1079" y="229"/>
                  </a:cubicBezTo>
                  <a:cubicBezTo>
                    <a:pt x="1079" y="229"/>
                    <a:pt x="882" y="51"/>
                    <a:pt x="788" y="0"/>
                  </a:cubicBezTo>
                  <a:cubicBezTo>
                    <a:pt x="788" y="0"/>
                    <a:pt x="688" y="6"/>
                    <a:pt x="511" y="150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77"/>
                    <a:pt x="621" y="987"/>
                    <a:pt x="653" y="1013"/>
                  </a:cubicBezTo>
                  <a:cubicBezTo>
                    <a:pt x="685" y="1040"/>
                    <a:pt x="1006" y="1233"/>
                    <a:pt x="938" y="1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75">
              <a:extLst>
                <a:ext uri="{FF2B5EF4-FFF2-40B4-BE49-F238E27FC236}">
                  <a16:creationId xmlns:a16="http://schemas.microsoft.com/office/drawing/2014/main" id="{D035D06A-F0D5-47FE-88ED-5A12E1C8C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460" y="2061085"/>
              <a:ext cx="1626500" cy="1308743"/>
            </a:xfrm>
            <a:custGeom>
              <a:avLst/>
              <a:gdLst>
                <a:gd name="connsiteX0" fmla="*/ 1626500 w 1626500"/>
                <a:gd name="connsiteY0" fmla="*/ 0 h 1308743"/>
                <a:gd name="connsiteX1" fmla="*/ 1601549 w 1626500"/>
                <a:gd name="connsiteY1" fmla="*/ 8553 h 1308743"/>
                <a:gd name="connsiteX2" fmla="*/ 1031768 w 1626500"/>
                <a:gd name="connsiteY2" fmla="*/ 430982 h 1308743"/>
                <a:gd name="connsiteX3" fmla="*/ 243955 w 1626500"/>
                <a:gd name="connsiteY3" fmla="*/ 1225155 h 1308743"/>
                <a:gd name="connsiteX4" fmla="*/ 161118 w 1626500"/>
                <a:gd name="connsiteY4" fmla="*/ 1308743 h 1308743"/>
                <a:gd name="connsiteX5" fmla="*/ 120239 w 1626500"/>
                <a:gd name="connsiteY5" fmla="*/ 1281721 h 1308743"/>
                <a:gd name="connsiteX6" fmla="*/ 0 w 1626500"/>
                <a:gd name="connsiteY6" fmla="*/ 1202309 h 1308743"/>
                <a:gd name="connsiteX7" fmla="*/ 1068184 w 1626500"/>
                <a:gd name="connsiteY7" fmla="*/ 310156 h 1308743"/>
                <a:gd name="connsiteX8" fmla="*/ 1608776 w 1626500"/>
                <a:gd name="connsiteY8" fmla="*/ 3413 h 130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6500" h="1308743">
                  <a:moveTo>
                    <a:pt x="1626500" y="0"/>
                  </a:moveTo>
                  <a:lnTo>
                    <a:pt x="1601549" y="8553"/>
                  </a:lnTo>
                  <a:cubicBezTo>
                    <a:pt x="1303589" y="129095"/>
                    <a:pt x="1031768" y="430982"/>
                    <a:pt x="1031768" y="430982"/>
                  </a:cubicBezTo>
                  <a:cubicBezTo>
                    <a:pt x="1031768" y="430982"/>
                    <a:pt x="582902" y="883205"/>
                    <a:pt x="243955" y="1225155"/>
                  </a:cubicBezTo>
                  <a:lnTo>
                    <a:pt x="161118" y="1308743"/>
                  </a:lnTo>
                  <a:lnTo>
                    <a:pt x="120239" y="1281721"/>
                  </a:lnTo>
                  <a:cubicBezTo>
                    <a:pt x="45638" y="1232425"/>
                    <a:pt x="0" y="1202309"/>
                    <a:pt x="0" y="1202309"/>
                  </a:cubicBezTo>
                  <a:cubicBezTo>
                    <a:pt x="0" y="1202309"/>
                    <a:pt x="0" y="1202309"/>
                    <a:pt x="1068184" y="310156"/>
                  </a:cubicBezTo>
                  <a:cubicBezTo>
                    <a:pt x="1345682" y="84506"/>
                    <a:pt x="1532640" y="21042"/>
                    <a:pt x="1608776" y="3413"/>
                  </a:cubicBez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6B40A8B-0672-4C9B-8163-CE965247F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072" y="3792270"/>
              <a:ext cx="976256" cy="1967330"/>
            </a:xfrm>
            <a:custGeom>
              <a:avLst/>
              <a:gdLst>
                <a:gd name="connsiteX0" fmla="*/ 976256 w 976256"/>
                <a:gd name="connsiteY0" fmla="*/ 0 h 1967330"/>
                <a:gd name="connsiteX1" fmla="*/ 535135 w 976256"/>
                <a:gd name="connsiteY1" fmla="*/ 1336475 h 1967330"/>
                <a:gd name="connsiteX2" fmla="*/ 206907 w 976256"/>
                <a:gd name="connsiteY2" fmla="*/ 1958771 h 1967330"/>
                <a:gd name="connsiteX3" fmla="*/ 9213 w 976256"/>
                <a:gd name="connsiteY3" fmla="*/ 1966766 h 1967330"/>
                <a:gd name="connsiteX4" fmla="*/ 0 w 976256"/>
                <a:gd name="connsiteY4" fmla="*/ 1966220 h 1967330"/>
                <a:gd name="connsiteX5" fmla="*/ 5521 w 976256"/>
                <a:gd name="connsiteY5" fmla="*/ 1962626 h 1967330"/>
                <a:gd name="connsiteX6" fmla="*/ 433699 w 976256"/>
                <a:gd name="connsiteY6" fmla="*/ 1276545 h 1967330"/>
                <a:gd name="connsiteX7" fmla="*/ 881149 w 976256"/>
                <a:gd name="connsiteY7" fmla="*/ 162368 h 1967330"/>
                <a:gd name="connsiteX8" fmla="*/ 941555 w 976256"/>
                <a:gd name="connsiteY8" fmla="*/ 1839 h 1967330"/>
                <a:gd name="connsiteX9" fmla="*/ 958156 w 976256"/>
                <a:gd name="connsiteY9" fmla="*/ 961 h 1967330"/>
                <a:gd name="connsiteX10" fmla="*/ 976256 w 976256"/>
                <a:gd name="connsiteY10" fmla="*/ 0 h 196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6256" h="1967330">
                  <a:moveTo>
                    <a:pt x="976256" y="0"/>
                  </a:moveTo>
                  <a:cubicBezTo>
                    <a:pt x="976256" y="0"/>
                    <a:pt x="976256" y="0"/>
                    <a:pt x="535135" y="1336475"/>
                  </a:cubicBezTo>
                  <a:cubicBezTo>
                    <a:pt x="380429" y="1839742"/>
                    <a:pt x="206907" y="1958771"/>
                    <a:pt x="206907" y="1958771"/>
                  </a:cubicBezTo>
                  <a:cubicBezTo>
                    <a:pt x="151506" y="1966602"/>
                    <a:pt x="82123" y="1968430"/>
                    <a:pt x="9213" y="1966766"/>
                  </a:cubicBezTo>
                  <a:lnTo>
                    <a:pt x="0" y="1966220"/>
                  </a:lnTo>
                  <a:lnTo>
                    <a:pt x="5521" y="1962626"/>
                  </a:lnTo>
                  <a:cubicBezTo>
                    <a:pt x="261625" y="1768498"/>
                    <a:pt x="405314" y="1335564"/>
                    <a:pt x="433699" y="1276545"/>
                  </a:cubicBezTo>
                  <a:cubicBezTo>
                    <a:pt x="508111" y="1128491"/>
                    <a:pt x="531987" y="1088695"/>
                    <a:pt x="881149" y="162368"/>
                  </a:cubicBezTo>
                  <a:lnTo>
                    <a:pt x="941555" y="1839"/>
                  </a:lnTo>
                  <a:lnTo>
                    <a:pt x="958156" y="961"/>
                  </a:lnTo>
                  <a:cubicBezTo>
                    <a:pt x="969968" y="335"/>
                    <a:pt x="976256" y="0"/>
                    <a:pt x="976256" y="0"/>
                  </a:cubicBez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81E00A0-4978-48A0-BA39-10BCA168B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734" y="3052420"/>
              <a:ext cx="317771" cy="718081"/>
            </a:xfrm>
            <a:custGeom>
              <a:avLst/>
              <a:gdLst>
                <a:gd name="T0" fmla="*/ 152 w 152"/>
                <a:gd name="T1" fmla="*/ 344 h 344"/>
                <a:gd name="T2" fmla="*/ 56 w 152"/>
                <a:gd name="T3" fmla="*/ 0 h 344"/>
                <a:gd name="T4" fmla="*/ 45 w 152"/>
                <a:gd name="T5" fmla="*/ 238 h 344"/>
                <a:gd name="T6" fmla="*/ 152 w 152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344">
                  <a:moveTo>
                    <a:pt x="152" y="344"/>
                  </a:moveTo>
                  <a:cubicBezTo>
                    <a:pt x="152" y="344"/>
                    <a:pt x="88" y="184"/>
                    <a:pt x="56" y="0"/>
                  </a:cubicBezTo>
                  <a:cubicBezTo>
                    <a:pt x="56" y="0"/>
                    <a:pt x="0" y="125"/>
                    <a:pt x="45" y="238"/>
                  </a:cubicBezTo>
                  <a:cubicBezTo>
                    <a:pt x="45" y="238"/>
                    <a:pt x="63" y="303"/>
                    <a:pt x="152" y="3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770787E-DFCD-4FD1-8A6D-5B4BA37A3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766" y="945638"/>
              <a:ext cx="2956924" cy="2552488"/>
            </a:xfrm>
            <a:custGeom>
              <a:avLst/>
              <a:gdLst>
                <a:gd name="T0" fmla="*/ 1414 w 1414"/>
                <a:gd name="T1" fmla="*/ 558 h 1222"/>
                <a:gd name="T2" fmla="*/ 802 w 1414"/>
                <a:gd name="T3" fmla="*/ 152 h 1222"/>
                <a:gd name="T4" fmla="*/ 578 w 1414"/>
                <a:gd name="T5" fmla="*/ 43 h 1222"/>
                <a:gd name="T6" fmla="*/ 291 w 1414"/>
                <a:gd name="T7" fmla="*/ 104 h 1222"/>
                <a:gd name="T8" fmla="*/ 30 w 1414"/>
                <a:gd name="T9" fmla="*/ 288 h 1222"/>
                <a:gd name="T10" fmla="*/ 90 w 1414"/>
                <a:gd name="T11" fmla="*/ 620 h 1222"/>
                <a:gd name="T12" fmla="*/ 328 w 1414"/>
                <a:gd name="T13" fmla="*/ 1222 h 1222"/>
                <a:gd name="T14" fmla="*/ 933 w 1414"/>
                <a:gd name="T15" fmla="*/ 718 h 1222"/>
                <a:gd name="T16" fmla="*/ 1414 w 1414"/>
                <a:gd name="T17" fmla="*/ 558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1222">
                  <a:moveTo>
                    <a:pt x="1414" y="558"/>
                  </a:moveTo>
                  <a:cubicBezTo>
                    <a:pt x="802" y="152"/>
                    <a:pt x="802" y="152"/>
                    <a:pt x="802" y="152"/>
                  </a:cubicBezTo>
                  <a:cubicBezTo>
                    <a:pt x="802" y="152"/>
                    <a:pt x="674" y="70"/>
                    <a:pt x="578" y="43"/>
                  </a:cubicBezTo>
                  <a:cubicBezTo>
                    <a:pt x="578" y="43"/>
                    <a:pt x="465" y="0"/>
                    <a:pt x="291" y="104"/>
                  </a:cubicBezTo>
                  <a:cubicBezTo>
                    <a:pt x="291" y="104"/>
                    <a:pt x="105" y="212"/>
                    <a:pt x="30" y="288"/>
                  </a:cubicBezTo>
                  <a:cubicBezTo>
                    <a:pt x="30" y="288"/>
                    <a:pt x="0" y="384"/>
                    <a:pt x="90" y="620"/>
                  </a:cubicBezTo>
                  <a:cubicBezTo>
                    <a:pt x="90" y="620"/>
                    <a:pt x="164" y="851"/>
                    <a:pt x="328" y="1222"/>
                  </a:cubicBezTo>
                  <a:cubicBezTo>
                    <a:pt x="333" y="1217"/>
                    <a:pt x="933" y="718"/>
                    <a:pt x="933" y="718"/>
                  </a:cubicBezTo>
                  <a:cubicBezTo>
                    <a:pt x="933" y="718"/>
                    <a:pt x="1236" y="440"/>
                    <a:pt x="1414" y="5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: Shape 90">
              <a:extLst>
                <a:ext uri="{FF2B5EF4-FFF2-40B4-BE49-F238E27FC236}">
                  <a16:creationId xmlns:a16="http://schemas.microsoft.com/office/drawing/2014/main" id="{DB4A4995-6D3F-4D4F-9AF3-90C05F41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465" y="1373716"/>
              <a:ext cx="636723" cy="2124410"/>
            </a:xfrm>
            <a:custGeom>
              <a:avLst/>
              <a:gdLst>
                <a:gd name="connsiteX0" fmla="*/ 228670 w 636723"/>
                <a:gd name="connsiteY0" fmla="*/ 0 h 2124410"/>
                <a:gd name="connsiteX1" fmla="*/ 204508 w 636723"/>
                <a:gd name="connsiteY1" fmla="*/ 66314 h 2124410"/>
                <a:gd name="connsiteX2" fmla="*/ 275610 w 636723"/>
                <a:gd name="connsiteY2" fmla="*/ 874247 h 2124410"/>
                <a:gd name="connsiteX3" fmla="*/ 614355 w 636723"/>
                <a:gd name="connsiteY3" fmla="*/ 2045584 h 2124410"/>
                <a:gd name="connsiteX4" fmla="*/ 636723 w 636723"/>
                <a:gd name="connsiteY4" fmla="*/ 2121422 h 2124410"/>
                <a:gd name="connsiteX5" fmla="*/ 633208 w 636723"/>
                <a:gd name="connsiteY5" fmla="*/ 2124410 h 2124410"/>
                <a:gd name="connsiteX6" fmla="*/ 135508 w 636723"/>
                <a:gd name="connsiteY6" fmla="*/ 866965 h 2124410"/>
                <a:gd name="connsiteX7" fmla="*/ 10038 w 636723"/>
                <a:gd name="connsiteY7" fmla="*/ 173490 h 2124410"/>
                <a:gd name="connsiteX8" fmla="*/ 161485 w 636723"/>
                <a:gd name="connsiteY8" fmla="*/ 46467 h 212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723" h="2124410">
                  <a:moveTo>
                    <a:pt x="228670" y="0"/>
                  </a:moveTo>
                  <a:lnTo>
                    <a:pt x="204508" y="66314"/>
                  </a:lnTo>
                  <a:cubicBezTo>
                    <a:pt x="116951" y="374336"/>
                    <a:pt x="263662" y="809957"/>
                    <a:pt x="275610" y="874247"/>
                  </a:cubicBezTo>
                  <a:cubicBezTo>
                    <a:pt x="286212" y="929140"/>
                    <a:pt x="481410" y="1594580"/>
                    <a:pt x="614355" y="2045584"/>
                  </a:cubicBezTo>
                  <a:lnTo>
                    <a:pt x="636723" y="2121422"/>
                  </a:lnTo>
                  <a:lnTo>
                    <a:pt x="633208" y="2124410"/>
                  </a:lnTo>
                  <a:cubicBezTo>
                    <a:pt x="290255" y="1349473"/>
                    <a:pt x="135508" y="866965"/>
                    <a:pt x="135508" y="866965"/>
                  </a:cubicBezTo>
                  <a:cubicBezTo>
                    <a:pt x="-52698" y="374013"/>
                    <a:pt x="10038" y="173490"/>
                    <a:pt x="10038" y="173490"/>
                  </a:cubicBezTo>
                  <a:cubicBezTo>
                    <a:pt x="49247" y="133804"/>
                    <a:pt x="102964" y="89939"/>
                    <a:pt x="161485" y="46467"/>
                  </a:cubicBez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9F74C73-4C1A-43AD-9D97-B6C302767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35" y="3522887"/>
              <a:ext cx="2698993" cy="2259478"/>
            </a:xfrm>
            <a:custGeom>
              <a:avLst/>
              <a:gdLst>
                <a:gd name="T0" fmla="*/ 0 w 1291"/>
                <a:gd name="T1" fmla="*/ 0 h 1082"/>
                <a:gd name="T2" fmla="*/ 232 w 1291"/>
                <a:gd name="T3" fmla="*/ 698 h 1082"/>
                <a:gd name="T4" fmla="*/ 340 w 1291"/>
                <a:gd name="T5" fmla="*/ 922 h 1082"/>
                <a:gd name="T6" fmla="*/ 604 w 1291"/>
                <a:gd name="T7" fmla="*/ 1051 h 1082"/>
                <a:gd name="T8" fmla="*/ 923 w 1291"/>
                <a:gd name="T9" fmla="*/ 1067 h 1082"/>
                <a:gd name="T10" fmla="*/ 1080 w 1291"/>
                <a:gd name="T11" fmla="*/ 769 h 1082"/>
                <a:gd name="T12" fmla="*/ 1291 w 1291"/>
                <a:gd name="T13" fmla="*/ 129 h 1082"/>
                <a:gd name="T14" fmla="*/ 479 w 1291"/>
                <a:gd name="T15" fmla="*/ 168 h 1082"/>
                <a:gd name="T16" fmla="*/ 0 w 1291"/>
                <a:gd name="T17" fmla="*/ 0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1" h="1082">
                  <a:moveTo>
                    <a:pt x="0" y="0"/>
                  </a:moveTo>
                  <a:cubicBezTo>
                    <a:pt x="232" y="698"/>
                    <a:pt x="232" y="698"/>
                    <a:pt x="232" y="698"/>
                  </a:cubicBezTo>
                  <a:cubicBezTo>
                    <a:pt x="232" y="698"/>
                    <a:pt x="282" y="842"/>
                    <a:pt x="340" y="922"/>
                  </a:cubicBezTo>
                  <a:cubicBezTo>
                    <a:pt x="340" y="922"/>
                    <a:pt x="402" y="1026"/>
                    <a:pt x="604" y="1051"/>
                  </a:cubicBezTo>
                  <a:cubicBezTo>
                    <a:pt x="604" y="1051"/>
                    <a:pt x="817" y="1082"/>
                    <a:pt x="923" y="1067"/>
                  </a:cubicBezTo>
                  <a:cubicBezTo>
                    <a:pt x="923" y="1067"/>
                    <a:pt x="1006" y="1010"/>
                    <a:pt x="1080" y="769"/>
                  </a:cubicBezTo>
                  <a:cubicBezTo>
                    <a:pt x="1291" y="129"/>
                    <a:pt x="1291" y="129"/>
                    <a:pt x="1291" y="129"/>
                  </a:cubicBezTo>
                  <a:cubicBezTo>
                    <a:pt x="1291" y="129"/>
                    <a:pt x="521" y="170"/>
                    <a:pt x="479" y="168"/>
                  </a:cubicBezTo>
                  <a:cubicBezTo>
                    <a:pt x="438" y="166"/>
                    <a:pt x="65" y="20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5A0A5A0B-DDAA-48C8-8CE8-42A41108A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565" y="5706017"/>
              <a:ext cx="757286" cy="202218"/>
            </a:xfrm>
            <a:custGeom>
              <a:avLst/>
              <a:gdLst>
                <a:gd name="T0" fmla="*/ 362 w 362"/>
                <a:gd name="T1" fmla="*/ 20 h 97"/>
                <a:gd name="T2" fmla="*/ 0 w 362"/>
                <a:gd name="T3" fmla="*/ 0 h 97"/>
                <a:gd name="T4" fmla="*/ 222 w 362"/>
                <a:gd name="T5" fmla="*/ 91 h 97"/>
                <a:gd name="T6" fmla="*/ 362 w 362"/>
                <a:gd name="T7" fmla="*/ 2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" h="97">
                  <a:moveTo>
                    <a:pt x="362" y="20"/>
                  </a:moveTo>
                  <a:cubicBezTo>
                    <a:pt x="362" y="20"/>
                    <a:pt x="199" y="32"/>
                    <a:pt x="0" y="0"/>
                  </a:cubicBezTo>
                  <a:cubicBezTo>
                    <a:pt x="0" y="0"/>
                    <a:pt x="101" y="97"/>
                    <a:pt x="222" y="91"/>
                  </a:cubicBezTo>
                  <a:cubicBezTo>
                    <a:pt x="222" y="91"/>
                    <a:pt x="295" y="92"/>
                    <a:pt x="362" y="2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2EC14428-BC91-45C5-9289-1B876FF1E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017" y="3448603"/>
              <a:ext cx="2752642" cy="2463759"/>
            </a:xfrm>
            <a:custGeom>
              <a:avLst/>
              <a:gdLst>
                <a:gd name="T0" fmla="*/ 0 w 1317"/>
                <a:gd name="T1" fmla="*/ 1171 h 1179"/>
                <a:gd name="T2" fmla="*/ 735 w 1317"/>
                <a:gd name="T3" fmla="*/ 1179 h 1179"/>
                <a:gd name="T4" fmla="*/ 982 w 1317"/>
                <a:gd name="T5" fmla="*/ 1149 h 1179"/>
                <a:gd name="T6" fmla="*/ 1191 w 1317"/>
                <a:gd name="T7" fmla="*/ 941 h 1179"/>
                <a:gd name="T8" fmla="*/ 1317 w 1317"/>
                <a:gd name="T9" fmla="*/ 609 h 1179"/>
                <a:gd name="T10" fmla="*/ 1099 w 1317"/>
                <a:gd name="T11" fmla="*/ 382 h 1179"/>
                <a:gd name="T12" fmla="*/ 548 w 1317"/>
                <a:gd name="T13" fmla="*/ 0 h 1179"/>
                <a:gd name="T14" fmla="*/ 314 w 1317"/>
                <a:gd name="T15" fmla="*/ 772 h 1179"/>
                <a:gd name="T16" fmla="*/ 0 w 1317"/>
                <a:gd name="T17" fmla="*/ 1171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7" h="1179">
                  <a:moveTo>
                    <a:pt x="0" y="1171"/>
                  </a:moveTo>
                  <a:cubicBezTo>
                    <a:pt x="735" y="1179"/>
                    <a:pt x="735" y="1179"/>
                    <a:pt x="735" y="1179"/>
                  </a:cubicBezTo>
                  <a:cubicBezTo>
                    <a:pt x="735" y="1179"/>
                    <a:pt x="887" y="1178"/>
                    <a:pt x="982" y="1149"/>
                  </a:cubicBezTo>
                  <a:cubicBezTo>
                    <a:pt x="982" y="1149"/>
                    <a:pt x="1101" y="1124"/>
                    <a:pt x="1191" y="941"/>
                  </a:cubicBezTo>
                  <a:cubicBezTo>
                    <a:pt x="1191" y="941"/>
                    <a:pt x="1296" y="714"/>
                    <a:pt x="1317" y="609"/>
                  </a:cubicBezTo>
                  <a:cubicBezTo>
                    <a:pt x="1317" y="609"/>
                    <a:pt x="1302" y="531"/>
                    <a:pt x="1099" y="382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356" y="674"/>
                    <a:pt x="348" y="688"/>
                    <a:pt x="314" y="772"/>
                  </a:cubicBezTo>
                  <a:cubicBezTo>
                    <a:pt x="299" y="811"/>
                    <a:pt x="212" y="1175"/>
                    <a:pt x="0" y="11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78">
              <a:extLst>
                <a:ext uri="{FF2B5EF4-FFF2-40B4-BE49-F238E27FC236}">
                  <a16:creationId xmlns:a16="http://schemas.microsoft.com/office/drawing/2014/main" id="{BC7A23B5-0BCC-4F0B-9CF9-A1E86B3C4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665" y="3448603"/>
              <a:ext cx="1614994" cy="1598411"/>
            </a:xfrm>
            <a:custGeom>
              <a:avLst/>
              <a:gdLst>
                <a:gd name="connsiteX0" fmla="*/ 7719 w 1614994"/>
                <a:gd name="connsiteY0" fmla="*/ 0 h 1598411"/>
                <a:gd name="connsiteX1" fmla="*/ 1159356 w 1614994"/>
                <a:gd name="connsiteY1" fmla="*/ 798266 h 1598411"/>
                <a:gd name="connsiteX2" fmla="*/ 1614994 w 1614994"/>
                <a:gd name="connsiteY2" fmla="*/ 1272629 h 1598411"/>
                <a:gd name="connsiteX3" fmla="*/ 1512380 w 1614994"/>
                <a:gd name="connsiteY3" fmla="*/ 1588570 h 1598411"/>
                <a:gd name="connsiteX4" fmla="*/ 1508424 w 1614994"/>
                <a:gd name="connsiteY4" fmla="*/ 1598411 h 1598411"/>
                <a:gd name="connsiteX5" fmla="*/ 1512725 w 1614994"/>
                <a:gd name="connsiteY5" fmla="*/ 1546299 h 1598411"/>
                <a:gd name="connsiteX6" fmla="*/ 955774 w 1614994"/>
                <a:gd name="connsiteY6" fmla="*/ 778191 h 1598411"/>
                <a:gd name="connsiteX7" fmla="*/ 56183 w 1614994"/>
                <a:gd name="connsiteY7" fmla="*/ 70730 h 1598411"/>
                <a:gd name="connsiteX8" fmla="*/ 0 w 1614994"/>
                <a:gd name="connsiteY8" fmla="*/ 27054 h 15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4994" h="1598411">
                  <a:moveTo>
                    <a:pt x="7719" y="0"/>
                  </a:moveTo>
                  <a:cubicBezTo>
                    <a:pt x="7719" y="0"/>
                    <a:pt x="7719" y="0"/>
                    <a:pt x="1159356" y="798266"/>
                  </a:cubicBezTo>
                  <a:cubicBezTo>
                    <a:pt x="1583643" y="1109632"/>
                    <a:pt x="1614994" y="1272629"/>
                    <a:pt x="1614994" y="1272629"/>
                  </a:cubicBezTo>
                  <a:cubicBezTo>
                    <a:pt x="1598535" y="1354911"/>
                    <a:pt x="1557386" y="1473045"/>
                    <a:pt x="1512380" y="1588570"/>
                  </a:cubicBezTo>
                  <a:lnTo>
                    <a:pt x="1508424" y="1598411"/>
                  </a:lnTo>
                  <a:lnTo>
                    <a:pt x="1512725" y="1546299"/>
                  </a:lnTo>
                  <a:cubicBezTo>
                    <a:pt x="1506005" y="1185450"/>
                    <a:pt x="1010384" y="831857"/>
                    <a:pt x="955774" y="778191"/>
                  </a:cubicBezTo>
                  <a:cubicBezTo>
                    <a:pt x="916668" y="741160"/>
                    <a:pt x="421820" y="355081"/>
                    <a:pt x="56183" y="70730"/>
                  </a:cubicBezTo>
                  <a:lnTo>
                    <a:pt x="0" y="27054"/>
                  </a:ln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87">
              <a:extLst>
                <a:ext uri="{FF2B5EF4-FFF2-40B4-BE49-F238E27FC236}">
                  <a16:creationId xmlns:a16="http://schemas.microsoft.com/office/drawing/2014/main" id="{B3149DA6-D25B-480F-B3AD-088B780F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674" y="1273728"/>
              <a:ext cx="2290469" cy="2602729"/>
            </a:xfrm>
            <a:custGeom>
              <a:avLst/>
              <a:gdLst>
                <a:gd name="connsiteX0" fmla="*/ 1674780 w 2290469"/>
                <a:gd name="connsiteY0" fmla="*/ 0 h 2602729"/>
                <a:gd name="connsiteX1" fmla="*/ 1681053 w 2290469"/>
                <a:gd name="connsiteY1" fmla="*/ 1060459 h 2602729"/>
                <a:gd name="connsiteX2" fmla="*/ 2284348 w 2290469"/>
                <a:gd name="connsiteY2" fmla="*/ 2524205 h 2602729"/>
                <a:gd name="connsiteX3" fmla="*/ 2290469 w 2290469"/>
                <a:gd name="connsiteY3" fmla="*/ 2538850 h 2602729"/>
                <a:gd name="connsiteX4" fmla="*/ 2163680 w 2290469"/>
                <a:gd name="connsiteY4" fmla="*/ 2545413 h 2602729"/>
                <a:gd name="connsiteX5" fmla="*/ 980069 w 2290469"/>
                <a:gd name="connsiteY5" fmla="*/ 2599985 h 2602729"/>
                <a:gd name="connsiteX6" fmla="*/ 332630 w 2290469"/>
                <a:gd name="connsiteY6" fmla="*/ 2544434 h 2602729"/>
                <a:gd name="connsiteX7" fmla="*/ 186014 w 2290469"/>
                <a:gd name="connsiteY7" fmla="*/ 2483671 h 2602729"/>
                <a:gd name="connsiteX8" fmla="*/ 183962 w 2290469"/>
                <a:gd name="connsiteY8" fmla="*/ 2479087 h 2602729"/>
                <a:gd name="connsiteX9" fmla="*/ 27293 w 2290469"/>
                <a:gd name="connsiteY9" fmla="*/ 1924692 h 2602729"/>
                <a:gd name="connsiteX10" fmla="*/ 98378 w 2290469"/>
                <a:gd name="connsiteY10" fmla="*/ 1315136 h 2602729"/>
                <a:gd name="connsiteX11" fmla="*/ 462163 w 2290469"/>
                <a:gd name="connsiteY11" fmla="*/ 943558 h 2602729"/>
                <a:gd name="connsiteX12" fmla="*/ 1674780 w 2290469"/>
                <a:gd name="connsiteY12" fmla="*/ 0 h 260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90469" h="2602729">
                  <a:moveTo>
                    <a:pt x="1674780" y="0"/>
                  </a:moveTo>
                  <a:cubicBezTo>
                    <a:pt x="1321449" y="263027"/>
                    <a:pt x="1655964" y="976959"/>
                    <a:pt x="1681053" y="1060459"/>
                  </a:cubicBezTo>
                  <a:cubicBezTo>
                    <a:pt x="1703005" y="1131696"/>
                    <a:pt x="2168354" y="2246593"/>
                    <a:pt x="2284348" y="2524205"/>
                  </a:cubicBezTo>
                  <a:lnTo>
                    <a:pt x="2290469" y="2538850"/>
                  </a:lnTo>
                  <a:lnTo>
                    <a:pt x="2163680" y="2545413"/>
                  </a:lnTo>
                  <a:cubicBezTo>
                    <a:pt x="1684347" y="2570130"/>
                    <a:pt x="1034948" y="2602595"/>
                    <a:pt x="980069" y="2599985"/>
                  </a:cubicBezTo>
                  <a:cubicBezTo>
                    <a:pt x="926497" y="2597375"/>
                    <a:pt x="601797" y="2625762"/>
                    <a:pt x="332630" y="2544434"/>
                  </a:cubicBezTo>
                  <a:lnTo>
                    <a:pt x="186014" y="2483671"/>
                  </a:lnTo>
                  <a:lnTo>
                    <a:pt x="183962" y="2479087"/>
                  </a:lnTo>
                  <a:cubicBezTo>
                    <a:pt x="97724" y="2261924"/>
                    <a:pt x="27293" y="1924692"/>
                    <a:pt x="27293" y="1924692"/>
                  </a:cubicBezTo>
                  <a:cubicBezTo>
                    <a:pt x="-62608" y="1509276"/>
                    <a:pt x="98378" y="1315136"/>
                    <a:pt x="98378" y="1315136"/>
                  </a:cubicBezTo>
                  <a:cubicBezTo>
                    <a:pt x="215458" y="1143960"/>
                    <a:pt x="462163" y="943558"/>
                    <a:pt x="462163" y="943558"/>
                  </a:cubicBezTo>
                  <a:cubicBezTo>
                    <a:pt x="462163" y="943558"/>
                    <a:pt x="462163" y="943558"/>
                    <a:pt x="1674780" y="0"/>
                  </a:cubicBezTo>
                  <a:close/>
                </a:path>
              </a:pathLst>
            </a:custGeom>
            <a:solidFill>
              <a:srgbClr val="817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4312ADB0-E9B7-4515-AD58-AC01A34B6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669" y="1121031"/>
              <a:ext cx="594274" cy="447769"/>
            </a:xfrm>
            <a:custGeom>
              <a:avLst/>
              <a:gdLst>
                <a:gd name="T0" fmla="*/ 0 w 285"/>
                <a:gd name="T1" fmla="*/ 215 h 215"/>
                <a:gd name="T2" fmla="*/ 285 w 285"/>
                <a:gd name="T3" fmla="*/ 11 h 215"/>
                <a:gd name="T4" fmla="*/ 65 w 285"/>
                <a:gd name="T5" fmla="*/ 82 h 215"/>
                <a:gd name="T6" fmla="*/ 0 w 285"/>
                <a:gd name="T7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" h="215">
                  <a:moveTo>
                    <a:pt x="0" y="215"/>
                  </a:moveTo>
                  <a:cubicBezTo>
                    <a:pt x="0" y="215"/>
                    <a:pt x="122" y="103"/>
                    <a:pt x="285" y="11"/>
                  </a:cubicBezTo>
                  <a:cubicBezTo>
                    <a:pt x="285" y="11"/>
                    <a:pt x="154" y="0"/>
                    <a:pt x="65" y="82"/>
                  </a:cubicBezTo>
                  <a:cubicBezTo>
                    <a:pt x="65" y="82"/>
                    <a:pt x="8" y="124"/>
                    <a:pt x="0" y="21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: Shape 92">
              <a:extLst>
                <a:ext uri="{FF2B5EF4-FFF2-40B4-BE49-F238E27FC236}">
                  <a16:creationId xmlns:a16="http://schemas.microsoft.com/office/drawing/2014/main" id="{F3616B59-45A4-4DA1-97BB-B9D903183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737" y="3629770"/>
              <a:ext cx="2149406" cy="246687"/>
            </a:xfrm>
            <a:custGeom>
              <a:avLst/>
              <a:gdLst>
                <a:gd name="connsiteX0" fmla="*/ 0 w 2149406"/>
                <a:gd name="connsiteY0" fmla="*/ 0 h 246687"/>
                <a:gd name="connsiteX1" fmla="*/ 8654 w 2149406"/>
                <a:gd name="connsiteY1" fmla="*/ 4981 h 246687"/>
                <a:gd name="connsiteX2" fmla="*/ 726593 w 2149406"/>
                <a:gd name="connsiteY2" fmla="*/ 142383 h 246687"/>
                <a:gd name="connsiteX3" fmla="*/ 2049054 w 2149406"/>
                <a:gd name="connsiteY3" fmla="*/ 179577 h 246687"/>
                <a:gd name="connsiteX4" fmla="*/ 2149004 w 2149406"/>
                <a:gd name="connsiteY4" fmla="*/ 181847 h 246687"/>
                <a:gd name="connsiteX5" fmla="*/ 2149406 w 2149406"/>
                <a:gd name="connsiteY5" fmla="*/ 182808 h 246687"/>
                <a:gd name="connsiteX6" fmla="*/ 2022617 w 2149406"/>
                <a:gd name="connsiteY6" fmla="*/ 189371 h 246687"/>
                <a:gd name="connsiteX7" fmla="*/ 839006 w 2149406"/>
                <a:gd name="connsiteY7" fmla="*/ 243943 h 246687"/>
                <a:gd name="connsiteX8" fmla="*/ 112809 w 2149406"/>
                <a:gd name="connsiteY8" fmla="*/ 160562 h 246687"/>
                <a:gd name="connsiteX9" fmla="*/ 45160 w 2149406"/>
                <a:gd name="connsiteY9" fmla="*/ 128096 h 246687"/>
                <a:gd name="connsiteX10" fmla="*/ 42900 w 2149406"/>
                <a:gd name="connsiteY10" fmla="*/ 123045 h 246687"/>
                <a:gd name="connsiteX11" fmla="*/ 7067 w 2149406"/>
                <a:gd name="connsiteY11" fmla="*/ 23957 h 24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9406" h="246687">
                  <a:moveTo>
                    <a:pt x="0" y="0"/>
                  </a:moveTo>
                  <a:lnTo>
                    <a:pt x="8654" y="4981"/>
                  </a:lnTo>
                  <a:cubicBezTo>
                    <a:pt x="279543" y="140743"/>
                    <a:pt x="668043" y="135117"/>
                    <a:pt x="726593" y="142383"/>
                  </a:cubicBezTo>
                  <a:cubicBezTo>
                    <a:pt x="786576" y="149756"/>
                    <a:pt x="1567090" y="168550"/>
                    <a:pt x="2049054" y="179577"/>
                  </a:cubicBezTo>
                  <a:lnTo>
                    <a:pt x="2149004" y="181847"/>
                  </a:lnTo>
                  <a:lnTo>
                    <a:pt x="2149406" y="182808"/>
                  </a:lnTo>
                  <a:lnTo>
                    <a:pt x="2022617" y="189371"/>
                  </a:lnTo>
                  <a:cubicBezTo>
                    <a:pt x="1543284" y="214088"/>
                    <a:pt x="893885" y="246553"/>
                    <a:pt x="839006" y="243943"/>
                  </a:cubicBezTo>
                  <a:cubicBezTo>
                    <a:pt x="780077" y="241072"/>
                    <a:pt x="393083" y="275707"/>
                    <a:pt x="112809" y="160562"/>
                  </a:cubicBezTo>
                  <a:lnTo>
                    <a:pt x="45160" y="128096"/>
                  </a:lnTo>
                  <a:lnTo>
                    <a:pt x="42900" y="123045"/>
                  </a:lnTo>
                  <a:cubicBezTo>
                    <a:pt x="30580" y="92022"/>
                    <a:pt x="18583" y="58548"/>
                    <a:pt x="7067" y="23957"/>
                  </a:cubicBez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35" name="Graphic 4">
              <a:extLst>
                <a:ext uri="{FF2B5EF4-FFF2-40B4-BE49-F238E27FC236}">
                  <a16:creationId xmlns:a16="http://schemas.microsoft.com/office/drawing/2014/main" id="{59DED876-5474-4A44-A137-F2D8A64C7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207" y="4196840"/>
              <a:ext cx="1188793" cy="1188793"/>
            </a:xfrm>
            <a:prstGeom prst="rect">
              <a:avLst/>
            </a:prstGeom>
          </p:spPr>
        </p:pic>
        <p:pic>
          <p:nvPicPr>
            <p:cNvPr id="36" name="Graphic 6">
              <a:extLst>
                <a:ext uri="{FF2B5EF4-FFF2-40B4-BE49-F238E27FC236}">
                  <a16:creationId xmlns:a16="http://schemas.microsoft.com/office/drawing/2014/main" id="{856C21AB-ADDE-43E2-9C10-B3B05E27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994" y="1415391"/>
              <a:ext cx="1188793" cy="1188793"/>
            </a:xfrm>
            <a:prstGeom prst="rect">
              <a:avLst/>
            </a:prstGeom>
          </p:spPr>
        </p:pic>
        <p:pic>
          <p:nvPicPr>
            <p:cNvPr id="37" name="Graphic 8">
              <a:extLst>
                <a:ext uri="{FF2B5EF4-FFF2-40B4-BE49-F238E27FC236}">
                  <a16:creationId xmlns:a16="http://schemas.microsoft.com/office/drawing/2014/main" id="{2A07C66A-6CF7-44D8-BC1E-82F94D8C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391" y="4343930"/>
              <a:ext cx="1188793" cy="1188793"/>
            </a:xfrm>
            <a:prstGeom prst="rect">
              <a:avLst/>
            </a:prstGeom>
          </p:spPr>
        </p:pic>
        <p:pic>
          <p:nvPicPr>
            <p:cNvPr id="38" name="Graphic 10">
              <a:extLst>
                <a:ext uri="{FF2B5EF4-FFF2-40B4-BE49-F238E27FC236}">
                  <a16:creationId xmlns:a16="http://schemas.microsoft.com/office/drawing/2014/main" id="{41E026A4-BBDA-4EA5-A9AC-BF3732C7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415" y="2418954"/>
              <a:ext cx="1188793" cy="1188793"/>
            </a:xfrm>
            <a:prstGeom prst="rect">
              <a:avLst/>
            </a:prstGeom>
          </p:spPr>
        </p:pic>
        <p:pic>
          <p:nvPicPr>
            <p:cNvPr id="39" name="Graphic 12">
              <a:extLst>
                <a:ext uri="{FF2B5EF4-FFF2-40B4-BE49-F238E27FC236}">
                  <a16:creationId xmlns:a16="http://schemas.microsoft.com/office/drawing/2014/main" id="{162B940C-4493-446F-8527-49B23C49B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214" y="2657929"/>
              <a:ext cx="1188793" cy="1188793"/>
            </a:xfrm>
            <a:prstGeom prst="rect">
              <a:avLst/>
            </a:prstGeom>
          </p:spPr>
        </p:pic>
        <p:pic>
          <p:nvPicPr>
            <p:cNvPr id="40" name="Graphic 97">
              <a:extLst>
                <a:ext uri="{FF2B5EF4-FFF2-40B4-BE49-F238E27FC236}">
                  <a16:creationId xmlns:a16="http://schemas.microsoft.com/office/drawing/2014/main" id="{2B2212E1-9BC9-43B8-8D0E-B5EE1599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23" y="3902015"/>
              <a:ext cx="691585" cy="691585"/>
            </a:xfrm>
            <a:prstGeom prst="rect">
              <a:avLst/>
            </a:prstGeom>
          </p:spPr>
        </p:pic>
        <p:pic>
          <p:nvPicPr>
            <p:cNvPr id="41" name="Graphic 98">
              <a:extLst>
                <a:ext uri="{FF2B5EF4-FFF2-40B4-BE49-F238E27FC236}">
                  <a16:creationId xmlns:a16="http://schemas.microsoft.com/office/drawing/2014/main" id="{22BF4443-26A5-4B6B-B1C8-039F695D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7479" y="1069598"/>
              <a:ext cx="691585" cy="691585"/>
            </a:xfrm>
            <a:prstGeom prst="rect">
              <a:avLst/>
            </a:prstGeom>
          </p:spPr>
        </p:pic>
        <p:pic>
          <p:nvPicPr>
            <p:cNvPr id="42" name="Graphic 99">
              <a:extLst>
                <a:ext uri="{FF2B5EF4-FFF2-40B4-BE49-F238E27FC236}">
                  <a16:creationId xmlns:a16="http://schemas.microsoft.com/office/drawing/2014/main" id="{767CCE3D-96D5-4A07-BF95-7771E3364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7479" y="4465109"/>
              <a:ext cx="691585" cy="691585"/>
            </a:xfrm>
            <a:prstGeom prst="rect">
              <a:avLst/>
            </a:prstGeom>
          </p:spPr>
        </p:pic>
        <p:pic>
          <p:nvPicPr>
            <p:cNvPr id="43" name="Graphic 100">
              <a:extLst>
                <a:ext uri="{FF2B5EF4-FFF2-40B4-BE49-F238E27FC236}">
                  <a16:creationId xmlns:a16="http://schemas.microsoft.com/office/drawing/2014/main" id="{836A4C38-A06C-44FC-B7D5-7E6B27560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23" y="1381895"/>
              <a:ext cx="691585" cy="691585"/>
            </a:xfrm>
            <a:prstGeom prst="rect">
              <a:avLst/>
            </a:prstGeom>
          </p:spPr>
        </p:pic>
        <p:pic>
          <p:nvPicPr>
            <p:cNvPr id="44" name="Graphic 101">
              <a:extLst>
                <a:ext uri="{FF2B5EF4-FFF2-40B4-BE49-F238E27FC236}">
                  <a16:creationId xmlns:a16="http://schemas.microsoft.com/office/drawing/2014/main" id="{1CFFC4EE-839E-4496-B7F6-88D3798E4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7479" y="2767354"/>
              <a:ext cx="691585" cy="691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65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전력 분석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2EE49-4D99-467D-8753-2BEBF4DC07EB}"/>
              </a:ext>
            </a:extLst>
          </p:cNvPr>
          <p:cNvCxnSpPr>
            <a:cxnSpLocks/>
          </p:cNvCxnSpPr>
          <p:nvPr/>
        </p:nvCxnSpPr>
        <p:spPr>
          <a:xfrm>
            <a:off x="6350000" y="2597596"/>
            <a:ext cx="322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FC0671-3148-4E2F-86F5-8E2299107A24}"/>
              </a:ext>
            </a:extLst>
          </p:cNvPr>
          <p:cNvSpPr txBox="1"/>
          <p:nvPr/>
        </p:nvSpPr>
        <p:spPr>
          <a:xfrm>
            <a:off x="6350000" y="2874490"/>
            <a:ext cx="5376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ko-KR" altLang="en-US" sz="2400" dirty="0" smtClean="0"/>
              <a:t>파형 관찰</a:t>
            </a:r>
            <a:endParaRPr lang="en-US" altLang="ko-KR" sz="2400" dirty="0" smtClean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r>
              <a:rPr lang="ko-KR" altLang="en-US" sz="2400" dirty="0" smtClean="0"/>
              <a:t>정보 획득</a:t>
            </a:r>
            <a:endParaRPr lang="en-US" altLang="ko-KR" sz="2400" dirty="0" smtClean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r>
              <a:rPr lang="ko-KR" altLang="en-US" sz="2400" dirty="0" smtClean="0"/>
              <a:t>공격에 활용</a:t>
            </a:r>
            <a:endParaRPr lang="en-US" altLang="ko-KR" sz="24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6350000" y="1735928"/>
            <a:ext cx="390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</a:rPr>
              <a:t>SPA (Simple)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Graphic 97">
            <a:extLst>
              <a:ext uri="{FF2B5EF4-FFF2-40B4-BE49-F238E27FC236}">
                <a16:creationId xmlns:a16="http://schemas.microsoft.com/office/drawing/2014/main" id="{2B2212E1-9BC9-43B8-8D0E-B5EE159943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3" y="318521"/>
            <a:ext cx="691585" cy="6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11127" y="537750"/>
            <a:ext cx="1127760" cy="1627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 * NOP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11127" y="3916680"/>
            <a:ext cx="1127760" cy="164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 * MUL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" y="3697108"/>
            <a:ext cx="4752975" cy="20193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" y="315551"/>
            <a:ext cx="4762500" cy="2076450"/>
          </a:xfrm>
          <a:prstGeom prst="rect">
            <a:avLst/>
          </a:prstGeom>
        </p:spPr>
      </p:pic>
      <p:sp>
        <p:nvSpPr>
          <p:cNvPr id="22" name="오른쪽 중괄호 21"/>
          <p:cNvSpPr/>
          <p:nvPr/>
        </p:nvSpPr>
        <p:spPr>
          <a:xfrm rot="5400000">
            <a:off x="2350879" y="1932508"/>
            <a:ext cx="586522" cy="1051560"/>
          </a:xfrm>
          <a:prstGeom prst="rightBrace">
            <a:avLst>
              <a:gd name="adj1" fmla="val 8333"/>
              <a:gd name="adj2" fmla="val 50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5400000">
            <a:off x="3012776" y="4699614"/>
            <a:ext cx="481928" cy="2270760"/>
          </a:xfrm>
          <a:prstGeom prst="rightBrace">
            <a:avLst>
              <a:gd name="adj1" fmla="val 8333"/>
              <a:gd name="adj2" fmla="val 50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43698" y="2987040"/>
            <a:ext cx="2362542" cy="350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 to 25 = 14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43698" y="6202680"/>
            <a:ext cx="236254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 to 40 = 29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64" y="1684124"/>
            <a:ext cx="4305673" cy="82303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47224"/>
              </p:ext>
            </p:extLst>
          </p:nvPr>
        </p:nvGraphicFramePr>
        <p:xfrm>
          <a:off x="7185980" y="2551681"/>
          <a:ext cx="34950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3981871157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3481589204"/>
                    </a:ext>
                  </a:extLst>
                </a:gridCol>
              </a:tblGrid>
              <a:tr h="763618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Instructions</a:t>
                      </a:r>
                    </a:p>
                    <a:p>
                      <a:pPr algn="ctr" latinLnBrk="1"/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Cycles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9766"/>
                  </a:ext>
                </a:extLst>
              </a:tr>
              <a:tr h="763618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NOP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37651"/>
                  </a:ext>
                </a:extLst>
              </a:tr>
              <a:tr h="763618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MUL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68787"/>
                  </a:ext>
                </a:extLst>
              </a:tr>
            </a:tbl>
          </a:graphicData>
        </a:graphic>
      </p:graphicFrame>
      <p:sp>
        <p:nvSpPr>
          <p:cNvPr id="30" name="왼쪽으로 구부러진 화살표 29"/>
          <p:cNvSpPr/>
          <p:nvPr/>
        </p:nvSpPr>
        <p:spPr>
          <a:xfrm>
            <a:off x="4484210" y="2987040"/>
            <a:ext cx="1097280" cy="3398520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41717" y="3831573"/>
            <a:ext cx="1216503" cy="120558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2</a:t>
            </a:r>
            <a:r>
              <a:rPr lang="ko-KR" altLang="en-US" sz="3200" dirty="0" smtClean="0"/>
              <a:t>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51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전력 분석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2EE49-4D99-467D-8753-2BEBF4DC07EB}"/>
              </a:ext>
            </a:extLst>
          </p:cNvPr>
          <p:cNvCxnSpPr>
            <a:cxnSpLocks/>
          </p:cNvCxnSpPr>
          <p:nvPr/>
        </p:nvCxnSpPr>
        <p:spPr>
          <a:xfrm>
            <a:off x="6350000" y="2597596"/>
            <a:ext cx="322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FC0671-3148-4E2F-86F5-8E2299107A24}"/>
              </a:ext>
            </a:extLst>
          </p:cNvPr>
          <p:cNvSpPr txBox="1"/>
          <p:nvPr/>
        </p:nvSpPr>
        <p:spPr>
          <a:xfrm>
            <a:off x="6350000" y="2874490"/>
            <a:ext cx="5376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 smtClean="0"/>
              <a:t>올바른 수행 파형 수집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 err="1"/>
              <a:t>중간값을</a:t>
            </a:r>
            <a:r>
              <a:rPr lang="ko-KR" altLang="en-US" dirty="0"/>
              <a:t> 전력 모델로 변환한 값 수집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 err="1" smtClean="0"/>
              <a:t>분류함수를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파형 그룹화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endParaRPr lang="en-US" altLang="ko-KR" dirty="0" smtClean="0"/>
          </a:p>
          <a:p>
            <a:pPr marL="342900" indent="-342900" algn="just">
              <a:buAutoNum type="arabicPeriod"/>
            </a:pPr>
            <a:r>
              <a:rPr lang="ko-KR" altLang="en-US" dirty="0" smtClean="0"/>
              <a:t>평균값을 차분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en-US" altLang="ko-KR" dirty="0" smtClean="0"/>
          </a:p>
          <a:p>
            <a:pPr marL="342900" indent="-342900" algn="just">
              <a:buAutoNum type="arabicPeriod"/>
            </a:pPr>
            <a:r>
              <a:rPr lang="ko-KR" altLang="en-US" dirty="0" smtClean="0"/>
              <a:t>차분이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아니라면 키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6350000" y="1735928"/>
            <a:ext cx="390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</a:rPr>
              <a:t>DPA (Differential)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Graphic 97">
            <a:extLst>
              <a:ext uri="{FF2B5EF4-FFF2-40B4-BE49-F238E27FC236}">
                <a16:creationId xmlns:a16="http://schemas.microsoft.com/office/drawing/2014/main" id="{2B2212E1-9BC9-43B8-8D0E-B5EE159943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3" y="318521"/>
            <a:ext cx="691585" cy="6915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271962" y="1319752"/>
            <a:ext cx="5824037" cy="4966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068918" y="1451876"/>
                <a:ext cx="4230123" cy="811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1451876"/>
                <a:ext cx="4230123" cy="81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68918" y="2498341"/>
                <a:ext cx="4230123" cy="811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𝐻𝑎𝑚𝑚𝑖𝑛𝑔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2498341"/>
                <a:ext cx="4230123" cy="811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068918" y="3605767"/>
                <a:ext cx="4230123" cy="798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3605767"/>
                <a:ext cx="4230123" cy="798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068916" y="5422644"/>
                <a:ext cx="4230123" cy="811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-&gt; Key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6" y="5422644"/>
                <a:ext cx="4230123" cy="811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068917" y="4554627"/>
                <a:ext cx="4230123" cy="811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7" y="4554627"/>
                <a:ext cx="4230123" cy="811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5E23B-280D-42B9-8CBF-18FF0FE480F2}"/>
              </a:ext>
            </a:extLst>
          </p:cNvPr>
          <p:cNvSpPr txBox="1"/>
          <p:nvPr/>
        </p:nvSpPr>
        <p:spPr>
          <a:xfrm flipH="1">
            <a:off x="271963" y="339365"/>
            <a:ext cx="11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제 </a:t>
            </a:r>
            <a:r>
              <a:rPr lang="en-US" altLang="ko-KR" b="1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75000"/>
                  </a:schemeClr>
                </a:solidFill>
              </a:rPr>
              <a:t>장</a:t>
            </a:r>
            <a:endParaRPr lang="ko-KR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90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전력 분석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B8B310-909E-471D-B5DD-CAE3400D97B2}"/>
              </a:ext>
            </a:extLst>
          </p:cNvPr>
          <p:cNvSpPr/>
          <p:nvPr/>
        </p:nvSpPr>
        <p:spPr>
          <a:xfrm>
            <a:off x="271962" y="1319752"/>
            <a:ext cx="5824037" cy="4966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2EE49-4D99-467D-8753-2BEBF4DC07EB}"/>
              </a:ext>
            </a:extLst>
          </p:cNvPr>
          <p:cNvCxnSpPr>
            <a:cxnSpLocks/>
          </p:cNvCxnSpPr>
          <p:nvPr/>
        </p:nvCxnSpPr>
        <p:spPr>
          <a:xfrm>
            <a:off x="6350000" y="2597596"/>
            <a:ext cx="322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FC0671-3148-4E2F-86F5-8E2299107A24}"/>
              </a:ext>
            </a:extLst>
          </p:cNvPr>
          <p:cNvSpPr txBox="1"/>
          <p:nvPr/>
        </p:nvSpPr>
        <p:spPr>
          <a:xfrm>
            <a:off x="6350000" y="2874490"/>
            <a:ext cx="537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 smtClean="0"/>
              <a:t>올바른 수행 파형 수집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 err="1" smtClean="0"/>
              <a:t>중간값을</a:t>
            </a:r>
            <a:r>
              <a:rPr lang="ko-KR" altLang="en-US" dirty="0" smtClean="0"/>
              <a:t> 전력 모델로 변환한 값 수집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 smtClean="0"/>
              <a:t>상관관계 측정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 smtClean="0"/>
              <a:t>가장 높은 상관관계를 가지는 키 획득</a:t>
            </a:r>
            <a:endParaRPr lang="en-US" altLang="ko-KR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6350000" y="1735928"/>
            <a:ext cx="390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</a:rPr>
              <a:t>CPA (Correlation)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Graphic 97">
            <a:extLst>
              <a:ext uri="{FF2B5EF4-FFF2-40B4-BE49-F238E27FC236}">
                <a16:creationId xmlns:a16="http://schemas.microsoft.com/office/drawing/2014/main" id="{2B2212E1-9BC9-43B8-8D0E-B5EE159943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3" y="318521"/>
            <a:ext cx="691585" cy="691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068918" y="1512836"/>
                <a:ext cx="4230123" cy="811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1512836"/>
                <a:ext cx="4230123" cy="81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068918" y="2620261"/>
                <a:ext cx="4230123" cy="811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𝐻𝑎𝑚𝑚𝑖𝑛𝑔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2620261"/>
                <a:ext cx="4230123" cy="811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068918" y="3727686"/>
                <a:ext cx="4230123" cy="1361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3727686"/>
                <a:ext cx="4230123" cy="1361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68918" y="5293778"/>
                <a:ext cx="4230123" cy="811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Highest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-&gt; Key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5293778"/>
                <a:ext cx="4230123" cy="811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5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8F42B2-B4B6-4648-87DA-3C00FCB1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평행 사변형 1">
            <a:extLst>
              <a:ext uri="{FF2B5EF4-FFF2-40B4-BE49-F238E27FC236}">
                <a16:creationId xmlns:a16="http://schemas.microsoft.com/office/drawing/2014/main" id="{967D2ECE-A4D4-48B9-A232-9D548206C000}"/>
              </a:ext>
            </a:extLst>
          </p:cNvPr>
          <p:cNvSpPr/>
          <p:nvPr/>
        </p:nvSpPr>
        <p:spPr>
          <a:xfrm flipH="1">
            <a:off x="-10194" y="-9358"/>
            <a:ext cx="5734556" cy="6879196"/>
          </a:xfrm>
          <a:custGeom>
            <a:avLst/>
            <a:gdLst>
              <a:gd name="connsiteX0" fmla="*/ 0 w 5704573"/>
              <a:gd name="connsiteY0" fmla="*/ 6858000 h 6858000"/>
              <a:gd name="connsiteX1" fmla="*/ 2340529 w 5704573"/>
              <a:gd name="connsiteY1" fmla="*/ 0 h 6858000"/>
              <a:gd name="connsiteX2" fmla="*/ 5704573 w 5704573"/>
              <a:gd name="connsiteY2" fmla="*/ 0 h 6858000"/>
              <a:gd name="connsiteX3" fmla="*/ 3364044 w 5704573"/>
              <a:gd name="connsiteY3" fmla="*/ 6858000 h 6858000"/>
              <a:gd name="connsiteX4" fmla="*/ 0 w 5704573"/>
              <a:gd name="connsiteY4" fmla="*/ 6858000 h 6858000"/>
              <a:gd name="connsiteX0" fmla="*/ 0 w 5704573"/>
              <a:gd name="connsiteY0" fmla="*/ 6858000 h 6858000"/>
              <a:gd name="connsiteX1" fmla="*/ 2340529 w 5704573"/>
              <a:gd name="connsiteY1" fmla="*/ 0 h 6858000"/>
              <a:gd name="connsiteX2" fmla="*/ 5704573 w 5704573"/>
              <a:gd name="connsiteY2" fmla="*/ 0 h 6858000"/>
              <a:gd name="connsiteX3" fmla="*/ 5692465 w 5704573"/>
              <a:gd name="connsiteY3" fmla="*/ 6848573 h 6858000"/>
              <a:gd name="connsiteX4" fmla="*/ 0 w 5704573"/>
              <a:gd name="connsiteY4" fmla="*/ 6858000 h 6858000"/>
              <a:gd name="connsiteX0" fmla="*/ 0 w 5724362"/>
              <a:gd name="connsiteY0" fmla="*/ 6858000 h 6869838"/>
              <a:gd name="connsiteX1" fmla="*/ 2340529 w 5724362"/>
              <a:gd name="connsiteY1" fmla="*/ 0 h 6869838"/>
              <a:gd name="connsiteX2" fmla="*/ 5704573 w 5724362"/>
              <a:gd name="connsiteY2" fmla="*/ 0 h 6869838"/>
              <a:gd name="connsiteX3" fmla="*/ 5724362 w 5724362"/>
              <a:gd name="connsiteY3" fmla="*/ 6869838 h 6869838"/>
              <a:gd name="connsiteX4" fmla="*/ 0 w 5724362"/>
              <a:gd name="connsiteY4" fmla="*/ 6858000 h 6869838"/>
              <a:gd name="connsiteX0" fmla="*/ 0 w 5724362"/>
              <a:gd name="connsiteY0" fmla="*/ 6858000 h 6869838"/>
              <a:gd name="connsiteX1" fmla="*/ 2340529 w 5724362"/>
              <a:gd name="connsiteY1" fmla="*/ 0 h 6869838"/>
              <a:gd name="connsiteX2" fmla="*/ 5720615 w 5724362"/>
              <a:gd name="connsiteY2" fmla="*/ 16042 h 6869838"/>
              <a:gd name="connsiteX3" fmla="*/ 5724362 w 5724362"/>
              <a:gd name="connsiteY3" fmla="*/ 6869838 h 6869838"/>
              <a:gd name="connsiteX4" fmla="*/ 0 w 5724362"/>
              <a:gd name="connsiteY4" fmla="*/ 6858000 h 6869838"/>
              <a:gd name="connsiteX0" fmla="*/ 0 w 5734556"/>
              <a:gd name="connsiteY0" fmla="*/ 6867358 h 6879196"/>
              <a:gd name="connsiteX1" fmla="*/ 2340529 w 5734556"/>
              <a:gd name="connsiteY1" fmla="*/ 9358 h 6879196"/>
              <a:gd name="connsiteX2" fmla="*/ 5733315 w 5734556"/>
              <a:gd name="connsiteY2" fmla="*/ 0 h 6879196"/>
              <a:gd name="connsiteX3" fmla="*/ 5724362 w 5734556"/>
              <a:gd name="connsiteY3" fmla="*/ 6879196 h 6879196"/>
              <a:gd name="connsiteX4" fmla="*/ 0 w 5734556"/>
              <a:gd name="connsiteY4" fmla="*/ 6867358 h 687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56" h="6879196">
                <a:moveTo>
                  <a:pt x="0" y="6867358"/>
                </a:moveTo>
                <a:lnTo>
                  <a:pt x="2340529" y="9358"/>
                </a:lnTo>
                <a:lnTo>
                  <a:pt x="5733315" y="0"/>
                </a:lnTo>
                <a:cubicBezTo>
                  <a:pt x="5739911" y="2289946"/>
                  <a:pt x="5717766" y="4589250"/>
                  <a:pt x="5724362" y="6879196"/>
                </a:cubicBezTo>
                <a:lnTo>
                  <a:pt x="0" y="6867358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CFA1-1E7F-4750-AFD4-77DA0A423C52}"/>
              </a:ext>
            </a:extLst>
          </p:cNvPr>
          <p:cNvSpPr txBox="1"/>
          <p:nvPr/>
        </p:nvSpPr>
        <p:spPr>
          <a:xfrm>
            <a:off x="471339" y="342900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전력분석</a:t>
            </a:r>
            <a:endParaRPr lang="en-US" altLang="ko-KR" sz="3600" dirty="0" smtClean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ko-KR" altLang="en-US" sz="36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대응기법</a:t>
            </a:r>
            <a:endParaRPr lang="ko-KR" altLang="en-US" sz="36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3FDE1-288B-4BF7-ADFE-9A7C918AC12B}"/>
              </a:ext>
            </a:extLst>
          </p:cNvPr>
          <p:cNvSpPr txBox="1"/>
          <p:nvPr/>
        </p:nvSpPr>
        <p:spPr>
          <a:xfrm>
            <a:off x="471338" y="278266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제 </a:t>
            </a:r>
            <a:r>
              <a:rPr lang="en-US" altLang="ko-KR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장</a:t>
            </a:r>
            <a:endParaRPr lang="ko-KR" altLang="en-US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1409</Words>
  <Application>Microsoft Office PowerPoint</Application>
  <PresentationFormat>와이드스크린</PresentationFormat>
  <Paragraphs>384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HY견고딕</vt:lpstr>
      <vt:lpstr>나눔스퀘어라운드 Regular</vt:lpstr>
      <vt:lpstr>맑은 고딕</vt:lpstr>
      <vt:lpstr>신명 중명조</vt:lpstr>
      <vt:lpstr>한양신명조</vt:lpstr>
      <vt:lpstr>Arial</vt:lpstr>
      <vt:lpstr>Cambria Math</vt:lpstr>
      <vt:lpstr>Century Schoolbook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59</cp:revision>
  <dcterms:created xsi:type="dcterms:W3CDTF">2017-11-16T07:55:22Z</dcterms:created>
  <dcterms:modified xsi:type="dcterms:W3CDTF">2018-12-06T00:51:31Z</dcterms:modified>
</cp:coreProperties>
</file>