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Lst>
  <p:notesMasterIdLst>
    <p:notesMasterId r:id="rId14"/>
  </p:notesMasterIdLst>
  <p:handoutMasterIdLst>
    <p:handoutMasterId r:id="rId15"/>
  </p:handoutMasterIdLst>
  <p:sldIdLst>
    <p:sldId id="269" r:id="rId3"/>
    <p:sldId id="275" r:id="rId4"/>
    <p:sldId id="280" r:id="rId5"/>
    <p:sldId id="303" r:id="rId6"/>
    <p:sldId id="304" r:id="rId7"/>
    <p:sldId id="312" r:id="rId8"/>
    <p:sldId id="313" r:id="rId9"/>
    <p:sldId id="314" r:id="rId10"/>
    <p:sldId id="309" r:id="rId11"/>
    <p:sldId id="310" r:id="rId12"/>
    <p:sldId id="274"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30850ACB-448E-430A-87B4-7A539D0D8C51}">
          <p14:sldIdLst>
            <p14:sldId id="269"/>
            <p14:sldId id="275"/>
            <p14:sldId id="280"/>
            <p14:sldId id="303"/>
            <p14:sldId id="304"/>
            <p14:sldId id="312"/>
            <p14:sldId id="313"/>
            <p14:sldId id="314"/>
            <p14:sldId id="309"/>
            <p14:sldId id="310"/>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75B6"/>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98" autoAdjust="0"/>
    <p:restoredTop sz="80265" autoAdjust="0"/>
  </p:normalViewPr>
  <p:slideViewPr>
    <p:cSldViewPr snapToGrid="0">
      <p:cViewPr varScale="1">
        <p:scale>
          <a:sx n="116" d="100"/>
          <a:sy n="116" d="100"/>
        </p:scale>
        <p:origin x="1680" y="176"/>
      </p:cViewPr>
      <p:guideLst>
        <p:guide orient="horz" pos="2160"/>
        <p:guide pos="3840"/>
      </p:guideLst>
    </p:cSldViewPr>
  </p:slideViewPr>
  <p:notesTextViewPr>
    <p:cViewPr>
      <p:scale>
        <a:sx n="100" d="100"/>
        <a:sy n="100" d="100"/>
      </p:scale>
      <p:origin x="0" y="0"/>
    </p:cViewPr>
  </p:notesTextViewPr>
  <p:notesViewPr>
    <p:cSldViewPr snapToGrid="0">
      <p:cViewPr varScale="1">
        <p:scale>
          <a:sx n="92" d="100"/>
          <a:sy n="92" d="100"/>
        </p:scale>
        <p:origin x="3730"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546E7E-6CE1-4F62-BC39-1BE7148D0D0D}" type="datetimeFigureOut">
              <a:rPr lang="ko-KR" altLang="en-US" smtClean="0"/>
              <a:t>2023. 6. 21.</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F56489-CFDC-4DF4-92D1-C366C0FB1731}" type="slidenum">
              <a:rPr lang="ko-KR" altLang="en-US" smtClean="0"/>
              <a:t>‹#›</a:t>
            </a:fld>
            <a:endParaRPr lang="ko-KR" altLang="en-US"/>
          </a:p>
        </p:txBody>
      </p:sp>
    </p:spTree>
    <p:extLst>
      <p:ext uri="{BB962C8B-B14F-4D97-AF65-F5344CB8AC3E}">
        <p14:creationId xmlns:p14="http://schemas.microsoft.com/office/powerpoint/2010/main" val="4149840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A1C54-2D0D-48EB-888A-9786B070F533}" type="datetimeFigureOut">
              <a:rPr lang="ko-KR" altLang="en-US" smtClean="0"/>
              <a:t>2023. 6. 21.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2C913-610E-4BF0-B55F-9CE65BBA65D1}" type="slidenum">
              <a:rPr lang="ko-KR" altLang="en-US" smtClean="0"/>
              <a:t>‹#›</a:t>
            </a:fld>
            <a:endParaRPr lang="ko-KR" altLang="en-US"/>
          </a:p>
        </p:txBody>
      </p:sp>
    </p:spTree>
    <p:extLst>
      <p:ext uri="{BB962C8B-B14F-4D97-AF65-F5344CB8AC3E}">
        <p14:creationId xmlns:p14="http://schemas.microsoft.com/office/powerpoint/2010/main" val="5329765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1</a:t>
            </a:fld>
            <a:endParaRPr lang="ko-KR" altLang="en-US"/>
          </a:p>
        </p:txBody>
      </p:sp>
    </p:spTree>
    <p:extLst>
      <p:ext uri="{BB962C8B-B14F-4D97-AF65-F5344CB8AC3E}">
        <p14:creationId xmlns:p14="http://schemas.microsoft.com/office/powerpoint/2010/main" val="1546746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dirty="0">
                <a:effectLst/>
                <a:latin typeface="Helvetica" pitchFamily="2" charset="0"/>
              </a:rPr>
              <a:t>블록체인은 트랜잭션을 생성 및 검증할 때 비대칭키만 사용됩니다</a:t>
            </a:r>
            <a:r>
              <a:rPr lang="en-US" altLang="ko-KR" sz="1200" dirty="0">
                <a:effectLst/>
                <a:latin typeface="Helvetica" pitchFamily="2" charset="0"/>
              </a:rPr>
              <a:t>.</a:t>
            </a:r>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3</a:t>
            </a:fld>
            <a:endParaRPr lang="ko-KR" altLang="en-US"/>
          </a:p>
        </p:txBody>
      </p:sp>
    </p:spTree>
    <p:extLst>
      <p:ext uri="{BB962C8B-B14F-4D97-AF65-F5344CB8AC3E}">
        <p14:creationId xmlns:p14="http://schemas.microsoft.com/office/powerpoint/2010/main" val="2424560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effectLst/>
              <a:latin typeface="Helvetica" pitchFamily="2" charset="0"/>
            </a:endParaRPr>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4</a:t>
            </a:fld>
            <a:endParaRPr lang="ko-KR" altLang="en-US"/>
          </a:p>
        </p:txBody>
      </p:sp>
    </p:spTree>
    <p:extLst>
      <p:ext uri="{BB962C8B-B14F-4D97-AF65-F5344CB8AC3E}">
        <p14:creationId xmlns:p14="http://schemas.microsoft.com/office/powerpoint/2010/main" val="1479658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ore-KR" sz="1200" dirty="0">
              <a:latin typeface="Helvetica" pitchFamily="2" charset="0"/>
            </a:endParaRPr>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5</a:t>
            </a:fld>
            <a:endParaRPr lang="ko-KR" altLang="en-US"/>
          </a:p>
        </p:txBody>
      </p:sp>
    </p:spTree>
    <p:extLst>
      <p:ext uri="{BB962C8B-B14F-4D97-AF65-F5344CB8AC3E}">
        <p14:creationId xmlns:p14="http://schemas.microsoft.com/office/powerpoint/2010/main" val="57023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nSpc>
                <a:spcPct val="150000"/>
              </a:lnSpc>
            </a:pPr>
            <a:r>
              <a:rPr lang="ko-KR" altLang="en-US" sz="1200" dirty="0">
                <a:effectLst/>
                <a:latin typeface="Helvetica" pitchFamily="2" charset="0"/>
              </a:rPr>
              <a:t>의료 데이터는 일반적으로 중앙집중식으로 관리하는데</a:t>
            </a:r>
            <a:r>
              <a:rPr lang="en-US" altLang="ko-KR" sz="1200" dirty="0">
                <a:effectLst/>
                <a:latin typeface="Helvetica" pitchFamily="2" charset="0"/>
              </a:rPr>
              <a:t>, </a:t>
            </a:r>
            <a:r>
              <a:rPr lang="ko-KR" altLang="en-US" sz="1200" dirty="0">
                <a:effectLst/>
                <a:latin typeface="Helvetica" pitchFamily="2" charset="0"/>
              </a:rPr>
              <a:t>이는 단일 </a:t>
            </a:r>
            <a:r>
              <a:rPr lang="ko-KR" altLang="en-US" sz="1200" dirty="0" err="1">
                <a:effectLst/>
                <a:latin typeface="Helvetica" pitchFamily="2" charset="0"/>
              </a:rPr>
              <a:t>장애점</a:t>
            </a:r>
            <a:r>
              <a:rPr lang="en-US" altLang="ko-KR" sz="1200" dirty="0">
                <a:effectLst/>
                <a:latin typeface="Helvetica" pitchFamily="2" charset="0"/>
              </a:rPr>
              <a:t>,</a:t>
            </a:r>
            <a:r>
              <a:rPr lang="ko-KR" altLang="en-US" sz="1200" dirty="0">
                <a:effectLst/>
                <a:latin typeface="Helvetica" pitchFamily="2" charset="0"/>
              </a:rPr>
              <a:t> </a:t>
            </a:r>
            <a:r>
              <a:rPr lang="ko-KR" altLang="en-US" sz="1200" dirty="0">
                <a:latin typeface="Helvetica" pitchFamily="2" charset="0"/>
              </a:rPr>
              <a:t>개인 정보 보호 등과 같은 문제 발생</a:t>
            </a:r>
            <a:br>
              <a:rPr lang="en-US" altLang="ko-KR" sz="1200" dirty="0">
                <a:latin typeface="Helvetica" pitchFamily="2" charset="0"/>
              </a:rPr>
            </a:br>
            <a:r>
              <a:rPr lang="en-US" altLang="ko-KR" sz="1200" dirty="0">
                <a:latin typeface="Helvetica" pitchFamily="2" charset="0"/>
                <a:sym typeface="Wingdings" pitchFamily="2" charset="2"/>
              </a:rPr>
              <a:t></a:t>
            </a:r>
            <a:r>
              <a:rPr lang="ko-KR" altLang="en-US" sz="1200" dirty="0">
                <a:latin typeface="Helvetica" pitchFamily="2" charset="0"/>
                <a:sym typeface="Wingdings" pitchFamily="2" charset="2"/>
              </a:rPr>
              <a:t> </a:t>
            </a:r>
            <a:r>
              <a:rPr lang="ko-KR" altLang="en-US" sz="1200" dirty="0">
                <a:effectLst/>
                <a:latin typeface="Helvetica" pitchFamily="2" charset="0"/>
              </a:rPr>
              <a:t>최근 블록체인 기술을 의료 데이터를 저장 및 공유하기 위한 기술로써 활용하는 연구가 다수 진행중</a:t>
            </a:r>
            <a:endParaRPr lang="en-US" altLang="ko-KR" sz="1200" dirty="0">
              <a:effectLst/>
              <a:latin typeface="Helvetica" pitchFamily="2" charset="0"/>
            </a:endParaRPr>
          </a:p>
          <a:p>
            <a:pPr algn="just">
              <a:lnSpc>
                <a:spcPct val="150000"/>
              </a:lnSpc>
            </a:pPr>
            <a:r>
              <a:rPr lang="ko-KR" altLang="en-US" sz="1200" dirty="0">
                <a:effectLst/>
                <a:latin typeface="Helvetica" pitchFamily="2" charset="0"/>
              </a:rPr>
              <a:t>하지만 블록체인의 경우 투명성이라는 특징을 가지고 있어 개인정보 유출 문제가 발생</a:t>
            </a:r>
            <a:endParaRPr lang="en-US" altLang="ko-KR" sz="1200" dirty="0">
              <a:effectLst/>
              <a:latin typeface="Helvetica" pitchFamily="2" charset="0"/>
            </a:endParaRPr>
          </a:p>
          <a:p>
            <a:pPr algn="just">
              <a:lnSpc>
                <a:spcPct val="150000"/>
              </a:lnSpc>
            </a:pPr>
            <a:endParaRPr lang="en-US" altLang="ko-KR" sz="1200" dirty="0">
              <a:effectLst/>
              <a:latin typeface="Helvetica" pitchFamily="2" charset="0"/>
            </a:endParaRPr>
          </a:p>
          <a:p>
            <a:pPr algn="just">
              <a:lnSpc>
                <a:spcPct val="150000"/>
              </a:lnSpc>
            </a:pPr>
            <a:r>
              <a:rPr lang="ko-KR" altLang="en-US" sz="1200" dirty="0">
                <a:effectLst/>
                <a:latin typeface="Helvetica" pitchFamily="2" charset="0"/>
              </a:rPr>
              <a:t>이를 방지하고자 </a:t>
            </a:r>
            <a:r>
              <a:rPr lang="en-US" altLang="ko-KR" sz="1200" dirty="0">
                <a:effectLst/>
                <a:latin typeface="Helvetica" pitchFamily="2" charset="0"/>
              </a:rPr>
              <a:t>[5]</a:t>
            </a:r>
            <a:r>
              <a:rPr lang="ko-KR" altLang="en-US" sz="1200" dirty="0">
                <a:effectLst/>
                <a:latin typeface="Helvetica" pitchFamily="2" charset="0"/>
              </a:rPr>
              <a:t>에서는 비대칭키를 통해 의료 데이터를 암호화하여 프라이버시를 보호하였다</a:t>
            </a:r>
            <a:r>
              <a:rPr lang="en-US" altLang="ko-KR" sz="1200" dirty="0">
                <a:effectLst/>
                <a:latin typeface="Helvetica" pitchFamily="2" charset="0"/>
              </a:rPr>
              <a:t>. </a:t>
            </a:r>
          </a:p>
          <a:p>
            <a:pPr algn="just">
              <a:lnSpc>
                <a:spcPct val="150000"/>
              </a:lnSpc>
            </a:pPr>
            <a:r>
              <a:rPr lang="ko-KR" altLang="en-US" sz="1200" dirty="0">
                <a:effectLst/>
                <a:latin typeface="Helvetica" pitchFamily="2" charset="0"/>
              </a:rPr>
              <a:t>하지만 비대칭키의 특성상 비효율적이라는 문제점이 존재하였다</a:t>
            </a:r>
            <a:r>
              <a:rPr lang="en-US" altLang="ko-KR" sz="1200" dirty="0">
                <a:effectLst/>
                <a:latin typeface="Helvetica" pitchFamily="2" charset="0"/>
              </a:rPr>
              <a:t>. </a:t>
            </a:r>
          </a:p>
          <a:p>
            <a:pPr algn="just">
              <a:lnSpc>
                <a:spcPct val="150000"/>
              </a:lnSpc>
            </a:pPr>
            <a:endParaRPr lang="en-US" altLang="ko-KR" sz="1200" dirty="0">
              <a:effectLst/>
              <a:latin typeface="Helvetica" pitchFamily="2" charset="0"/>
            </a:endParaRPr>
          </a:p>
          <a:p>
            <a:pPr algn="just">
              <a:lnSpc>
                <a:spcPct val="150000"/>
              </a:lnSpc>
            </a:pPr>
            <a:r>
              <a:rPr lang="ko-KR" altLang="en-US" sz="1200" dirty="0">
                <a:effectLst/>
                <a:latin typeface="Helvetica" pitchFamily="2" charset="0"/>
              </a:rPr>
              <a:t>비대칭키의 개인키를 통해 의료데이터를 확인할 수 있음</a:t>
            </a:r>
            <a:endParaRPr lang="en-US" altLang="ko-KR" sz="1200" dirty="0">
              <a:effectLst/>
              <a:latin typeface="Helvetica" pitchFamily="2" charset="0"/>
            </a:endParaRPr>
          </a:p>
          <a:p>
            <a:pPr algn="just">
              <a:lnSpc>
                <a:spcPct val="150000"/>
              </a:lnSpc>
            </a:pPr>
            <a:r>
              <a:rPr lang="en-US" altLang="ko-KR" sz="1200" dirty="0">
                <a:effectLst/>
                <a:latin typeface="Helvetica" pitchFamily="2" charset="0"/>
              </a:rPr>
              <a:t>(</a:t>
            </a:r>
            <a:r>
              <a:rPr lang="ko-KR" altLang="en-US" sz="1200" dirty="0">
                <a:effectLst/>
                <a:latin typeface="Helvetica" pitchFamily="2" charset="0"/>
              </a:rPr>
              <a:t>개인키로 대칭키를 복호화하고 그 대칭키로 의료데이터 확인</a:t>
            </a:r>
            <a:r>
              <a:rPr lang="en-US" altLang="ko-KR" sz="1200" dirty="0">
                <a:effectLst/>
                <a:latin typeface="Helvetica" pitchFamily="2" charset="0"/>
              </a:rPr>
              <a:t>)</a:t>
            </a:r>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6</a:t>
            </a:fld>
            <a:endParaRPr lang="ko-KR" altLang="en-US"/>
          </a:p>
        </p:txBody>
      </p:sp>
    </p:spTree>
    <p:extLst>
      <p:ext uri="{BB962C8B-B14F-4D97-AF65-F5344CB8AC3E}">
        <p14:creationId xmlns:p14="http://schemas.microsoft.com/office/powerpoint/2010/main" val="1672767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a:lnSpc>
                <a:spcPct val="150000"/>
              </a:lnSpc>
            </a:pPr>
            <a:r>
              <a:rPr lang="en-US" altLang="ko-Kore-KR" b="0" i="0" dirty="0">
                <a:solidFill>
                  <a:srgbClr val="374151"/>
                </a:solidFill>
                <a:effectLst/>
                <a:latin typeface="Söhne"/>
              </a:rPr>
              <a:t>Static Secrecy (</a:t>
            </a:r>
            <a:r>
              <a:rPr lang="ko-KR" altLang="en-US" b="0" i="0" dirty="0">
                <a:solidFill>
                  <a:srgbClr val="374151"/>
                </a:solidFill>
                <a:effectLst/>
                <a:latin typeface="Söhne"/>
              </a:rPr>
              <a:t>정적 </a:t>
            </a:r>
            <a:r>
              <a:rPr lang="ko-KR" altLang="en-US" b="0" i="0" dirty="0" err="1">
                <a:solidFill>
                  <a:srgbClr val="374151"/>
                </a:solidFill>
                <a:effectLst/>
                <a:latin typeface="Söhne"/>
              </a:rPr>
              <a:t>비밀성</a:t>
            </a:r>
            <a:r>
              <a:rPr lang="en-US" altLang="ko-KR" b="0" i="0" dirty="0">
                <a:solidFill>
                  <a:srgbClr val="374151"/>
                </a:solidFill>
                <a:effectLst/>
                <a:latin typeface="Söhne"/>
              </a:rPr>
              <a:t>):</a:t>
            </a:r>
            <a:r>
              <a:rPr lang="ko-KR" altLang="en-US" b="0" i="0" dirty="0">
                <a:solidFill>
                  <a:srgbClr val="374151"/>
                </a:solidFill>
                <a:effectLst/>
                <a:latin typeface="Söhne"/>
              </a:rPr>
              <a:t> 일반적으로 말하는 기밀성을 말함</a:t>
            </a:r>
            <a:endParaRPr lang="en-US" altLang="ko-KR" b="0" i="0" dirty="0">
              <a:solidFill>
                <a:srgbClr val="374151"/>
              </a:solidFill>
              <a:effectLst/>
              <a:latin typeface="Söhne"/>
            </a:endParaRPr>
          </a:p>
          <a:p>
            <a:pPr algn="just">
              <a:lnSpc>
                <a:spcPct val="150000"/>
              </a:lnSpc>
            </a:pPr>
            <a:r>
              <a:rPr lang="en-US" altLang="ko-Kore-KR" b="0" i="0" dirty="0">
                <a:solidFill>
                  <a:srgbClr val="374151"/>
                </a:solidFill>
                <a:effectLst/>
                <a:latin typeface="Söhne"/>
              </a:rPr>
              <a:t>Perfect Forward Secrecy (</a:t>
            </a:r>
            <a:r>
              <a:rPr lang="ko-KR" altLang="en-US" b="0" i="0" dirty="0">
                <a:solidFill>
                  <a:srgbClr val="374151"/>
                </a:solidFill>
                <a:effectLst/>
                <a:latin typeface="Söhne"/>
              </a:rPr>
              <a:t>완벽한 전달 </a:t>
            </a:r>
            <a:r>
              <a:rPr lang="ko-KR" altLang="en-US" b="0" i="0" dirty="0" err="1">
                <a:solidFill>
                  <a:srgbClr val="374151"/>
                </a:solidFill>
                <a:effectLst/>
                <a:latin typeface="Söhne"/>
              </a:rPr>
              <a:t>비밀성</a:t>
            </a:r>
            <a:r>
              <a:rPr lang="en-US" altLang="ko-KR" b="0" i="0" dirty="0">
                <a:solidFill>
                  <a:srgbClr val="374151"/>
                </a:solidFill>
                <a:effectLst/>
                <a:latin typeface="Söhne"/>
              </a:rPr>
              <a:t>): </a:t>
            </a:r>
            <a:r>
              <a:rPr lang="ko-KR" altLang="en-US" b="0" i="0" dirty="0">
                <a:solidFill>
                  <a:srgbClr val="374151"/>
                </a:solidFill>
                <a:effectLst/>
                <a:latin typeface="Söhne"/>
              </a:rPr>
              <a:t>과거에 수행된 키 교환을 기반으로 현재 또는 미래의 키를 탈취하는 공격자에 의해 과거 메시지가 해독되지 않도록 보호</a:t>
            </a:r>
            <a:endParaRPr lang="en-US" altLang="ko-KR" b="0" i="0" dirty="0">
              <a:solidFill>
                <a:srgbClr val="374151"/>
              </a:solidFill>
              <a:effectLst/>
              <a:latin typeface="Söhne"/>
            </a:endParaRPr>
          </a:p>
          <a:p>
            <a:pPr algn="just">
              <a:lnSpc>
                <a:spcPct val="150000"/>
              </a:lnSpc>
            </a:pPr>
            <a:r>
              <a:rPr lang="en-US" altLang="ko-Kore-KR" b="0" i="0" dirty="0">
                <a:solidFill>
                  <a:srgbClr val="374151"/>
                </a:solidFill>
                <a:effectLst/>
                <a:latin typeface="Söhne"/>
              </a:rPr>
              <a:t>Implicit Authenticity (</a:t>
            </a:r>
            <a:r>
              <a:rPr lang="ko-KR" altLang="en-US" b="0" i="0" dirty="0">
                <a:solidFill>
                  <a:srgbClr val="374151"/>
                </a:solidFill>
                <a:effectLst/>
                <a:latin typeface="Söhne"/>
              </a:rPr>
              <a:t>암묵적 </a:t>
            </a:r>
            <a:r>
              <a:rPr lang="ko-KR" altLang="en-US" b="0" i="0" dirty="0" err="1">
                <a:solidFill>
                  <a:srgbClr val="374151"/>
                </a:solidFill>
                <a:effectLst/>
                <a:latin typeface="Söhne"/>
              </a:rPr>
              <a:t>인증성</a:t>
            </a:r>
            <a:r>
              <a:rPr lang="en-US" altLang="ko-KR" b="0" i="0" dirty="0">
                <a:solidFill>
                  <a:srgbClr val="374151"/>
                </a:solidFill>
                <a:effectLst/>
                <a:latin typeface="Söhne"/>
              </a:rPr>
              <a:t>): </a:t>
            </a:r>
            <a:r>
              <a:rPr lang="ko-KR" altLang="en-US" b="0" i="0" dirty="0">
                <a:solidFill>
                  <a:srgbClr val="374151"/>
                </a:solidFill>
                <a:effectLst/>
                <a:latin typeface="Söhne"/>
              </a:rPr>
              <a:t>이 보안 속성은 상대방의 신원을 확인하는 것</a:t>
            </a:r>
            <a:endParaRPr lang="en-US" altLang="ko-KR" b="0" i="0" dirty="0">
              <a:solidFill>
                <a:srgbClr val="374151"/>
              </a:solidFill>
              <a:effectLst/>
              <a:latin typeface="Söhne"/>
            </a:endParaRPr>
          </a:p>
          <a:p>
            <a:pPr algn="just">
              <a:lnSpc>
                <a:spcPct val="150000"/>
              </a:lnSpc>
            </a:pPr>
            <a:r>
              <a:rPr lang="en-US" altLang="ko-Kore-KR" b="0" i="0" dirty="0">
                <a:solidFill>
                  <a:srgbClr val="374151"/>
                </a:solidFill>
                <a:effectLst/>
                <a:latin typeface="Söhne"/>
              </a:rPr>
              <a:t>Explicit Authenticity (</a:t>
            </a:r>
            <a:r>
              <a:rPr lang="ko-KR" altLang="en-US" b="0" i="0" dirty="0">
                <a:solidFill>
                  <a:srgbClr val="374151"/>
                </a:solidFill>
                <a:effectLst/>
                <a:latin typeface="Söhne"/>
              </a:rPr>
              <a:t>명시적 </a:t>
            </a:r>
            <a:r>
              <a:rPr lang="ko-KR" altLang="en-US" b="0" i="0" dirty="0" err="1">
                <a:solidFill>
                  <a:srgbClr val="374151"/>
                </a:solidFill>
                <a:effectLst/>
                <a:latin typeface="Söhne"/>
              </a:rPr>
              <a:t>인증성</a:t>
            </a:r>
            <a:r>
              <a:rPr lang="en-US" altLang="ko-KR" b="0" i="0" dirty="0">
                <a:solidFill>
                  <a:srgbClr val="374151"/>
                </a:solidFill>
                <a:effectLst/>
                <a:latin typeface="Söhne"/>
              </a:rPr>
              <a:t>): </a:t>
            </a:r>
            <a:r>
              <a:rPr lang="ko-KR" altLang="en-US" b="0" i="0" dirty="0">
                <a:solidFill>
                  <a:srgbClr val="374151"/>
                </a:solidFill>
                <a:effectLst/>
                <a:latin typeface="Söhne"/>
              </a:rPr>
              <a:t>암호화 및 인증 프로토콜을 통해 메시지의 무결성과 메시지가 정확한 송신자에 의해 생성되었음을 입증</a:t>
            </a:r>
            <a:endParaRPr lang="en-US" altLang="ko-KR" b="0" i="0" dirty="0">
              <a:solidFill>
                <a:srgbClr val="374151"/>
              </a:solidFill>
              <a:effectLst/>
              <a:latin typeface="Söhne"/>
            </a:endParaRPr>
          </a:p>
          <a:p>
            <a:pPr algn="just">
              <a:lnSpc>
                <a:spcPct val="150000"/>
              </a:lnSpc>
            </a:pPr>
            <a:r>
              <a:rPr lang="en-US" altLang="ko-Kore-KR" b="0" i="0" dirty="0">
                <a:solidFill>
                  <a:srgbClr val="374151"/>
                </a:solidFill>
                <a:effectLst/>
                <a:latin typeface="Söhne"/>
              </a:rPr>
              <a:t>Identity Protection (</a:t>
            </a:r>
            <a:r>
              <a:rPr lang="ko-KR" altLang="en-US" b="0" i="0" dirty="0">
                <a:solidFill>
                  <a:srgbClr val="374151"/>
                </a:solidFill>
                <a:effectLst/>
                <a:latin typeface="Söhne"/>
              </a:rPr>
              <a:t>신원 보호</a:t>
            </a:r>
            <a:r>
              <a:rPr lang="en-US" altLang="ko-KR" b="0" i="0" dirty="0">
                <a:solidFill>
                  <a:srgbClr val="374151"/>
                </a:solidFill>
                <a:effectLst/>
                <a:latin typeface="Söhne"/>
              </a:rPr>
              <a:t>)</a:t>
            </a:r>
            <a:r>
              <a:rPr lang="ko-KR" altLang="en-US" b="0" i="0" dirty="0">
                <a:solidFill>
                  <a:srgbClr val="374151"/>
                </a:solidFill>
                <a:effectLst/>
                <a:latin typeface="Söhne"/>
              </a:rPr>
              <a:t> </a:t>
            </a:r>
            <a:r>
              <a:rPr lang="en-US" altLang="ko-KR" b="0" i="0" dirty="0">
                <a:solidFill>
                  <a:srgbClr val="374151"/>
                </a:solidFill>
                <a:effectLst/>
                <a:latin typeface="Söhne"/>
              </a:rPr>
              <a:t>:</a:t>
            </a:r>
            <a:r>
              <a:rPr lang="ko-KR" altLang="en-US" b="0" i="0" dirty="0">
                <a:solidFill>
                  <a:srgbClr val="374151"/>
                </a:solidFill>
                <a:effectLst/>
                <a:latin typeface="Söhne"/>
              </a:rPr>
              <a:t> 개인의 신원이 노출되지 않도록 보장해야 하며</a:t>
            </a:r>
            <a:r>
              <a:rPr lang="en-US" altLang="ko-KR" b="0" i="0" dirty="0">
                <a:solidFill>
                  <a:srgbClr val="374151"/>
                </a:solidFill>
                <a:effectLst/>
                <a:latin typeface="Söhne"/>
              </a:rPr>
              <a:t>, </a:t>
            </a:r>
            <a:r>
              <a:rPr lang="ko-KR" altLang="en-US" b="0" i="0" dirty="0">
                <a:solidFill>
                  <a:srgbClr val="374151"/>
                </a:solidFill>
                <a:effectLst/>
                <a:latin typeface="Söhne"/>
              </a:rPr>
              <a:t>공격자가 </a:t>
            </a:r>
            <a:r>
              <a:rPr lang="ko-KR" altLang="en-US" b="0" i="0" dirty="0" err="1">
                <a:solidFill>
                  <a:srgbClr val="374151"/>
                </a:solidFill>
                <a:effectLst/>
                <a:latin typeface="Söhne"/>
              </a:rPr>
              <a:t>개인을</a:t>
            </a:r>
            <a:r>
              <a:rPr lang="ko-KR" altLang="en-US" b="0" i="0" dirty="0">
                <a:solidFill>
                  <a:srgbClr val="374151"/>
                </a:solidFill>
                <a:effectLst/>
                <a:latin typeface="Söhne"/>
              </a:rPr>
              <a:t> 식별하거나 추적하는 것을 방지</a:t>
            </a:r>
            <a:endParaRPr lang="en-US" altLang="ko-KR" b="0" i="0" dirty="0">
              <a:solidFill>
                <a:srgbClr val="374151"/>
              </a:solidFill>
              <a:effectLst/>
              <a:latin typeface="Söhne"/>
            </a:endParaRPr>
          </a:p>
          <a:p>
            <a:pPr algn="just">
              <a:lnSpc>
                <a:spcPct val="150000"/>
              </a:lnSpc>
            </a:pPr>
            <a:r>
              <a:rPr lang="ko-KR" altLang="en-US" b="0" i="0" dirty="0">
                <a:solidFill>
                  <a:srgbClr val="374151"/>
                </a:solidFill>
                <a:effectLst/>
                <a:latin typeface="Söhne"/>
              </a:rPr>
              <a:t>부인 가능성 </a:t>
            </a:r>
            <a:r>
              <a:rPr lang="en-US" altLang="ko-KR" b="0" i="0" dirty="0">
                <a:solidFill>
                  <a:srgbClr val="374151"/>
                </a:solidFill>
                <a:effectLst/>
                <a:latin typeface="Söhne"/>
              </a:rPr>
              <a:t>:</a:t>
            </a:r>
            <a:r>
              <a:rPr lang="ko-KR" altLang="en-US" b="0" i="0" dirty="0">
                <a:solidFill>
                  <a:srgbClr val="374151"/>
                </a:solidFill>
                <a:effectLst/>
                <a:latin typeface="Söhne"/>
              </a:rPr>
              <a:t> 통신 프로토콜에서 메시지 교환에 대한 부인을 가능하게 하여</a:t>
            </a:r>
            <a:r>
              <a:rPr lang="en-US" altLang="ko-KR" b="0" i="0" dirty="0">
                <a:solidFill>
                  <a:srgbClr val="374151"/>
                </a:solidFill>
                <a:effectLst/>
                <a:latin typeface="Söhne"/>
              </a:rPr>
              <a:t>, </a:t>
            </a:r>
            <a:r>
              <a:rPr lang="ko-KR" altLang="en-US" b="0" i="0" dirty="0">
                <a:solidFill>
                  <a:srgbClr val="374151"/>
                </a:solidFill>
                <a:effectLst/>
                <a:latin typeface="Söhne"/>
              </a:rPr>
              <a:t>키 교환에 참여한 사실을 외부에 입증할 수 없도록 함</a:t>
            </a:r>
            <a:endParaRPr lang="en-US" altLang="ko-KR" sz="1200" b="0" i="0" dirty="0">
              <a:solidFill>
                <a:srgbClr val="374151"/>
              </a:solidFill>
              <a:effectLst/>
              <a:latin typeface="Söhne"/>
            </a:endParaRPr>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7</a:t>
            </a:fld>
            <a:endParaRPr lang="ko-KR" altLang="en-US"/>
          </a:p>
        </p:txBody>
      </p:sp>
    </p:spTree>
    <p:extLst>
      <p:ext uri="{BB962C8B-B14F-4D97-AF65-F5344CB8AC3E}">
        <p14:creationId xmlns:p14="http://schemas.microsoft.com/office/powerpoint/2010/main" val="1000497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a:lnSpc>
                <a:spcPct val="150000"/>
              </a:lnSpc>
            </a:pPr>
            <a:endParaRPr lang="en-US" altLang="ko-KR" sz="1200" b="0" i="0" dirty="0">
              <a:solidFill>
                <a:srgbClr val="374151"/>
              </a:solidFill>
              <a:effectLst/>
              <a:latin typeface="Söhne"/>
            </a:endParaRPr>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8</a:t>
            </a:fld>
            <a:endParaRPr lang="ko-KR" altLang="en-US"/>
          </a:p>
        </p:txBody>
      </p:sp>
    </p:spTree>
    <p:extLst>
      <p:ext uri="{BB962C8B-B14F-4D97-AF65-F5344CB8AC3E}">
        <p14:creationId xmlns:p14="http://schemas.microsoft.com/office/powerpoint/2010/main" val="2333468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just" defTabSz="914400" rtl="0" eaLnBrk="1" fontAlgn="auto" latinLnBrk="1" hangingPunct="1">
              <a:lnSpc>
                <a:spcPct val="150000"/>
              </a:lnSpc>
              <a:spcBef>
                <a:spcPts val="0"/>
              </a:spcBef>
              <a:spcAft>
                <a:spcPts val="0"/>
              </a:spcAft>
              <a:buClrTx/>
              <a:buSzTx/>
              <a:buFontTx/>
              <a:buNone/>
              <a:tabLst/>
              <a:defRPr/>
            </a:pPr>
            <a:endParaRPr lang="en-US" altLang="ko-KR" sz="1200" dirty="0">
              <a:effectLst/>
              <a:latin typeface="Helvetica" pitchFamily="2" charset="0"/>
            </a:endParaRPr>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9</a:t>
            </a:fld>
            <a:endParaRPr lang="ko-KR" altLang="en-US"/>
          </a:p>
        </p:txBody>
      </p:sp>
    </p:spTree>
    <p:extLst>
      <p:ext uri="{BB962C8B-B14F-4D97-AF65-F5344CB8AC3E}">
        <p14:creationId xmlns:p14="http://schemas.microsoft.com/office/powerpoint/2010/main" val="2823307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부족한</a:t>
            </a:r>
            <a:r>
              <a:rPr kumimoji="1" lang="ko-KR" altLang="en-US" dirty="0"/>
              <a:t> 발표 </a:t>
            </a:r>
            <a:r>
              <a:rPr kumimoji="1" lang="ko-KR" altLang="en-US" dirty="0" err="1"/>
              <a:t>들어주셔서</a:t>
            </a:r>
            <a:r>
              <a:rPr kumimoji="1" lang="ko-KR" altLang="en-US" dirty="0"/>
              <a:t> 감사합니다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11</a:t>
            </a:fld>
            <a:endParaRPr lang="ko-KR" altLang="en-US"/>
          </a:p>
        </p:txBody>
      </p:sp>
    </p:spTree>
    <p:extLst>
      <p:ext uri="{BB962C8B-B14F-4D97-AF65-F5344CB8AC3E}">
        <p14:creationId xmlns:p14="http://schemas.microsoft.com/office/powerpoint/2010/main" val="61324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11920" y="207747"/>
            <a:ext cx="11368160" cy="762163"/>
          </a:xfrm>
        </p:spPr>
        <p:txBody>
          <a:bodyPr>
            <a:normAutofit/>
          </a:bodyPr>
          <a:lstStyle>
            <a:lvl1pPr>
              <a:defRPr sz="3600"/>
            </a:lvl1pPr>
          </a:lstStyle>
          <a:p>
            <a:r>
              <a:rPr lang="ko-KR" altLang="en-US" dirty="0"/>
              <a:t>마스터 제목 스타일 편집</a:t>
            </a:r>
          </a:p>
        </p:txBody>
      </p:sp>
      <p:sp>
        <p:nvSpPr>
          <p:cNvPr id="20" name="모서리가 둥근 직사각형 19"/>
          <p:cNvSpPr/>
          <p:nvPr userDrawn="1"/>
        </p:nvSpPr>
        <p:spPr>
          <a:xfrm>
            <a:off x="411920" y="207747"/>
            <a:ext cx="11368160" cy="762163"/>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텍스트 개체 틀 8"/>
          <p:cNvSpPr>
            <a:spLocks noGrp="1"/>
          </p:cNvSpPr>
          <p:nvPr>
            <p:ph type="body" sz="quarter" idx="10"/>
          </p:nvPr>
        </p:nvSpPr>
        <p:spPr>
          <a:xfrm>
            <a:off x="411163" y="1152525"/>
            <a:ext cx="11369675" cy="505777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81985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p:spTree>
      <p:nvGrpSpPr>
        <p:cNvPr id="1" name=""/>
        <p:cNvGrpSpPr/>
        <p:nvPr/>
      </p:nvGrpSpPr>
      <p:grpSpPr>
        <a:xfrm>
          <a:off x="0" y="0"/>
          <a:ext cx="0" cy="0"/>
          <a:chOff x="0" y="0"/>
          <a:chExt cx="0" cy="0"/>
        </a:xfrm>
      </p:grpSpPr>
      <p:sp>
        <p:nvSpPr>
          <p:cNvPr id="2" name="제목 1"/>
          <p:cNvSpPr>
            <a:spLocks noGrp="1"/>
          </p:cNvSpPr>
          <p:nvPr>
            <p:ph type="ctrTitle"/>
          </p:nvPr>
        </p:nvSpPr>
        <p:spPr>
          <a:xfrm>
            <a:off x="0" y="1223120"/>
            <a:ext cx="12192000" cy="2387600"/>
          </a:xfrm>
        </p:spPr>
        <p:txBody>
          <a:bodyPr anchor="ctr"/>
          <a:lstStyle>
            <a:lvl1pPr algn="ctr">
              <a:defRPr sz="6000" b="0">
                <a:latin typeface="+mj-ea"/>
                <a:ea typeface="+mj-ea"/>
                <a:cs typeface="함초롬돋움" panose="020B0604000101010101" pitchFamily="50" charset="-127"/>
              </a:defRPr>
            </a:lvl1pPr>
          </a:lstStyle>
          <a:p>
            <a:r>
              <a:rPr lang="ko-KR" altLang="en-US" dirty="0"/>
              <a:t>마스터 제목 스타일 편집</a:t>
            </a:r>
          </a:p>
        </p:txBody>
      </p:sp>
      <p:sp>
        <p:nvSpPr>
          <p:cNvPr id="3" name="부제목 2"/>
          <p:cNvSpPr>
            <a:spLocks noGrp="1"/>
          </p:cNvSpPr>
          <p:nvPr>
            <p:ph type="subTitle" idx="1"/>
          </p:nvPr>
        </p:nvSpPr>
        <p:spPr>
          <a:xfrm>
            <a:off x="-2" y="3794871"/>
            <a:ext cx="12192001" cy="1655762"/>
          </a:xfrm>
        </p:spPr>
        <p:txBody>
          <a:bodyPr anchor="ctr"/>
          <a:lstStyle>
            <a:lvl1pPr marL="0" indent="0" algn="ctr">
              <a:buNone/>
              <a:defRPr sz="2400">
                <a:latin typeface="+mn-ea"/>
                <a:ea typeface="+mn-ea"/>
                <a:cs typeface="함초롬돋움" panose="020B0604000101010101"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pic>
        <p:nvPicPr>
          <p:cNvPr id="8" name="그림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96" y="6195047"/>
            <a:ext cx="3026852" cy="642781"/>
          </a:xfrm>
          <a:prstGeom prst="rect">
            <a:avLst/>
          </a:prstGeom>
        </p:spPr>
      </p:pic>
      <p:pic>
        <p:nvPicPr>
          <p:cNvPr id="9" name="그림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80202" y="6215220"/>
            <a:ext cx="1311798" cy="642780"/>
          </a:xfrm>
          <a:prstGeom prst="rect">
            <a:avLst/>
          </a:prstGeom>
        </p:spPr>
      </p:pic>
    </p:spTree>
    <p:extLst>
      <p:ext uri="{BB962C8B-B14F-4D97-AF65-F5344CB8AC3E}">
        <p14:creationId xmlns:p14="http://schemas.microsoft.com/office/powerpoint/2010/main" val="186826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cxnSp>
        <p:nvCxnSpPr>
          <p:cNvPr id="9" name="직선 연결선 8"/>
          <p:cNvCxnSpPr>
            <a:cxnSpLocks/>
          </p:cNvCxnSpPr>
          <p:nvPr userDrawn="1"/>
        </p:nvCxnSpPr>
        <p:spPr>
          <a:xfrm>
            <a:off x="4863597" y="2208981"/>
            <a:ext cx="199407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텍스트 개체 틀 4"/>
          <p:cNvSpPr>
            <a:spLocks noGrp="1"/>
          </p:cNvSpPr>
          <p:nvPr>
            <p:ph type="body" sz="quarter" idx="11" hasCustomPrompt="1"/>
          </p:nvPr>
        </p:nvSpPr>
        <p:spPr>
          <a:xfrm>
            <a:off x="1055592" y="1691017"/>
            <a:ext cx="10071852"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70" name="텍스트 개체 틀 4"/>
          <p:cNvSpPr>
            <a:spLocks noGrp="1"/>
          </p:cNvSpPr>
          <p:nvPr>
            <p:ph type="body" sz="quarter" idx="25" hasCustomPrompt="1"/>
          </p:nvPr>
        </p:nvSpPr>
        <p:spPr>
          <a:xfrm>
            <a:off x="1055592" y="2606858"/>
            <a:ext cx="10071850"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76" name="텍스트 개체 틀 4"/>
          <p:cNvSpPr>
            <a:spLocks noGrp="1"/>
          </p:cNvSpPr>
          <p:nvPr>
            <p:ph type="body" sz="quarter" idx="27" hasCustomPrompt="1"/>
          </p:nvPr>
        </p:nvSpPr>
        <p:spPr>
          <a:xfrm>
            <a:off x="1055592" y="3526039"/>
            <a:ext cx="10071850"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79" name="텍스트 개체 틀 4"/>
          <p:cNvSpPr>
            <a:spLocks noGrp="1"/>
          </p:cNvSpPr>
          <p:nvPr>
            <p:ph type="body" sz="quarter" idx="29" hasCustomPrompt="1"/>
          </p:nvPr>
        </p:nvSpPr>
        <p:spPr>
          <a:xfrm>
            <a:off x="1055593" y="4441880"/>
            <a:ext cx="10071849"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11" name="모서리가 둥근 직사각형 19">
            <a:extLst>
              <a:ext uri="{FF2B5EF4-FFF2-40B4-BE49-F238E27FC236}">
                <a16:creationId xmlns:a16="http://schemas.microsoft.com/office/drawing/2014/main" id="{9A1001AF-7C71-4701-94B0-3772F84D3418}"/>
              </a:ext>
            </a:extLst>
          </p:cNvPr>
          <p:cNvSpPr/>
          <p:nvPr userDrawn="1"/>
        </p:nvSpPr>
        <p:spPr>
          <a:xfrm>
            <a:off x="1064556" y="1691018"/>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모서리가 둥근 직사각형 19">
            <a:extLst>
              <a:ext uri="{FF2B5EF4-FFF2-40B4-BE49-F238E27FC236}">
                <a16:creationId xmlns:a16="http://schemas.microsoft.com/office/drawing/2014/main" id="{D9E18A4C-9D39-4312-9D41-EA0FA0703DAD}"/>
              </a:ext>
            </a:extLst>
          </p:cNvPr>
          <p:cNvSpPr/>
          <p:nvPr userDrawn="1"/>
        </p:nvSpPr>
        <p:spPr>
          <a:xfrm>
            <a:off x="1064556" y="2603620"/>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모서리가 둥근 직사각형 19">
            <a:extLst>
              <a:ext uri="{FF2B5EF4-FFF2-40B4-BE49-F238E27FC236}">
                <a16:creationId xmlns:a16="http://schemas.microsoft.com/office/drawing/2014/main" id="{DD43020D-DDFD-4ED7-A112-51545002358E}"/>
              </a:ext>
            </a:extLst>
          </p:cNvPr>
          <p:cNvSpPr/>
          <p:nvPr userDrawn="1"/>
        </p:nvSpPr>
        <p:spPr>
          <a:xfrm>
            <a:off x="1064556" y="3532617"/>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모서리가 둥근 직사각형 19">
            <a:extLst>
              <a:ext uri="{FF2B5EF4-FFF2-40B4-BE49-F238E27FC236}">
                <a16:creationId xmlns:a16="http://schemas.microsoft.com/office/drawing/2014/main" id="{7B5C337D-B310-4C62-8229-6DD25DC8C899}"/>
              </a:ext>
            </a:extLst>
          </p:cNvPr>
          <p:cNvSpPr/>
          <p:nvPr userDrawn="1"/>
        </p:nvSpPr>
        <p:spPr>
          <a:xfrm>
            <a:off x="1064556" y="4445220"/>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491475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종료">
    <p:spTree>
      <p:nvGrpSpPr>
        <p:cNvPr id="1" name=""/>
        <p:cNvGrpSpPr/>
        <p:nvPr/>
      </p:nvGrpSpPr>
      <p:grpSpPr>
        <a:xfrm>
          <a:off x="0" y="0"/>
          <a:ext cx="0" cy="0"/>
          <a:chOff x="0" y="0"/>
          <a:chExt cx="0" cy="0"/>
        </a:xfrm>
      </p:grpSpPr>
      <p:sp>
        <p:nvSpPr>
          <p:cNvPr id="4" name="직사각형 3"/>
          <p:cNvSpPr/>
          <p:nvPr userDrawn="1"/>
        </p:nvSpPr>
        <p:spPr>
          <a:xfrm>
            <a:off x="0" y="2767280"/>
            <a:ext cx="12191999" cy="1323439"/>
          </a:xfrm>
          <a:prstGeom prst="rect">
            <a:avLst/>
          </a:prstGeom>
        </p:spPr>
        <p:txBody>
          <a:bodyPr wrap="square">
            <a:spAutoFit/>
          </a:bodyPr>
          <a:lstStyle/>
          <a:p>
            <a:pPr algn="ctr"/>
            <a:r>
              <a:rPr lang="en-US" altLang="ko-KR" sz="8000" dirty="0">
                <a:latin typeface="+mj-lt"/>
              </a:rPr>
              <a:t>Q &amp; A</a:t>
            </a:r>
            <a:endParaRPr lang="ko-KR" altLang="en-US" sz="8000" dirty="0">
              <a:latin typeface="+mj-lt"/>
            </a:endParaRPr>
          </a:p>
        </p:txBody>
      </p:sp>
    </p:spTree>
    <p:extLst>
      <p:ext uri="{BB962C8B-B14F-4D97-AF65-F5344CB8AC3E}">
        <p14:creationId xmlns:p14="http://schemas.microsoft.com/office/powerpoint/2010/main" val="132943816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 name="직사각형 9"/>
          <p:cNvSpPr/>
          <p:nvPr userDrawn="1"/>
        </p:nvSpPr>
        <p:spPr>
          <a:xfrm>
            <a:off x="8623390" y="6412231"/>
            <a:ext cx="3568610" cy="400110"/>
          </a:xfrm>
          <a:prstGeom prst="rect">
            <a:avLst/>
          </a:prstGeom>
        </p:spPr>
        <p:txBody>
          <a:bodyPr wrap="square">
            <a:spAutoFit/>
          </a:bodyPr>
          <a:lstStyle/>
          <a:p>
            <a:pPr algn="r"/>
            <a:fld id="{86B743E8-9D27-4F69-87ED-4623B89CBF9F}" type="slidenum">
              <a:rPr lang="ko-KR" altLang="en-US" sz="2000" smtClean="0">
                <a:solidFill>
                  <a:srgbClr val="2E75B6"/>
                </a:solidFill>
                <a:latin typeface="+mn-lt"/>
              </a:rPr>
              <a:t>‹#›</a:t>
            </a:fld>
            <a:endParaRPr lang="ko-KR" altLang="en-US" sz="2000" dirty="0">
              <a:solidFill>
                <a:srgbClr val="2E75B6"/>
              </a:solidFill>
              <a:latin typeface="+mn-lt"/>
            </a:endParaRPr>
          </a:p>
        </p:txBody>
      </p:sp>
    </p:spTree>
    <p:extLst>
      <p:ext uri="{BB962C8B-B14F-4D97-AF65-F5344CB8AC3E}">
        <p14:creationId xmlns:p14="http://schemas.microsoft.com/office/powerpoint/2010/main" val="2106993273"/>
      </p:ext>
    </p:extLst>
  </p:cSld>
  <p:clrMap bg1="lt1" tx1="dk1" bg2="lt2" tx2="dk2" accent1="accent1" accent2="accent2" accent3="accent3" accent4="accent4" accent5="accent5" accent6="accent6" hlink="hlink" folHlink="folHlink"/>
  <p:sldLayoutIdLst>
    <p:sldLayoutId id="2147483650" r:id="rId1"/>
  </p:sldLayoutIdLst>
  <p:hf sldNum="0"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DAAC8-442A-4C15-9819-F07FF5E73150}" type="slidenum">
              <a:rPr lang="ko-KR" altLang="en-US" smtClean="0"/>
              <a:pPr/>
              <a:t>‹#›</a:t>
            </a:fld>
            <a:endParaRPr lang="ko-KR" altLang="en-US" dirty="0"/>
          </a:p>
        </p:txBody>
      </p:sp>
    </p:spTree>
    <p:extLst>
      <p:ext uri="{BB962C8B-B14F-4D97-AF65-F5344CB8AC3E}">
        <p14:creationId xmlns:p14="http://schemas.microsoft.com/office/powerpoint/2010/main" val="259666516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9" r:id="rId3"/>
  </p:sldLayoutIdLst>
  <p:hf sldNum="0"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372008" y="1505702"/>
            <a:ext cx="11447980" cy="2387600"/>
          </a:xfrm>
        </p:spPr>
        <p:txBody>
          <a:bodyPr>
            <a:noAutofit/>
          </a:bodyPr>
          <a:lstStyle/>
          <a:p>
            <a:pPr>
              <a:lnSpc>
                <a:spcPct val="150000"/>
              </a:lnSpc>
            </a:pPr>
            <a:r>
              <a:rPr lang="ko-Kore-KR" altLang="en-US" sz="2800" dirty="0">
                <a:latin typeface="Georgia" panose="02040502050405020303" pitchFamily="18" charset="0"/>
              </a:rPr>
              <a:t>블록체인</a:t>
            </a:r>
            <a:r>
              <a:rPr lang="ko-KR" altLang="en-US" sz="2800" dirty="0">
                <a:latin typeface="Georgia" panose="02040502050405020303" pitchFamily="18" charset="0"/>
              </a:rPr>
              <a:t> 상의 키 교환 알고리즘 적용 사례</a:t>
            </a:r>
            <a:endParaRPr lang="ko-KR" altLang="en-US" sz="2400" dirty="0">
              <a:latin typeface="Georgia" panose="02040502050405020303" pitchFamily="18" charset="0"/>
            </a:endParaRPr>
          </a:p>
        </p:txBody>
      </p:sp>
      <p:sp>
        <p:nvSpPr>
          <p:cNvPr id="3" name="TextBox 2">
            <a:extLst>
              <a:ext uri="{FF2B5EF4-FFF2-40B4-BE49-F238E27FC236}">
                <a16:creationId xmlns:a16="http://schemas.microsoft.com/office/drawing/2014/main" id="{90035B27-DF77-EB96-6618-79E23BCBEE13}"/>
              </a:ext>
            </a:extLst>
          </p:cNvPr>
          <p:cNvSpPr txBox="1"/>
          <p:nvPr/>
        </p:nvSpPr>
        <p:spPr>
          <a:xfrm>
            <a:off x="5048275" y="4982966"/>
            <a:ext cx="2095445" cy="369332"/>
          </a:xfrm>
          <a:prstGeom prst="rect">
            <a:avLst/>
          </a:prstGeom>
          <a:noFill/>
        </p:spPr>
        <p:txBody>
          <a:bodyPr wrap="none" rtlCol="0">
            <a:spAutoFit/>
          </a:bodyPr>
          <a:lstStyle/>
          <a:p>
            <a:r>
              <a:rPr kumimoji="1" lang="ko-Kore-KR" altLang="en-US" dirty="0"/>
              <a:t>한성대학교</a:t>
            </a:r>
            <a:r>
              <a:rPr kumimoji="1" lang="ko-KR" altLang="en-US" dirty="0"/>
              <a:t> </a:t>
            </a:r>
            <a:r>
              <a:rPr kumimoji="1" lang="ko-Kore-KR" altLang="en-US" dirty="0"/>
              <a:t>강예준</a:t>
            </a:r>
          </a:p>
        </p:txBody>
      </p:sp>
    </p:spTree>
    <p:extLst>
      <p:ext uri="{BB962C8B-B14F-4D97-AF65-F5344CB8AC3E}">
        <p14:creationId xmlns:p14="http://schemas.microsoft.com/office/powerpoint/2010/main" val="2406322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929E7B-47B9-668D-0FBE-1412374660AC}"/>
              </a:ext>
            </a:extLst>
          </p:cNvPr>
          <p:cNvSpPr>
            <a:spLocks noGrp="1"/>
          </p:cNvSpPr>
          <p:nvPr>
            <p:ph type="title"/>
          </p:nvPr>
        </p:nvSpPr>
        <p:spPr/>
        <p:txBody>
          <a:bodyPr/>
          <a:lstStyle/>
          <a:p>
            <a:r>
              <a:rPr kumimoji="1" lang="ko-Kore-KR" altLang="en-US" dirty="0"/>
              <a:t>참고문헌</a:t>
            </a:r>
          </a:p>
        </p:txBody>
      </p:sp>
      <p:sp>
        <p:nvSpPr>
          <p:cNvPr id="3" name="텍스트 개체 틀 2">
            <a:extLst>
              <a:ext uri="{FF2B5EF4-FFF2-40B4-BE49-F238E27FC236}">
                <a16:creationId xmlns:a16="http://schemas.microsoft.com/office/drawing/2014/main" id="{6FAE4CA9-E2E3-B96B-45D3-A86B365D77B2}"/>
              </a:ext>
            </a:extLst>
          </p:cNvPr>
          <p:cNvSpPr>
            <a:spLocks noGrp="1"/>
          </p:cNvSpPr>
          <p:nvPr>
            <p:ph type="body" sz="quarter" idx="10"/>
          </p:nvPr>
        </p:nvSpPr>
        <p:spPr/>
        <p:txBody>
          <a:bodyPr>
            <a:normAutofit/>
          </a:bodyPr>
          <a:lstStyle/>
          <a:p>
            <a:pPr marL="0" indent="0">
              <a:buNone/>
            </a:pPr>
            <a:r>
              <a:rPr lang="en-US" altLang="ko-Kore-KR" sz="1600" dirty="0">
                <a:latin typeface="HCRBatang"/>
              </a:rPr>
              <a:t>[1] March, 2002.Nakamoto, Satoshi. "Bitcoin: A peer-to-peer electronic cash system." Decentralized business review (2008): 21260. </a:t>
            </a:r>
          </a:p>
          <a:p>
            <a:pPr marL="0" indent="0">
              <a:buNone/>
            </a:pPr>
            <a:r>
              <a:rPr lang="en-US" altLang="ko-Kore-KR" sz="1600" dirty="0">
                <a:latin typeface="HCRBatang"/>
              </a:rPr>
              <a:t>[2] Diffie, Whitfield, and Martin E. Hellman. "New directions in cryptography." Democratizing Cryptography: The Work of Whitfield Diffie and Martin Hellman. 2022. 365-390. </a:t>
            </a:r>
          </a:p>
          <a:p>
            <a:pPr marL="0" indent="0">
              <a:buNone/>
            </a:pPr>
            <a:r>
              <a:rPr lang="en-US" altLang="ko-Kore-KR" sz="1600" dirty="0">
                <a:latin typeface="HCRBatang"/>
              </a:rPr>
              <a:t>[3] Boyko, Victor, Philip </a:t>
            </a:r>
            <a:r>
              <a:rPr lang="en-US" altLang="ko-Kore-KR" sz="1600" dirty="0" err="1">
                <a:latin typeface="HCRBatang"/>
              </a:rPr>
              <a:t>MacKenzie</a:t>
            </a:r>
            <a:r>
              <a:rPr lang="en-US" altLang="ko-Kore-KR" sz="1600" dirty="0">
                <a:latin typeface="HCRBatang"/>
              </a:rPr>
              <a:t>, and </a:t>
            </a:r>
            <a:r>
              <a:rPr lang="en-US" altLang="ko-Kore-KR" sz="1600" dirty="0" err="1">
                <a:latin typeface="HCRBatang"/>
              </a:rPr>
              <a:t>Sarvar</a:t>
            </a:r>
            <a:r>
              <a:rPr lang="en-US" altLang="ko-Kore-KR" sz="1600" dirty="0">
                <a:latin typeface="HCRBatang"/>
              </a:rPr>
              <a:t> Patel. "Provably secure password-authenticated key exchange using Diffie-Hellman." Cryptology </a:t>
            </a:r>
            <a:r>
              <a:rPr lang="en-US" altLang="ko-Kore-KR" sz="1600" dirty="0" err="1">
                <a:latin typeface="HCRBatang"/>
              </a:rPr>
              <a:t>ePrint</a:t>
            </a:r>
            <a:r>
              <a:rPr lang="en-US" altLang="ko-Kore-KR" sz="1600" dirty="0">
                <a:latin typeface="HCRBatang"/>
              </a:rPr>
              <a:t> Archive (2000). </a:t>
            </a:r>
          </a:p>
          <a:p>
            <a:pPr marL="0" indent="0">
              <a:buNone/>
            </a:pPr>
            <a:r>
              <a:rPr lang="en-US" altLang="ko-Kore-KR" sz="1600" dirty="0">
                <a:latin typeface="HCRBatang"/>
              </a:rPr>
              <a:t>[4] Chen, </a:t>
            </a:r>
            <a:r>
              <a:rPr lang="en-US" altLang="ko-Kore-KR" sz="1600" dirty="0" err="1">
                <a:latin typeface="HCRBatang"/>
              </a:rPr>
              <a:t>Yanchi</a:t>
            </a:r>
            <a:r>
              <a:rPr lang="en-US" altLang="ko-Kore-KR" sz="1600" dirty="0">
                <a:latin typeface="HCRBatang"/>
              </a:rPr>
              <a:t>, </a:t>
            </a:r>
            <a:r>
              <a:rPr lang="en-US" altLang="ko-Kore-KR" sz="1600" dirty="0" err="1">
                <a:latin typeface="HCRBatang"/>
              </a:rPr>
              <a:t>Haoxiang</a:t>
            </a:r>
            <a:r>
              <a:rPr lang="en-US" altLang="ko-Kore-KR" sz="1600" dirty="0">
                <a:latin typeface="HCRBatang"/>
              </a:rPr>
              <a:t> Luo, and Qing </a:t>
            </a:r>
            <a:r>
              <a:rPr lang="en-US" altLang="ko-Kore-KR" sz="1600" dirty="0" err="1">
                <a:latin typeface="HCRBatang"/>
              </a:rPr>
              <a:t>Bian</a:t>
            </a:r>
            <a:r>
              <a:rPr lang="en-US" altLang="ko-Kore-KR" sz="1600" dirty="0">
                <a:latin typeface="HCRBatang"/>
              </a:rPr>
              <a:t>. "A Privacy Protection Method Based on Key Encapsulation Mechanism in Medical Blockchain." 2021 IEEE 21st </a:t>
            </a:r>
          </a:p>
          <a:p>
            <a:pPr marL="0" indent="0">
              <a:buNone/>
            </a:pPr>
            <a:r>
              <a:rPr lang="en-US" altLang="ko-Kore-KR" sz="1600" dirty="0">
                <a:latin typeface="HCRBatang"/>
              </a:rPr>
              <a:t>[5] Wang RJ, Yu SZ, Li Y, et al., “Medical blockchain of privacy data sharing model based on ring signature,” Journal of University of Electronic Science and Technology of China, vol. 48(6), pp. 886-892, 2019. </a:t>
            </a:r>
          </a:p>
          <a:p>
            <a:pPr marL="0" indent="0">
              <a:buNone/>
            </a:pPr>
            <a:r>
              <a:rPr lang="en-US" altLang="ko-Kore-KR" sz="1600" dirty="0">
                <a:latin typeface="HCRBatang"/>
              </a:rPr>
              <a:t>[6] Wu, </a:t>
            </a:r>
            <a:r>
              <a:rPr lang="en-US" altLang="ko-Kore-KR" sz="1600" dirty="0" err="1">
                <a:latin typeface="HCRBatang"/>
              </a:rPr>
              <a:t>Qiong</a:t>
            </a:r>
            <a:r>
              <a:rPr lang="en-US" altLang="ko-Kore-KR" sz="1600" dirty="0">
                <a:latin typeface="HCRBatang"/>
              </a:rPr>
              <a:t>, et al. "DAKEs: Decentralized Authenticated Key Exchange Protocols via Blockchain for Smart City." Wireless Communications and Mobile Computing 2022 (2022). </a:t>
            </a:r>
          </a:p>
          <a:p>
            <a:pPr marL="0" indent="0">
              <a:buNone/>
            </a:pPr>
            <a:r>
              <a:rPr lang="en-US" altLang="ko-Kore-KR" sz="1600" dirty="0">
                <a:latin typeface="HCRBatang"/>
              </a:rPr>
              <a:t>[7] Badshah, Akhtar, et al. "AAKE-BIVT: Anonymous Authenticated Key Exchange Scheme for Blockchain-Enabled Internet of Vehicles in Smart Transportation." IEEE Transactions on Intelligent Transportation Systems (2022). </a:t>
            </a:r>
          </a:p>
        </p:txBody>
      </p:sp>
    </p:spTree>
    <p:extLst>
      <p:ext uri="{BB962C8B-B14F-4D97-AF65-F5344CB8AC3E}">
        <p14:creationId xmlns:p14="http://schemas.microsoft.com/office/powerpoint/2010/main" val="400249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DACEDC50-8590-703D-28DF-A6A5D7A97CBC}"/>
              </a:ext>
            </a:extLst>
          </p:cNvPr>
          <p:cNvPicPr>
            <a:picLocks noChangeAspect="1"/>
          </p:cNvPicPr>
          <p:nvPr/>
        </p:nvPicPr>
        <p:blipFill>
          <a:blip r:embed="rId3"/>
          <a:stretch>
            <a:fillRect/>
          </a:stretch>
        </p:blipFill>
        <p:spPr>
          <a:xfrm>
            <a:off x="4541397" y="2933699"/>
            <a:ext cx="2961089" cy="1443531"/>
          </a:xfrm>
          <a:prstGeom prst="rect">
            <a:avLst/>
          </a:prstGeom>
        </p:spPr>
      </p:pic>
      <p:sp>
        <p:nvSpPr>
          <p:cNvPr id="3" name="TextBox 2">
            <a:extLst>
              <a:ext uri="{FF2B5EF4-FFF2-40B4-BE49-F238E27FC236}">
                <a16:creationId xmlns:a16="http://schemas.microsoft.com/office/drawing/2014/main" id="{6F9DEDFD-D266-15CE-932C-96EC5EB078A9}"/>
              </a:ext>
            </a:extLst>
          </p:cNvPr>
          <p:cNvSpPr txBox="1"/>
          <p:nvPr/>
        </p:nvSpPr>
        <p:spPr>
          <a:xfrm>
            <a:off x="3838010" y="3136612"/>
            <a:ext cx="4515980" cy="584775"/>
          </a:xfrm>
          <a:prstGeom prst="rect">
            <a:avLst/>
          </a:prstGeom>
          <a:noFill/>
        </p:spPr>
        <p:txBody>
          <a:bodyPr wrap="none" rtlCol="0">
            <a:spAutoFit/>
          </a:bodyPr>
          <a:lstStyle/>
          <a:p>
            <a:r>
              <a:rPr kumimoji="1" lang="ko-Kore-KR" altLang="en-US" sz="3200" dirty="0"/>
              <a:t>들어주셔서</a:t>
            </a:r>
            <a:r>
              <a:rPr kumimoji="1" lang="ko-KR" altLang="en-US" sz="3200" dirty="0"/>
              <a:t> 감사합니다</a:t>
            </a:r>
            <a:r>
              <a:rPr kumimoji="1" lang="en-US" altLang="ko-KR" sz="3200" dirty="0"/>
              <a:t>.</a:t>
            </a:r>
            <a:endParaRPr kumimoji="1" lang="ko-Kore-KR" altLang="en-US" sz="3200" dirty="0"/>
          </a:p>
        </p:txBody>
      </p:sp>
    </p:spTree>
    <p:extLst>
      <p:ext uri="{BB962C8B-B14F-4D97-AF65-F5344CB8AC3E}">
        <p14:creationId xmlns:p14="http://schemas.microsoft.com/office/powerpoint/2010/main" val="403449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p:txBody>
          <a:bodyPr/>
          <a:lstStyle/>
          <a:p>
            <a:r>
              <a:rPr lang="ko-KR" altLang="en-US" dirty="0"/>
              <a:t>서론</a:t>
            </a:r>
          </a:p>
        </p:txBody>
      </p:sp>
      <p:sp>
        <p:nvSpPr>
          <p:cNvPr id="3" name="텍스트 개체 틀 2"/>
          <p:cNvSpPr>
            <a:spLocks noGrp="1"/>
          </p:cNvSpPr>
          <p:nvPr>
            <p:ph type="body" sz="quarter" idx="25"/>
          </p:nvPr>
        </p:nvSpPr>
        <p:spPr/>
        <p:txBody>
          <a:bodyPr/>
          <a:lstStyle/>
          <a:p>
            <a:r>
              <a:rPr lang="ko-KR" altLang="en-US" dirty="0"/>
              <a:t>관련연구</a:t>
            </a:r>
          </a:p>
        </p:txBody>
      </p:sp>
      <p:sp>
        <p:nvSpPr>
          <p:cNvPr id="4" name="텍스트 개체 틀 3"/>
          <p:cNvSpPr>
            <a:spLocks noGrp="1"/>
          </p:cNvSpPr>
          <p:nvPr>
            <p:ph type="body" sz="quarter" idx="27"/>
          </p:nvPr>
        </p:nvSpPr>
        <p:spPr/>
        <p:txBody>
          <a:bodyPr/>
          <a:lstStyle/>
          <a:p>
            <a:r>
              <a:rPr lang="ko-Kore-KR" altLang="en-US" dirty="0"/>
              <a:t>사례</a:t>
            </a:r>
            <a:endParaRPr lang="ko-KR" altLang="en-US" dirty="0"/>
          </a:p>
        </p:txBody>
      </p:sp>
      <p:sp>
        <p:nvSpPr>
          <p:cNvPr id="5" name="텍스트 개체 틀 4"/>
          <p:cNvSpPr>
            <a:spLocks noGrp="1"/>
          </p:cNvSpPr>
          <p:nvPr>
            <p:ph type="body" sz="quarter" idx="29"/>
          </p:nvPr>
        </p:nvSpPr>
        <p:spPr/>
        <p:txBody>
          <a:bodyPr/>
          <a:lstStyle/>
          <a:p>
            <a:r>
              <a:rPr lang="ko-KR" altLang="en-US" dirty="0"/>
              <a:t>결론</a:t>
            </a:r>
          </a:p>
        </p:txBody>
      </p:sp>
    </p:spTree>
    <p:extLst>
      <p:ext uri="{BB962C8B-B14F-4D97-AF65-F5344CB8AC3E}">
        <p14:creationId xmlns:p14="http://schemas.microsoft.com/office/powerpoint/2010/main" val="57559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a:t>서론</a:t>
            </a:r>
          </a:p>
        </p:txBody>
      </p:sp>
      <p:sp>
        <p:nvSpPr>
          <p:cNvPr id="3" name="텍스트 개체 틀 2"/>
          <p:cNvSpPr>
            <a:spLocks noGrp="1"/>
          </p:cNvSpPr>
          <p:nvPr>
            <p:ph type="body" sz="quarter" idx="10"/>
          </p:nvPr>
        </p:nvSpPr>
        <p:spPr>
          <a:xfrm>
            <a:off x="411162" y="1280831"/>
            <a:ext cx="11369675" cy="5057775"/>
          </a:xfrm>
        </p:spPr>
        <p:txBody>
          <a:bodyPr>
            <a:normAutofit/>
          </a:bodyPr>
          <a:lstStyle/>
          <a:p>
            <a:pPr algn="just">
              <a:lnSpc>
                <a:spcPct val="150000"/>
              </a:lnSpc>
            </a:pPr>
            <a:r>
              <a:rPr lang="ko-KR" altLang="en-US" sz="1600" dirty="0">
                <a:effectLst/>
                <a:latin typeface="Helvetica" pitchFamily="2" charset="0"/>
              </a:rPr>
              <a:t>최근 다양한 분야에서 블록체인을 활용한 다양한 연구 진행</a:t>
            </a:r>
            <a:endParaRPr lang="en-US" altLang="ko-KR" sz="1600" dirty="0">
              <a:effectLst/>
              <a:latin typeface="Helvetica" pitchFamily="2" charset="0"/>
            </a:endParaRPr>
          </a:p>
          <a:p>
            <a:pPr algn="just">
              <a:lnSpc>
                <a:spcPct val="150000"/>
              </a:lnSpc>
            </a:pPr>
            <a:r>
              <a:rPr lang="ko-KR" altLang="en-US" sz="1600" dirty="0">
                <a:effectLst/>
                <a:latin typeface="Helvetica" pitchFamily="2" charset="0"/>
              </a:rPr>
              <a:t>기존 블록체인에는 사용되지 않는 대칭키를 블록체인 상의 활용하려는 연구 다수 진행</a:t>
            </a:r>
            <a:endParaRPr lang="en-US" altLang="ko-KR" sz="1600" dirty="0">
              <a:effectLst/>
              <a:latin typeface="Helvetica" pitchFamily="2" charset="0"/>
            </a:endParaRPr>
          </a:p>
          <a:p>
            <a:pPr algn="just">
              <a:lnSpc>
                <a:spcPct val="150000"/>
              </a:lnSpc>
            </a:pPr>
            <a:r>
              <a:rPr lang="ko-KR" altLang="en-US" sz="1600" dirty="0">
                <a:effectLst/>
                <a:latin typeface="Helvetica" pitchFamily="2" charset="0"/>
              </a:rPr>
              <a:t>본 논문에서는 블록체인 상의 키 교환을 통해 대칭키를 활용한 사례들을 소개</a:t>
            </a:r>
            <a:endParaRPr lang="en-US" altLang="ko-KR" sz="1600" dirty="0">
              <a:effectLst/>
              <a:latin typeface="Helvetica" pitchFamily="2" charset="0"/>
            </a:endParaRPr>
          </a:p>
        </p:txBody>
      </p:sp>
    </p:spTree>
    <p:extLst>
      <p:ext uri="{BB962C8B-B14F-4D97-AF65-F5344CB8AC3E}">
        <p14:creationId xmlns:p14="http://schemas.microsoft.com/office/powerpoint/2010/main" val="2077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ore-KR" altLang="en-US" dirty="0">
                <a:latin typeface="Georgia" panose="02040502050405020303" pitchFamily="18" charset="0"/>
              </a:rPr>
              <a:t>블록체인</a:t>
            </a:r>
            <a:endParaRPr lang="ko-KR" altLang="en-US" dirty="0"/>
          </a:p>
        </p:txBody>
      </p:sp>
      <p:sp>
        <p:nvSpPr>
          <p:cNvPr id="3" name="텍스트 개체 틀 2"/>
          <p:cNvSpPr>
            <a:spLocks noGrp="1"/>
          </p:cNvSpPr>
          <p:nvPr>
            <p:ph type="body" sz="quarter" idx="10"/>
          </p:nvPr>
        </p:nvSpPr>
        <p:spPr>
          <a:xfrm>
            <a:off x="152400" y="1316939"/>
            <a:ext cx="12039600" cy="5057775"/>
          </a:xfrm>
        </p:spPr>
        <p:txBody>
          <a:bodyPr>
            <a:normAutofit/>
          </a:bodyPr>
          <a:lstStyle/>
          <a:p>
            <a:pPr>
              <a:lnSpc>
                <a:spcPct val="150000"/>
              </a:lnSpc>
            </a:pPr>
            <a:r>
              <a:rPr lang="ko-KR" altLang="en-US" sz="1600" dirty="0">
                <a:effectLst/>
                <a:latin typeface="Helvetica" pitchFamily="2" charset="0"/>
              </a:rPr>
              <a:t>모든 네트워크 참여자가 </a:t>
            </a:r>
            <a:r>
              <a:rPr lang="en-US" altLang="ko-KR" sz="1600" dirty="0">
                <a:effectLst/>
                <a:latin typeface="Helvetica" pitchFamily="2" charset="0"/>
              </a:rPr>
              <a:t>P2P </a:t>
            </a:r>
            <a:r>
              <a:rPr lang="ko-KR" altLang="en-US" sz="1600" dirty="0">
                <a:effectLst/>
                <a:latin typeface="Helvetica" pitchFamily="2" charset="0"/>
              </a:rPr>
              <a:t>방식으로 연결되어</a:t>
            </a:r>
            <a:r>
              <a:rPr lang="en-US" altLang="ko-KR" sz="1600" dirty="0">
                <a:effectLst/>
                <a:latin typeface="Helvetica" pitchFamily="2" charset="0"/>
              </a:rPr>
              <a:t>, </a:t>
            </a:r>
            <a:r>
              <a:rPr lang="ko-KR" altLang="en-US" sz="1600" dirty="0">
                <a:effectLst/>
                <a:latin typeface="Helvetica" pitchFamily="2" charset="0"/>
              </a:rPr>
              <a:t>원장을 모든 참여자가 소유함으로써 조작을 방지하는 분산 원장 네트워크</a:t>
            </a:r>
            <a:r>
              <a:rPr lang="en-US" altLang="ko-KR" sz="1600" dirty="0">
                <a:effectLst/>
                <a:latin typeface="Helvetica" pitchFamily="2" charset="0"/>
              </a:rPr>
              <a:t> </a:t>
            </a:r>
          </a:p>
          <a:p>
            <a:pPr>
              <a:lnSpc>
                <a:spcPct val="150000"/>
              </a:lnSpc>
            </a:pPr>
            <a:r>
              <a:rPr lang="ko-KR" altLang="en-US" sz="1600" dirty="0">
                <a:effectLst/>
                <a:latin typeface="Helvetica" pitchFamily="2" charset="0"/>
              </a:rPr>
              <a:t>기존에는 서버가 데이터를 관리 및 저장을 수행하는 중앙 집중형 방식</a:t>
            </a:r>
            <a:endParaRPr lang="en-US" altLang="ko-KR" sz="1600" dirty="0">
              <a:effectLst/>
              <a:latin typeface="Helvetica" pitchFamily="2" charset="0"/>
            </a:endParaRPr>
          </a:p>
          <a:p>
            <a:pPr>
              <a:lnSpc>
                <a:spcPct val="150000"/>
              </a:lnSpc>
            </a:pPr>
            <a:r>
              <a:rPr lang="ko-KR" altLang="en-US" sz="1600" dirty="0">
                <a:effectLst/>
                <a:latin typeface="Helvetica" pitchFamily="2" charset="0"/>
              </a:rPr>
              <a:t>중앙 집중형 문제점</a:t>
            </a:r>
            <a:r>
              <a:rPr lang="en-US" altLang="ko-KR" sz="1600" dirty="0">
                <a:effectLst/>
                <a:latin typeface="Helvetica" pitchFamily="2" charset="0"/>
              </a:rPr>
              <a:t> :</a:t>
            </a:r>
            <a:r>
              <a:rPr lang="ko-KR" altLang="en-US" sz="1600" dirty="0">
                <a:effectLst/>
                <a:latin typeface="Helvetica" pitchFamily="2" charset="0"/>
              </a:rPr>
              <a:t> 서버만이 데이터를 관리 하기 때문에</a:t>
            </a:r>
            <a:r>
              <a:rPr lang="en-US" altLang="ko-KR" sz="1600" dirty="0">
                <a:effectLst/>
                <a:latin typeface="Helvetica" pitchFamily="2" charset="0"/>
              </a:rPr>
              <a:t>, </a:t>
            </a:r>
            <a:r>
              <a:rPr lang="ko-KR" altLang="en-US" sz="1600" dirty="0">
                <a:effectLst/>
                <a:latin typeface="Helvetica" pitchFamily="2" charset="0"/>
              </a:rPr>
              <a:t>보안 문제 발생</a:t>
            </a:r>
            <a:br>
              <a:rPr lang="en-US" altLang="ko-KR" sz="1600" dirty="0">
                <a:latin typeface="Helvetica" pitchFamily="2" charset="0"/>
              </a:rPr>
            </a:br>
            <a:r>
              <a:rPr lang="en-US" altLang="ko-KR" sz="1600" dirty="0">
                <a:latin typeface="Helvetica" pitchFamily="2" charset="0"/>
                <a:sym typeface="Wingdings" pitchFamily="2" charset="2"/>
              </a:rPr>
              <a:t> </a:t>
            </a:r>
            <a:r>
              <a:rPr lang="ko-KR" altLang="en-US" sz="1600" dirty="0">
                <a:effectLst/>
                <a:latin typeface="Helvetica" pitchFamily="2" charset="0"/>
              </a:rPr>
              <a:t>해커의 공격 대상이 중앙 서버로 한정되어 있기 때문에</a:t>
            </a:r>
            <a:r>
              <a:rPr lang="en-US" altLang="ko-KR" sz="1600" dirty="0">
                <a:effectLst/>
                <a:latin typeface="Helvetica" pitchFamily="2" charset="0"/>
              </a:rPr>
              <a:t>, </a:t>
            </a:r>
            <a:r>
              <a:rPr lang="ko-KR" altLang="en-US" sz="1600" dirty="0">
                <a:effectLst/>
                <a:latin typeface="Helvetica" pitchFamily="2" charset="0"/>
              </a:rPr>
              <a:t>단일 </a:t>
            </a:r>
            <a:r>
              <a:rPr lang="ko-KR" altLang="en-US" sz="1600" dirty="0" err="1">
                <a:effectLst/>
                <a:latin typeface="Helvetica" pitchFamily="2" charset="0"/>
              </a:rPr>
              <a:t>실패점</a:t>
            </a:r>
            <a:r>
              <a:rPr lang="ko-KR" altLang="en-US" sz="1600" dirty="0">
                <a:effectLst/>
                <a:latin typeface="Helvetica" pitchFamily="2" charset="0"/>
              </a:rPr>
              <a:t> 문제</a:t>
            </a:r>
            <a:r>
              <a:rPr lang="en-US" altLang="ko-KR" sz="1600" dirty="0">
                <a:effectLst/>
                <a:latin typeface="Helvetica" pitchFamily="2" charset="0"/>
              </a:rPr>
              <a:t> </a:t>
            </a:r>
          </a:p>
          <a:p>
            <a:pPr>
              <a:lnSpc>
                <a:spcPct val="150000"/>
              </a:lnSpc>
            </a:pPr>
            <a:r>
              <a:rPr lang="ko-KR" altLang="en-US" sz="1600" dirty="0">
                <a:effectLst/>
                <a:latin typeface="Helvetica" pitchFamily="2" charset="0"/>
              </a:rPr>
              <a:t>하지만 블록체인은 모든 네트워크 참여자가 원장을 공유하여 제 </a:t>
            </a:r>
            <a:r>
              <a:rPr lang="en-US" altLang="ko-KR" sz="1600" dirty="0">
                <a:effectLst/>
                <a:latin typeface="Helvetica" pitchFamily="2" charset="0"/>
              </a:rPr>
              <a:t>3</a:t>
            </a:r>
            <a:r>
              <a:rPr lang="ko-KR" altLang="en-US" sz="1600" dirty="0">
                <a:effectLst/>
                <a:latin typeface="Helvetica" pitchFamily="2" charset="0"/>
              </a:rPr>
              <a:t>자인 중앙 서버가 존재하지 </a:t>
            </a:r>
            <a:r>
              <a:rPr lang="ko-KR" altLang="en-US" sz="1600" dirty="0">
                <a:latin typeface="Helvetica" pitchFamily="2" charset="0"/>
              </a:rPr>
              <a:t>않음</a:t>
            </a:r>
            <a:r>
              <a:rPr lang="en-US" altLang="ko-KR" sz="1600" dirty="0">
                <a:effectLst/>
                <a:latin typeface="Helvetica" pitchFamily="2" charset="0"/>
              </a:rPr>
              <a:t> </a:t>
            </a:r>
            <a:endParaRPr lang="en-US" altLang="ko-KR" sz="1600" dirty="0">
              <a:latin typeface="Helvetica" pitchFamily="2" charset="0"/>
            </a:endParaRPr>
          </a:p>
          <a:p>
            <a:pPr>
              <a:lnSpc>
                <a:spcPct val="150000"/>
              </a:lnSpc>
            </a:pPr>
            <a:r>
              <a:rPr lang="ko-KR" altLang="en-US" sz="1600" dirty="0">
                <a:effectLst/>
                <a:latin typeface="Helvetica" pitchFamily="2" charset="0"/>
              </a:rPr>
              <a:t>과반수의 네트워크 참여자가 가지고 있는 원장을 </a:t>
            </a:r>
            <a:r>
              <a:rPr lang="ko-KR" altLang="en-US" sz="1600" dirty="0" err="1">
                <a:effectLst/>
                <a:latin typeface="Helvetica" pitchFamily="2" charset="0"/>
              </a:rPr>
              <a:t>조작해야함</a:t>
            </a:r>
            <a:br>
              <a:rPr lang="en-US" altLang="ko-KR" sz="1600" dirty="0">
                <a:effectLst/>
                <a:latin typeface="Helvetica" pitchFamily="2" charset="0"/>
              </a:rPr>
            </a:br>
            <a:r>
              <a:rPr lang="en-US" altLang="ko-KR" sz="1600" dirty="0">
                <a:effectLst/>
                <a:latin typeface="Helvetica" pitchFamily="2" charset="0"/>
                <a:sym typeface="Wingdings" pitchFamily="2" charset="2"/>
              </a:rPr>
              <a:t></a:t>
            </a:r>
            <a:r>
              <a:rPr lang="ko-KR" altLang="en-US" sz="1600" dirty="0">
                <a:effectLst/>
                <a:latin typeface="Helvetica" pitchFamily="2" charset="0"/>
                <a:sym typeface="Wingdings" pitchFamily="2" charset="2"/>
              </a:rPr>
              <a:t> </a:t>
            </a:r>
            <a:r>
              <a:rPr lang="ko-KR" altLang="en-US" sz="1600" dirty="0">
                <a:effectLst/>
                <a:latin typeface="Helvetica" pitchFamily="2" charset="0"/>
              </a:rPr>
              <a:t>이는 사실상 불가능하여 데이터의 무결성을 보장</a:t>
            </a:r>
            <a:endParaRPr lang="en-US" altLang="ko-KR" sz="1600" dirty="0">
              <a:effectLst/>
              <a:latin typeface="Helvetica" pitchFamily="2" charset="0"/>
            </a:endParaRPr>
          </a:p>
          <a:p>
            <a:pPr>
              <a:lnSpc>
                <a:spcPct val="150000"/>
              </a:lnSpc>
            </a:pPr>
            <a:r>
              <a:rPr lang="ko-KR" altLang="en-US" sz="1600" dirty="0">
                <a:effectLst/>
                <a:latin typeface="Helvetica" pitchFamily="2" charset="0"/>
              </a:rPr>
              <a:t>블록체인의 종류로는 누구나 참여 가능한 퍼블릭 블록체인과</a:t>
            </a:r>
            <a:r>
              <a:rPr lang="en-US" altLang="ko-KR" sz="1600" dirty="0">
                <a:effectLst/>
                <a:latin typeface="Helvetica" pitchFamily="2" charset="0"/>
              </a:rPr>
              <a:t>, </a:t>
            </a:r>
            <a:r>
              <a:rPr lang="ko-KR" altLang="en-US" sz="1600" dirty="0" err="1">
                <a:effectLst/>
                <a:latin typeface="Helvetica" pitchFamily="2" charset="0"/>
              </a:rPr>
              <a:t>허가받은</a:t>
            </a:r>
            <a:r>
              <a:rPr lang="ko-KR" altLang="en-US" sz="1600" dirty="0">
                <a:effectLst/>
                <a:latin typeface="Helvetica" pitchFamily="2" charset="0"/>
              </a:rPr>
              <a:t> 노드만이 참여 가능한 </a:t>
            </a:r>
            <a:r>
              <a:rPr lang="ko-KR" altLang="en-US" sz="1600" dirty="0" err="1">
                <a:effectLst/>
                <a:latin typeface="Helvetica" pitchFamily="2" charset="0"/>
              </a:rPr>
              <a:t>프라이빗</a:t>
            </a:r>
            <a:r>
              <a:rPr lang="ko-KR" altLang="en-US" sz="1600" dirty="0">
                <a:effectLst/>
                <a:latin typeface="Helvetica" pitchFamily="2" charset="0"/>
              </a:rPr>
              <a:t> 블록체인</a:t>
            </a:r>
            <a:endParaRPr lang="en-US" altLang="ko-KR" sz="1600" dirty="0">
              <a:effectLst/>
              <a:latin typeface="Helvetica" pitchFamily="2" charset="0"/>
            </a:endParaRPr>
          </a:p>
        </p:txBody>
      </p:sp>
    </p:spTree>
    <p:extLst>
      <p:ext uri="{BB962C8B-B14F-4D97-AF65-F5344CB8AC3E}">
        <p14:creationId xmlns:p14="http://schemas.microsoft.com/office/powerpoint/2010/main" val="3120205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a:t>키 교환 및 서명 알고리즘</a:t>
            </a:r>
          </a:p>
        </p:txBody>
      </p:sp>
      <p:sp>
        <p:nvSpPr>
          <p:cNvPr id="3" name="텍스트 개체 틀 2"/>
          <p:cNvSpPr>
            <a:spLocks noGrp="1"/>
          </p:cNvSpPr>
          <p:nvPr>
            <p:ph type="body" sz="quarter" idx="10"/>
          </p:nvPr>
        </p:nvSpPr>
        <p:spPr>
          <a:xfrm>
            <a:off x="411162" y="1316939"/>
            <a:ext cx="11368160" cy="5057775"/>
          </a:xfrm>
        </p:spPr>
        <p:txBody>
          <a:bodyPr>
            <a:normAutofit/>
          </a:bodyPr>
          <a:lstStyle/>
          <a:p>
            <a:pPr algn="just">
              <a:lnSpc>
                <a:spcPct val="150000"/>
              </a:lnSpc>
            </a:pPr>
            <a:r>
              <a:rPr lang="ko-KR" altLang="en-US" sz="1600" dirty="0">
                <a:latin typeface="Helvetica" pitchFamily="2" charset="0"/>
              </a:rPr>
              <a:t>키 교환 알고리즘이란 두 당사자가 안전하지 않은 채널에서 안전하게 동일한 대칭키를 공유하는 알고리즘</a:t>
            </a:r>
            <a:r>
              <a:rPr lang="en-US" altLang="ko-KR" sz="1600" dirty="0">
                <a:latin typeface="Helvetica" pitchFamily="2" charset="0"/>
              </a:rPr>
              <a:t> </a:t>
            </a:r>
          </a:p>
          <a:p>
            <a:pPr>
              <a:lnSpc>
                <a:spcPct val="150000"/>
              </a:lnSpc>
            </a:pPr>
            <a:r>
              <a:rPr lang="ko-KR" altLang="en-US" sz="1600" dirty="0">
                <a:latin typeface="Helvetica" pitchFamily="2" charset="0"/>
              </a:rPr>
              <a:t>대표적으로 이산 로그를 기반으로 하는 </a:t>
            </a:r>
            <a:r>
              <a:rPr lang="en-US" altLang="ko-KR" sz="1600" dirty="0">
                <a:latin typeface="Helvetica" pitchFamily="2" charset="0"/>
              </a:rPr>
              <a:t>Diffie-Hellman </a:t>
            </a:r>
            <a:r>
              <a:rPr lang="ko-KR" altLang="en-US" sz="1600" dirty="0">
                <a:latin typeface="Helvetica" pitchFamily="2" charset="0"/>
              </a:rPr>
              <a:t>알고리즘</a:t>
            </a:r>
            <a:br>
              <a:rPr lang="en-US" altLang="ko-KR" sz="1600" dirty="0">
                <a:latin typeface="Helvetica" pitchFamily="2" charset="0"/>
              </a:rPr>
            </a:br>
            <a:r>
              <a:rPr lang="en-US" altLang="ko-KR" sz="1600" dirty="0">
                <a:latin typeface="Helvetica" pitchFamily="2" charset="0"/>
                <a:sym typeface="Wingdings" pitchFamily="2" charset="2"/>
              </a:rPr>
              <a:t> </a:t>
            </a:r>
            <a:r>
              <a:rPr lang="en-US" altLang="ko-KR" sz="1600" dirty="0">
                <a:latin typeface="Helvetica" pitchFamily="2" charset="0"/>
              </a:rPr>
              <a:t>Diffie-Hellman </a:t>
            </a:r>
            <a:r>
              <a:rPr lang="ko-KR" altLang="en-US" sz="1600" dirty="0">
                <a:latin typeface="Helvetica" pitchFamily="2" charset="0"/>
              </a:rPr>
              <a:t>알고리즘의 경우 중간자 공격에 취약하며</a:t>
            </a:r>
            <a:r>
              <a:rPr lang="en-US" altLang="ko-KR" sz="1600" dirty="0">
                <a:latin typeface="Helvetica" pitchFamily="2" charset="0"/>
              </a:rPr>
              <a:t>, </a:t>
            </a:r>
            <a:r>
              <a:rPr lang="ko-KR" altLang="en-US" sz="1600" dirty="0">
                <a:latin typeface="Helvetica" pitchFamily="2" charset="0"/>
              </a:rPr>
              <a:t>상대방에 대한 인증 기능 </a:t>
            </a:r>
            <a:r>
              <a:rPr lang="en-US" altLang="ko-KR" sz="1600" dirty="0">
                <a:latin typeface="Helvetica" pitchFamily="2" charset="0"/>
              </a:rPr>
              <a:t>X</a:t>
            </a:r>
          </a:p>
          <a:p>
            <a:pPr>
              <a:lnSpc>
                <a:spcPct val="150000"/>
              </a:lnSpc>
            </a:pPr>
            <a:r>
              <a:rPr lang="ko-KR" altLang="en-US" sz="1600" dirty="0">
                <a:latin typeface="Helvetica" pitchFamily="2" charset="0"/>
              </a:rPr>
              <a:t>인증된 키 교환 알고리즘</a:t>
            </a:r>
            <a:br>
              <a:rPr lang="en-US" altLang="ko-KR" sz="1600" dirty="0">
                <a:latin typeface="Helvetica" pitchFamily="2" charset="0"/>
              </a:rPr>
            </a:br>
            <a:r>
              <a:rPr lang="en-US" altLang="ko-KR" sz="1600" dirty="0">
                <a:latin typeface="Helvetica" pitchFamily="2" charset="0"/>
                <a:sym typeface="Wingdings" pitchFamily="2" charset="2"/>
              </a:rPr>
              <a:t></a:t>
            </a:r>
            <a:r>
              <a:rPr lang="ko-KR" altLang="en-US" sz="1600" dirty="0">
                <a:latin typeface="Helvetica" pitchFamily="2" charset="0"/>
                <a:sym typeface="Wingdings" pitchFamily="2" charset="2"/>
              </a:rPr>
              <a:t> </a:t>
            </a:r>
            <a:r>
              <a:rPr lang="ko-KR" altLang="en-US" sz="1600" dirty="0">
                <a:latin typeface="Helvetica" pitchFamily="2" charset="0"/>
              </a:rPr>
              <a:t>전자서명을 통해 상대방을 검증한 후에 키를 교환함으로써 중간자 공격을 예방할 수 있는 알고리즘</a:t>
            </a:r>
            <a:endParaRPr lang="en-US" altLang="ko-KR" sz="1600" dirty="0">
              <a:latin typeface="Helvetica" pitchFamily="2" charset="0"/>
            </a:endParaRPr>
          </a:p>
        </p:txBody>
      </p:sp>
      <p:graphicFrame>
        <p:nvGraphicFramePr>
          <p:cNvPr id="12" name="표 11">
            <a:extLst>
              <a:ext uri="{FF2B5EF4-FFF2-40B4-BE49-F238E27FC236}">
                <a16:creationId xmlns:a16="http://schemas.microsoft.com/office/drawing/2014/main" id="{D9C649BD-53F7-2D06-00E8-285F2F0232B5}"/>
              </a:ext>
            </a:extLst>
          </p:cNvPr>
          <p:cNvGraphicFramePr>
            <a:graphicFrameLocks noGrp="1"/>
          </p:cNvGraphicFramePr>
          <p:nvPr>
            <p:extLst>
              <p:ext uri="{D42A27DB-BD31-4B8C-83A1-F6EECF244321}">
                <p14:modId xmlns:p14="http://schemas.microsoft.com/office/powerpoint/2010/main" val="4202071876"/>
              </p:ext>
            </p:extLst>
          </p:nvPr>
        </p:nvGraphicFramePr>
        <p:xfrm>
          <a:off x="3092846" y="4613836"/>
          <a:ext cx="6004792" cy="1097280"/>
        </p:xfrm>
        <a:graphic>
          <a:graphicData uri="http://schemas.openxmlformats.org/drawingml/2006/table">
            <a:tbl>
              <a:tblPr/>
              <a:tblGrid>
                <a:gridCol w="3002396">
                  <a:extLst>
                    <a:ext uri="{9D8B030D-6E8A-4147-A177-3AD203B41FA5}">
                      <a16:colId xmlns:a16="http://schemas.microsoft.com/office/drawing/2014/main" val="3158671987"/>
                    </a:ext>
                  </a:extLst>
                </a:gridCol>
                <a:gridCol w="3002396">
                  <a:extLst>
                    <a:ext uri="{9D8B030D-6E8A-4147-A177-3AD203B41FA5}">
                      <a16:colId xmlns:a16="http://schemas.microsoft.com/office/drawing/2014/main" val="853159890"/>
                    </a:ext>
                  </a:extLst>
                </a:gridCol>
              </a:tblGrid>
              <a:tr h="0">
                <a:tc>
                  <a:txBody>
                    <a:bodyPr/>
                    <a:lstStyle/>
                    <a:p>
                      <a:pPr algn="ctr"/>
                      <a:r>
                        <a:rPr lang="en-US" b="1" dirty="0">
                          <a:effectLst/>
                          <a:latin typeface="+mj-ea"/>
                          <a:ea typeface="+mj-ea"/>
                        </a:rPr>
                        <a:t>Key Exchange</a:t>
                      </a:r>
                      <a:endParaRPr lang="en-US" dirty="0">
                        <a:effectLst/>
                        <a:latin typeface="+mj-ea"/>
                        <a:ea typeface="+mj-ea"/>
                      </a:endParaRPr>
                    </a:p>
                  </a:txBody>
                  <a:tcPr marL="47625" marR="47625" marT="0" marB="0" anchor="ctr">
                    <a:lnL w="12700" cap="flat" cmpd="sng" algn="ctr">
                      <a:solidFill>
                        <a:schemeClr val="tx1"/>
                      </a:solidFill>
                      <a:prstDash val="solid"/>
                      <a:round/>
                      <a:headEnd type="none" w="med" len="med"/>
                      <a:tailEnd type="none" w="med" len="med"/>
                    </a:lnL>
                    <a:lnR w="2858"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8" cap="flat" cmpd="sng" algn="ctr">
                      <a:solidFill>
                        <a:srgbClr val="000000"/>
                      </a:solidFill>
                      <a:prstDash val="solid"/>
                      <a:round/>
                      <a:headEnd type="none" w="med" len="med"/>
                      <a:tailEnd type="none" w="med" len="med"/>
                    </a:lnB>
                    <a:solidFill>
                      <a:srgbClr val="D8D8D8"/>
                    </a:solidFill>
                  </a:tcPr>
                </a:tc>
                <a:tc>
                  <a:txBody>
                    <a:bodyPr/>
                    <a:lstStyle/>
                    <a:p>
                      <a:pPr algn="ctr"/>
                      <a:r>
                        <a:rPr lang="en-US" b="1" dirty="0">
                          <a:effectLst/>
                          <a:latin typeface="+mj-ea"/>
                          <a:ea typeface="+mj-ea"/>
                        </a:rPr>
                        <a:t>Authentication</a:t>
                      </a:r>
                      <a:endParaRPr lang="en-US" dirty="0">
                        <a:effectLst/>
                        <a:latin typeface="+mj-ea"/>
                        <a:ea typeface="+mj-ea"/>
                      </a:endParaRPr>
                    </a:p>
                  </a:txBody>
                  <a:tcPr marL="47625" marR="47625" marT="0" marB="0" anchor="ctr">
                    <a:lnL w="2858"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8"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2988787991"/>
                  </a:ext>
                </a:extLst>
              </a:tr>
              <a:tr h="0">
                <a:tc>
                  <a:txBody>
                    <a:bodyPr/>
                    <a:lstStyle/>
                    <a:p>
                      <a:pPr algn="ctr"/>
                      <a:r>
                        <a:rPr lang="en-US" altLang="ko-Kore-KR" sz="1800" kern="1200" dirty="0">
                          <a:solidFill>
                            <a:schemeClr val="tx1"/>
                          </a:solidFill>
                          <a:effectLst/>
                          <a:latin typeface="+mj-ea"/>
                          <a:ea typeface="+mn-ea"/>
                          <a:cs typeface="+mn-cs"/>
                        </a:rPr>
                        <a:t>CRYSTALS-KYBER</a:t>
                      </a:r>
                      <a:endParaRPr lang="en-US" dirty="0">
                        <a:effectLst/>
                        <a:latin typeface="+mj-ea"/>
                        <a:ea typeface="+mj-ea"/>
                      </a:endParaRPr>
                    </a:p>
                  </a:txBody>
                  <a:tcPr marL="47625" marR="47625" marT="0" marB="0" anchor="ctr">
                    <a:lnL w="12700" cap="flat" cmpd="sng" algn="ctr">
                      <a:solidFill>
                        <a:schemeClr val="tx1"/>
                      </a:solidFill>
                      <a:prstDash val="solid"/>
                      <a:round/>
                      <a:headEnd type="none" w="med" len="med"/>
                      <a:tailEnd type="none" w="med" len="med"/>
                    </a:lnL>
                    <a:lnR w="2858" cap="flat" cmpd="sng" algn="ctr">
                      <a:solidFill>
                        <a:srgbClr val="000000"/>
                      </a:solidFill>
                      <a:prstDash val="solid"/>
                      <a:round/>
                      <a:headEnd type="none" w="med" len="med"/>
                      <a:tailEnd type="none" w="med" len="med"/>
                    </a:lnR>
                    <a:lnT w="2858"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latin typeface="+mj-ea"/>
                          <a:ea typeface="+mj-ea"/>
                        </a:rPr>
                        <a:t>CRYSTALS-</a:t>
                      </a:r>
                      <a:r>
                        <a:rPr lang="en-US" dirty="0" err="1">
                          <a:effectLst/>
                          <a:latin typeface="+mj-ea"/>
                          <a:ea typeface="+mj-ea"/>
                        </a:rPr>
                        <a:t>Dilithium</a:t>
                      </a:r>
                    </a:p>
                    <a:p>
                      <a:pPr algn="ctr"/>
                      <a:r>
                        <a:rPr lang="en-US" dirty="0">
                          <a:effectLst/>
                          <a:latin typeface="+mj-ea"/>
                          <a:ea typeface="+mj-ea"/>
                        </a:rPr>
                        <a:t>Falcon</a:t>
                      </a:r>
                    </a:p>
                    <a:p>
                      <a:pPr algn="ctr"/>
                      <a:r>
                        <a:rPr lang="en-US" dirty="0">
                          <a:effectLst/>
                          <a:latin typeface="+mj-ea"/>
                          <a:ea typeface="+mj-ea"/>
                        </a:rPr>
                        <a:t>SPHINCS</a:t>
                      </a:r>
                      <a:r>
                        <a:rPr lang="ko-KR" altLang="en-US" dirty="0">
                          <a:effectLst/>
                          <a:latin typeface="+mj-ea"/>
                          <a:ea typeface="+mj-ea"/>
                        </a:rPr>
                        <a:t> </a:t>
                      </a:r>
                      <a:r>
                        <a:rPr lang="en-US" altLang="ko-KR" dirty="0">
                          <a:effectLst/>
                          <a:latin typeface="+mj-ea"/>
                          <a:ea typeface="+mj-ea"/>
                        </a:rPr>
                        <a:t>+</a:t>
                      </a:r>
                      <a:endParaRPr lang="en-US" dirty="0">
                        <a:effectLst/>
                        <a:latin typeface="+mj-ea"/>
                        <a:ea typeface="+mj-ea"/>
                      </a:endParaRPr>
                    </a:p>
                  </a:txBody>
                  <a:tcPr marL="47625" marR="47625" marT="0" marB="0" anchor="ctr">
                    <a:lnL w="2858"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8"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577683"/>
                  </a:ext>
                </a:extLst>
              </a:tr>
            </a:tbl>
          </a:graphicData>
        </a:graphic>
      </p:graphicFrame>
      <p:sp>
        <p:nvSpPr>
          <p:cNvPr id="5" name="TextBox 4">
            <a:extLst>
              <a:ext uri="{FF2B5EF4-FFF2-40B4-BE49-F238E27FC236}">
                <a16:creationId xmlns:a16="http://schemas.microsoft.com/office/drawing/2014/main" id="{236A7163-70CE-19C6-D296-EB17C4237B7A}"/>
              </a:ext>
            </a:extLst>
          </p:cNvPr>
          <p:cNvSpPr txBox="1"/>
          <p:nvPr/>
        </p:nvSpPr>
        <p:spPr>
          <a:xfrm>
            <a:off x="4471196" y="5927868"/>
            <a:ext cx="3249608" cy="369332"/>
          </a:xfrm>
          <a:prstGeom prst="rect">
            <a:avLst/>
          </a:prstGeom>
          <a:noFill/>
        </p:spPr>
        <p:txBody>
          <a:bodyPr wrap="none" rtlCol="0">
            <a:spAutoFit/>
          </a:bodyPr>
          <a:lstStyle/>
          <a:p>
            <a:r>
              <a:rPr kumimoji="1" lang="en-US" altLang="ko-Kore-KR" dirty="0"/>
              <a:t>NIST</a:t>
            </a:r>
            <a:r>
              <a:rPr kumimoji="1" lang="ko-Kore-KR" altLang="en-US" dirty="0"/>
              <a:t>가</a:t>
            </a:r>
            <a:r>
              <a:rPr kumimoji="1" lang="ko-KR" altLang="en-US" dirty="0"/>
              <a:t> 채택한 </a:t>
            </a:r>
            <a:r>
              <a:rPr kumimoji="1" lang="en-US" altLang="ko-KR" dirty="0"/>
              <a:t>PQC </a:t>
            </a:r>
            <a:r>
              <a:rPr kumimoji="1" lang="ko-KR" altLang="en-US" dirty="0"/>
              <a:t>알고리즘</a:t>
            </a:r>
            <a:endParaRPr kumimoji="1" lang="ko-Kore-KR" altLang="en-US" dirty="0"/>
          </a:p>
        </p:txBody>
      </p:sp>
    </p:spTree>
    <p:extLst>
      <p:ext uri="{BB962C8B-B14F-4D97-AF65-F5344CB8AC3E}">
        <p14:creationId xmlns:p14="http://schemas.microsoft.com/office/powerpoint/2010/main" val="1281028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a:t>연구사례 </a:t>
            </a:r>
            <a:r>
              <a:rPr lang="en-US" altLang="ko-KR" dirty="0"/>
              <a:t>1</a:t>
            </a:r>
            <a:endParaRPr lang="ko-KR" altLang="en-US" dirty="0"/>
          </a:p>
        </p:txBody>
      </p:sp>
      <p:sp>
        <p:nvSpPr>
          <p:cNvPr id="3" name="텍스트 개체 틀 2"/>
          <p:cNvSpPr>
            <a:spLocks noGrp="1"/>
          </p:cNvSpPr>
          <p:nvPr>
            <p:ph type="body" sz="quarter" idx="10"/>
          </p:nvPr>
        </p:nvSpPr>
        <p:spPr>
          <a:xfrm>
            <a:off x="411162" y="1316939"/>
            <a:ext cx="11368160" cy="5057775"/>
          </a:xfrm>
        </p:spPr>
        <p:txBody>
          <a:bodyPr>
            <a:normAutofit/>
          </a:bodyPr>
          <a:lstStyle/>
          <a:p>
            <a:pPr algn="just">
              <a:lnSpc>
                <a:spcPct val="150000"/>
              </a:lnSpc>
            </a:pPr>
            <a:r>
              <a:rPr lang="en-US" altLang="ko-Kore-KR" sz="1600" dirty="0">
                <a:effectLst/>
                <a:latin typeface="Helvetica" pitchFamily="2" charset="0"/>
              </a:rPr>
              <a:t>IEEE ICCT’21</a:t>
            </a:r>
            <a:r>
              <a:rPr lang="ko-KR" altLang="en-US" sz="1600" dirty="0">
                <a:effectLst/>
                <a:latin typeface="Helvetica" pitchFamily="2" charset="0"/>
              </a:rPr>
              <a:t>에서는 블록체인 상에 키 캡슐화 기반 의료 데이터 보호 기법 제안</a:t>
            </a:r>
            <a:r>
              <a:rPr lang="en-US" altLang="ko-KR" sz="1600" dirty="0">
                <a:effectLst/>
                <a:latin typeface="Helvetica" pitchFamily="2" charset="0"/>
              </a:rPr>
              <a:t>[4]</a:t>
            </a:r>
          </a:p>
          <a:p>
            <a:pPr algn="just">
              <a:lnSpc>
                <a:spcPct val="150000"/>
              </a:lnSpc>
            </a:pPr>
            <a:r>
              <a:rPr lang="ko-KR" altLang="en-US" sz="1600" dirty="0">
                <a:effectLst/>
                <a:latin typeface="Helvetica" pitchFamily="2" charset="0"/>
              </a:rPr>
              <a:t>해당 논문에서는 의료 데이터를 대칭키를 통해 암호화한 후</a:t>
            </a:r>
            <a:r>
              <a:rPr lang="en-US" altLang="ko-KR" sz="1600" dirty="0">
                <a:effectLst/>
                <a:latin typeface="Helvetica" pitchFamily="2" charset="0"/>
              </a:rPr>
              <a:t>, </a:t>
            </a:r>
            <a:r>
              <a:rPr lang="ko-KR" altLang="en-US" sz="1600" dirty="0">
                <a:effectLst/>
                <a:latin typeface="Helvetica" pitchFamily="2" charset="0"/>
              </a:rPr>
              <a:t>대칭키를 공개키로 암호화</a:t>
            </a:r>
            <a:endParaRPr lang="en-US" altLang="ko-KR" sz="1600" dirty="0">
              <a:effectLst/>
              <a:latin typeface="Helvetica" pitchFamily="2" charset="0"/>
            </a:endParaRPr>
          </a:p>
          <a:p>
            <a:pPr algn="just">
              <a:lnSpc>
                <a:spcPct val="150000"/>
              </a:lnSpc>
            </a:pPr>
            <a:r>
              <a:rPr lang="ko-KR" altLang="en-US" sz="1600" dirty="0">
                <a:effectLst/>
                <a:latin typeface="Helvetica" pitchFamily="2" charset="0"/>
              </a:rPr>
              <a:t>그 후</a:t>
            </a:r>
            <a:r>
              <a:rPr lang="en-US" altLang="ko-KR" sz="1600" dirty="0">
                <a:effectLst/>
                <a:latin typeface="Helvetica" pitchFamily="2" charset="0"/>
              </a:rPr>
              <a:t>, </a:t>
            </a:r>
            <a:r>
              <a:rPr lang="ko-KR" altLang="en-US" sz="1600" dirty="0">
                <a:effectLst/>
                <a:latin typeface="Helvetica" pitchFamily="2" charset="0"/>
              </a:rPr>
              <a:t>공개키로 암호화된 대칭키를 스마트 </a:t>
            </a:r>
            <a:r>
              <a:rPr lang="ko-KR" altLang="en-US" sz="1600" dirty="0" err="1">
                <a:effectLst/>
                <a:latin typeface="Helvetica" pitchFamily="2" charset="0"/>
              </a:rPr>
              <a:t>컨트랙트에</a:t>
            </a:r>
            <a:r>
              <a:rPr lang="ko-KR" altLang="en-US" sz="1600" dirty="0">
                <a:effectLst/>
                <a:latin typeface="Helvetica" pitchFamily="2" charset="0"/>
              </a:rPr>
              <a:t> 저장</a:t>
            </a:r>
            <a:endParaRPr lang="en-US" altLang="ko-KR" sz="1600" dirty="0">
              <a:effectLst/>
              <a:latin typeface="Helvetica" pitchFamily="2" charset="0"/>
            </a:endParaRPr>
          </a:p>
          <a:p>
            <a:pPr algn="just">
              <a:lnSpc>
                <a:spcPct val="150000"/>
              </a:lnSpc>
            </a:pPr>
            <a:r>
              <a:rPr lang="ko-KR" altLang="en-US" sz="1600" dirty="0">
                <a:effectLst/>
                <a:latin typeface="Helvetica" pitchFamily="2" charset="0"/>
              </a:rPr>
              <a:t>해당 기법을 통해 환자의 프라이버시를 보호 가능</a:t>
            </a:r>
            <a:endParaRPr lang="en-US" altLang="ko-KR" sz="1600" dirty="0">
              <a:effectLst/>
              <a:latin typeface="Helvetica" pitchFamily="2" charset="0"/>
            </a:endParaRPr>
          </a:p>
          <a:p>
            <a:pPr algn="just">
              <a:lnSpc>
                <a:spcPct val="150000"/>
              </a:lnSpc>
            </a:pPr>
            <a:r>
              <a:rPr lang="ko-KR" altLang="en-US" sz="1600" dirty="0">
                <a:effectLst/>
                <a:latin typeface="Helvetica" pitchFamily="2" charset="0"/>
              </a:rPr>
              <a:t>실제 실험을 위해 </a:t>
            </a:r>
            <a:r>
              <a:rPr lang="ko-KR" altLang="en-US" sz="1600" dirty="0" err="1">
                <a:effectLst/>
                <a:latin typeface="Helvetica" pitchFamily="2" charset="0"/>
              </a:rPr>
              <a:t>대칭키</a:t>
            </a:r>
            <a:r>
              <a:rPr lang="ko-KR" altLang="en-US" sz="1600" dirty="0">
                <a:latin typeface="Helvetica" pitchFamily="2" charset="0"/>
              </a:rPr>
              <a:t> </a:t>
            </a:r>
            <a:r>
              <a:rPr lang="en-US" altLang="ko-Kore-KR" sz="1600" dirty="0">
                <a:effectLst/>
                <a:latin typeface="Helvetica" pitchFamily="2" charset="0"/>
              </a:rPr>
              <a:t>SM4, </a:t>
            </a:r>
            <a:r>
              <a:rPr lang="ko-Kore-KR" altLang="en-US" sz="1600" dirty="0">
                <a:effectLst/>
                <a:latin typeface="Helvetica" pitchFamily="2" charset="0"/>
              </a:rPr>
              <a:t>비대칭키</a:t>
            </a:r>
            <a:r>
              <a:rPr lang="ko-KR" altLang="en-US" sz="1600" dirty="0">
                <a:effectLst/>
                <a:latin typeface="Helvetica" pitchFamily="2" charset="0"/>
              </a:rPr>
              <a:t> </a:t>
            </a:r>
            <a:r>
              <a:rPr lang="en-US" altLang="ko-Kore-KR" sz="1600" dirty="0">
                <a:effectLst/>
                <a:latin typeface="Helvetica" pitchFamily="2" charset="0"/>
              </a:rPr>
              <a:t>SM2</a:t>
            </a:r>
            <a:r>
              <a:rPr lang="ko-KR" altLang="en-US" sz="1600" dirty="0">
                <a:effectLst/>
                <a:latin typeface="Helvetica" pitchFamily="2" charset="0"/>
              </a:rPr>
              <a:t>가 사용되었으며</a:t>
            </a:r>
            <a:r>
              <a:rPr lang="en-US" altLang="ko-KR" sz="1600" dirty="0">
                <a:effectLst/>
                <a:latin typeface="Helvetica" pitchFamily="2" charset="0"/>
              </a:rPr>
              <a:t>, </a:t>
            </a:r>
            <a:r>
              <a:rPr lang="ko-KR" altLang="en-US" sz="1600" dirty="0">
                <a:effectLst/>
                <a:latin typeface="Helvetica" pitchFamily="2" charset="0"/>
              </a:rPr>
              <a:t>합의 알고리즘은 </a:t>
            </a:r>
            <a:r>
              <a:rPr lang="en-US" altLang="ko-Kore-KR" sz="1600" dirty="0">
                <a:effectLst/>
                <a:latin typeface="Helvetica" pitchFamily="2" charset="0"/>
              </a:rPr>
              <a:t>PBFT </a:t>
            </a:r>
            <a:r>
              <a:rPr lang="ko-KR" altLang="en-US" sz="1600" dirty="0">
                <a:effectLst/>
                <a:latin typeface="Helvetica" pitchFamily="2" charset="0"/>
              </a:rPr>
              <a:t>합의 알고리즘을 사용</a:t>
            </a:r>
            <a:endParaRPr lang="en-US" altLang="ko-KR" sz="1600" dirty="0">
              <a:effectLst/>
              <a:latin typeface="Helvetica" pitchFamily="2" charset="0"/>
            </a:endParaRPr>
          </a:p>
          <a:p>
            <a:pPr algn="just">
              <a:lnSpc>
                <a:spcPct val="150000"/>
              </a:lnSpc>
            </a:pPr>
            <a:r>
              <a:rPr lang="ko-KR" altLang="en-US" sz="1600" dirty="0">
                <a:effectLst/>
                <a:latin typeface="Helvetica" pitchFamily="2" charset="0"/>
              </a:rPr>
              <a:t>실험 결과 키 캡슐화를 적용하였을 때의 </a:t>
            </a:r>
            <a:r>
              <a:rPr lang="en-US" altLang="ko-Kore-KR" sz="1600" dirty="0">
                <a:effectLst/>
                <a:latin typeface="Helvetica" pitchFamily="2" charset="0"/>
              </a:rPr>
              <a:t>TPS</a:t>
            </a:r>
            <a:r>
              <a:rPr lang="ko-KR" altLang="en-US" sz="1600" dirty="0">
                <a:effectLst/>
                <a:latin typeface="Helvetica" pitchFamily="2" charset="0"/>
              </a:rPr>
              <a:t>는 비대칭키를 적용하였을 때보다 높고</a:t>
            </a:r>
            <a:r>
              <a:rPr lang="en-US" altLang="ko-KR" sz="1600" dirty="0">
                <a:effectLst/>
                <a:latin typeface="Helvetica" pitchFamily="2" charset="0"/>
              </a:rPr>
              <a:t>,</a:t>
            </a:r>
            <a:r>
              <a:rPr lang="ko-KR" altLang="en-US" sz="1600" dirty="0">
                <a:effectLst/>
                <a:latin typeface="Helvetica" pitchFamily="2" charset="0"/>
              </a:rPr>
              <a:t> 대칭키를 적용하였을 때보다는 낮</a:t>
            </a:r>
            <a:r>
              <a:rPr lang="ko-KR" altLang="en-US" sz="1600" dirty="0">
                <a:latin typeface="Helvetica" pitchFamily="2" charset="0"/>
              </a:rPr>
              <a:t>음</a:t>
            </a:r>
            <a:endParaRPr lang="en-US" altLang="ko-KR" sz="1600" dirty="0">
              <a:effectLst/>
              <a:latin typeface="Helvetica" pitchFamily="2" charset="0"/>
            </a:endParaRPr>
          </a:p>
        </p:txBody>
      </p:sp>
    </p:spTree>
    <p:extLst>
      <p:ext uri="{BB962C8B-B14F-4D97-AF65-F5344CB8AC3E}">
        <p14:creationId xmlns:p14="http://schemas.microsoft.com/office/powerpoint/2010/main" val="647445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a:t>연구사례 </a:t>
            </a:r>
            <a:r>
              <a:rPr lang="en-US" altLang="ko-KR" dirty="0"/>
              <a:t>2</a:t>
            </a:r>
            <a:endParaRPr lang="ko-KR" altLang="en-US" dirty="0"/>
          </a:p>
        </p:txBody>
      </p:sp>
      <p:sp>
        <p:nvSpPr>
          <p:cNvPr id="3" name="텍스트 개체 틀 2"/>
          <p:cNvSpPr>
            <a:spLocks noGrp="1"/>
          </p:cNvSpPr>
          <p:nvPr>
            <p:ph type="body" sz="quarter" idx="10"/>
          </p:nvPr>
        </p:nvSpPr>
        <p:spPr>
          <a:xfrm>
            <a:off x="411162" y="1178805"/>
            <a:ext cx="11368160" cy="5195909"/>
          </a:xfrm>
        </p:spPr>
        <p:txBody>
          <a:bodyPr>
            <a:normAutofit/>
          </a:bodyPr>
          <a:lstStyle/>
          <a:p>
            <a:pPr algn="just">
              <a:lnSpc>
                <a:spcPct val="150000"/>
              </a:lnSpc>
            </a:pPr>
            <a:r>
              <a:rPr lang="en-US" altLang="ko-Kore-KR" sz="1600" dirty="0">
                <a:effectLst/>
                <a:latin typeface="Helvetica" pitchFamily="2" charset="0"/>
              </a:rPr>
              <a:t>WCMC ‘22</a:t>
            </a:r>
            <a:r>
              <a:rPr lang="ko-KR" altLang="en-US" sz="1600" dirty="0">
                <a:effectLst/>
                <a:latin typeface="Helvetica" pitchFamily="2" charset="0"/>
              </a:rPr>
              <a:t>에서는 블록체인 기반의 스마트시티를 위한 인증된 키 교환 프로토콜 </a:t>
            </a:r>
            <a:r>
              <a:rPr lang="en-US" altLang="ko-KR" sz="1600" dirty="0">
                <a:effectLst/>
                <a:latin typeface="Helvetica" pitchFamily="2" charset="0"/>
              </a:rPr>
              <a:t>(</a:t>
            </a:r>
            <a:r>
              <a:rPr lang="en-US" altLang="ko-Kore-KR" sz="1600" dirty="0">
                <a:effectLst/>
                <a:latin typeface="Helvetica" pitchFamily="2" charset="0"/>
              </a:rPr>
              <a:t>DAKE)</a:t>
            </a:r>
            <a:r>
              <a:rPr lang="ko-KR" altLang="en-US" sz="1600" dirty="0">
                <a:effectLst/>
                <a:latin typeface="Helvetica" pitchFamily="2" charset="0"/>
              </a:rPr>
              <a:t>을 제안 </a:t>
            </a:r>
            <a:r>
              <a:rPr lang="en-US" altLang="ko-KR" sz="1600" dirty="0">
                <a:effectLst/>
                <a:latin typeface="Helvetica" pitchFamily="2" charset="0"/>
              </a:rPr>
              <a:t>[6]. </a:t>
            </a:r>
          </a:p>
          <a:p>
            <a:pPr>
              <a:lnSpc>
                <a:spcPct val="150000"/>
              </a:lnSpc>
            </a:pPr>
            <a:r>
              <a:rPr lang="ko-KR" altLang="en-US" sz="1600" dirty="0">
                <a:latin typeface="Helvetica" pitchFamily="2" charset="0"/>
              </a:rPr>
              <a:t>스마트 시티에서 중앙 </a:t>
            </a:r>
            <a:r>
              <a:rPr lang="ko-KR" altLang="en-US" sz="1600" dirty="0" err="1">
                <a:latin typeface="Helvetica" pitchFamily="2" charset="0"/>
              </a:rPr>
              <a:t>집중식</a:t>
            </a:r>
            <a:r>
              <a:rPr lang="ko-KR" altLang="en-US" sz="1600" dirty="0">
                <a:latin typeface="Helvetica" pitchFamily="2" charset="0"/>
              </a:rPr>
              <a:t> 인증 시스템의 한계 존재</a:t>
            </a:r>
            <a:br>
              <a:rPr lang="en-US" altLang="ko-KR" sz="1600" dirty="0">
                <a:latin typeface="Helvetica" pitchFamily="2" charset="0"/>
              </a:rPr>
            </a:br>
            <a:r>
              <a:rPr lang="en-US" altLang="ko-KR" sz="1600" dirty="0">
                <a:latin typeface="Helvetica" pitchFamily="2" charset="0"/>
                <a:sym typeface="Wingdings" pitchFamily="2" charset="2"/>
              </a:rPr>
              <a:t></a:t>
            </a:r>
            <a:r>
              <a:rPr lang="ko-KR" altLang="en-US" sz="1600" dirty="0">
                <a:latin typeface="Helvetica" pitchFamily="2" charset="0"/>
                <a:sym typeface="Wingdings" pitchFamily="2" charset="2"/>
              </a:rPr>
              <a:t> </a:t>
            </a:r>
            <a:r>
              <a:rPr lang="ko-KR" altLang="en-US" sz="1600" dirty="0">
                <a:latin typeface="Helvetica" pitchFamily="2" charset="0"/>
              </a:rPr>
              <a:t>블록체인을 활용하여 분산 인증 키 교환 프로토콜을 제안</a:t>
            </a:r>
            <a:endParaRPr lang="en-US" altLang="ko-KR" sz="1600" dirty="0">
              <a:latin typeface="Helvetica" pitchFamily="2" charset="0"/>
            </a:endParaRPr>
          </a:p>
          <a:p>
            <a:pPr algn="just">
              <a:lnSpc>
                <a:spcPct val="150000"/>
              </a:lnSpc>
            </a:pPr>
            <a:r>
              <a:rPr lang="ko-KR" altLang="en-US" sz="1600" dirty="0">
                <a:effectLst/>
                <a:latin typeface="Helvetica" pitchFamily="2" charset="0"/>
              </a:rPr>
              <a:t>키 교환 과정에서 </a:t>
            </a:r>
            <a:r>
              <a:rPr lang="ko-KR" altLang="en-US" sz="1600" dirty="0" err="1">
                <a:effectLst/>
                <a:latin typeface="Helvetica" pitchFamily="2" charset="0"/>
              </a:rPr>
              <a:t>만족하고자하는</a:t>
            </a:r>
            <a:r>
              <a:rPr lang="ko-KR" altLang="en-US" sz="1600" dirty="0">
                <a:effectLst/>
                <a:latin typeface="Helvetica" pitchFamily="2" charset="0"/>
              </a:rPr>
              <a:t> 보안 속성 </a:t>
            </a:r>
            <a:r>
              <a:rPr lang="en-US" altLang="ko-KR" sz="1600" dirty="0">
                <a:effectLst/>
                <a:latin typeface="Helvetica" pitchFamily="2" charset="0"/>
              </a:rPr>
              <a:t>(</a:t>
            </a:r>
            <a:r>
              <a:rPr lang="en-US" altLang="ko-Kore-KR" sz="1600" dirty="0">
                <a:effectLst/>
                <a:latin typeface="Helvetica" pitchFamily="2" charset="0"/>
              </a:rPr>
              <a:t>Static secrecy, Perfect forward secrecy, Implicit authenticity, Explicit authenticity, Identity protection, Deniability) </a:t>
            </a:r>
            <a:r>
              <a:rPr lang="ko-KR" altLang="en-US" sz="1600" dirty="0">
                <a:effectLst/>
                <a:latin typeface="Helvetica" pitchFamily="2" charset="0"/>
              </a:rPr>
              <a:t>에 따라 여러 버전의 </a:t>
            </a:r>
            <a:r>
              <a:rPr lang="en-US" altLang="ko-Kore-KR" sz="1600" dirty="0">
                <a:effectLst/>
                <a:latin typeface="Helvetica" pitchFamily="2" charset="0"/>
              </a:rPr>
              <a:t>DAKE</a:t>
            </a:r>
            <a:r>
              <a:rPr lang="ko-KR" altLang="en-US" sz="1600" dirty="0">
                <a:effectLst/>
                <a:latin typeface="Helvetica" pitchFamily="2" charset="0"/>
              </a:rPr>
              <a:t>가</a:t>
            </a:r>
            <a:r>
              <a:rPr lang="en-US" altLang="ko-KR" sz="1600" dirty="0">
                <a:effectLst/>
                <a:latin typeface="Helvetica" pitchFamily="2" charset="0"/>
              </a:rPr>
              <a:t> </a:t>
            </a:r>
            <a:r>
              <a:rPr lang="ko-Kore-KR" altLang="en-US" sz="1600" dirty="0">
                <a:effectLst/>
                <a:latin typeface="Helvetica" pitchFamily="2" charset="0"/>
              </a:rPr>
              <a:t>존재</a:t>
            </a:r>
            <a:endParaRPr lang="en-US" altLang="ko-Kore-KR" sz="1600" dirty="0">
              <a:effectLst/>
              <a:latin typeface="Helvetica" pitchFamily="2" charset="0"/>
            </a:endParaRPr>
          </a:p>
          <a:p>
            <a:pPr algn="just">
              <a:lnSpc>
                <a:spcPct val="150000"/>
              </a:lnSpc>
            </a:pPr>
            <a:r>
              <a:rPr lang="ko-KR" altLang="en-US" sz="1600" dirty="0" err="1">
                <a:effectLst/>
                <a:latin typeface="Helvetica" pitchFamily="2" charset="0"/>
              </a:rPr>
              <a:t>이더리움</a:t>
            </a:r>
            <a:r>
              <a:rPr lang="ko-KR" altLang="en-US" sz="1600" dirty="0">
                <a:effectLst/>
                <a:latin typeface="Helvetica" pitchFamily="2" charset="0"/>
              </a:rPr>
              <a:t> 네트워크에서 실험한 결과</a:t>
            </a:r>
            <a:r>
              <a:rPr lang="en-US" altLang="ko-KR" sz="1600" dirty="0">
                <a:effectLst/>
                <a:latin typeface="Helvetica" pitchFamily="2" charset="0"/>
              </a:rPr>
              <a:t>, </a:t>
            </a:r>
            <a:r>
              <a:rPr lang="en-US" altLang="ko-Kore-KR" sz="1600" dirty="0">
                <a:effectLst/>
                <a:latin typeface="Helvetica" pitchFamily="2" charset="0"/>
              </a:rPr>
              <a:t>DAKE1</a:t>
            </a:r>
            <a:r>
              <a:rPr lang="ko-KR" altLang="en-US" sz="1600" dirty="0">
                <a:effectLst/>
                <a:latin typeface="Helvetica" pitchFamily="2" charset="0"/>
              </a:rPr>
              <a:t>이 보안 속성을 가장 적게 만족하지만 속도가 가장 빠르며</a:t>
            </a:r>
            <a:r>
              <a:rPr lang="en-US" altLang="ko-KR" sz="1600" dirty="0">
                <a:effectLst/>
                <a:latin typeface="Helvetica" pitchFamily="2" charset="0"/>
              </a:rPr>
              <a:t>, </a:t>
            </a:r>
            <a:r>
              <a:rPr lang="en-US" altLang="ko-Kore-KR" sz="1600" dirty="0">
                <a:effectLst/>
                <a:latin typeface="Helvetica" pitchFamily="2" charset="0"/>
              </a:rPr>
              <a:t>DAKE5</a:t>
            </a:r>
            <a:r>
              <a:rPr lang="ko-KR" altLang="en-US" sz="1600" dirty="0">
                <a:effectLst/>
                <a:latin typeface="Helvetica" pitchFamily="2" charset="0"/>
              </a:rPr>
              <a:t>로 갈 </a:t>
            </a:r>
            <a:r>
              <a:rPr lang="ko-KR" altLang="en-US" sz="1600" dirty="0" err="1">
                <a:effectLst/>
                <a:latin typeface="Helvetica" pitchFamily="2" charset="0"/>
              </a:rPr>
              <a:t>수록더</a:t>
            </a:r>
            <a:r>
              <a:rPr lang="ko-KR" altLang="en-US" sz="1600" dirty="0">
                <a:effectLst/>
                <a:latin typeface="Helvetica" pitchFamily="2" charset="0"/>
              </a:rPr>
              <a:t> 높은 보안 속성을 가지지만 키 교환에 더 오랜 시간이 소요</a:t>
            </a:r>
            <a:endParaRPr lang="en-US" altLang="ko-KR" sz="1600" dirty="0">
              <a:effectLst/>
              <a:latin typeface="Helvetica" pitchFamily="2" charset="0"/>
            </a:endParaRPr>
          </a:p>
        </p:txBody>
      </p:sp>
      <p:pic>
        <p:nvPicPr>
          <p:cNvPr id="4" name="그림 3">
            <a:extLst>
              <a:ext uri="{FF2B5EF4-FFF2-40B4-BE49-F238E27FC236}">
                <a16:creationId xmlns:a16="http://schemas.microsoft.com/office/drawing/2014/main" id="{F5A53D71-83DE-D2A1-E347-31EC987BDE3B}"/>
              </a:ext>
            </a:extLst>
          </p:cNvPr>
          <p:cNvPicPr>
            <a:picLocks noChangeAspect="1"/>
          </p:cNvPicPr>
          <p:nvPr/>
        </p:nvPicPr>
        <p:blipFill rotWithShape="1">
          <a:blip r:embed="rId3"/>
          <a:srcRect b="69099"/>
          <a:stretch/>
        </p:blipFill>
        <p:spPr>
          <a:xfrm>
            <a:off x="2393874" y="4671152"/>
            <a:ext cx="7404251" cy="683045"/>
          </a:xfrm>
          <a:prstGeom prst="rect">
            <a:avLst/>
          </a:prstGeom>
        </p:spPr>
      </p:pic>
      <p:pic>
        <p:nvPicPr>
          <p:cNvPr id="5" name="그림 4">
            <a:extLst>
              <a:ext uri="{FF2B5EF4-FFF2-40B4-BE49-F238E27FC236}">
                <a16:creationId xmlns:a16="http://schemas.microsoft.com/office/drawing/2014/main" id="{F8AF4E72-4EF0-97A6-FCE1-CF00D0832E4B}"/>
              </a:ext>
            </a:extLst>
          </p:cNvPr>
          <p:cNvPicPr>
            <a:picLocks noChangeAspect="1"/>
          </p:cNvPicPr>
          <p:nvPr/>
        </p:nvPicPr>
        <p:blipFill>
          <a:blip r:embed="rId4"/>
          <a:stretch>
            <a:fillRect/>
          </a:stretch>
        </p:blipFill>
        <p:spPr>
          <a:xfrm>
            <a:off x="2393874" y="5336869"/>
            <a:ext cx="7404251" cy="1123860"/>
          </a:xfrm>
          <a:prstGeom prst="rect">
            <a:avLst/>
          </a:prstGeom>
        </p:spPr>
      </p:pic>
    </p:spTree>
    <p:extLst>
      <p:ext uri="{BB962C8B-B14F-4D97-AF65-F5344CB8AC3E}">
        <p14:creationId xmlns:p14="http://schemas.microsoft.com/office/powerpoint/2010/main" val="218399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a:t>연구사례 </a:t>
            </a:r>
            <a:r>
              <a:rPr lang="en-US" altLang="ko-KR" dirty="0"/>
              <a:t>3</a:t>
            </a:r>
            <a:endParaRPr lang="ko-KR" altLang="en-US" dirty="0"/>
          </a:p>
        </p:txBody>
      </p:sp>
      <p:sp>
        <p:nvSpPr>
          <p:cNvPr id="3" name="텍스트 개체 틀 2"/>
          <p:cNvSpPr>
            <a:spLocks noGrp="1"/>
          </p:cNvSpPr>
          <p:nvPr>
            <p:ph type="body" sz="quarter" idx="10"/>
          </p:nvPr>
        </p:nvSpPr>
        <p:spPr>
          <a:xfrm>
            <a:off x="411162" y="1178805"/>
            <a:ext cx="11368160" cy="5195909"/>
          </a:xfrm>
        </p:spPr>
        <p:txBody>
          <a:bodyPr>
            <a:normAutofit/>
          </a:bodyPr>
          <a:lstStyle/>
          <a:p>
            <a:r>
              <a:rPr lang="en-US" altLang="ko-Kore-KR" sz="1600" dirty="0">
                <a:latin typeface="Helvetica" pitchFamily="2" charset="0"/>
              </a:rPr>
              <a:t>IEEE T-ITS’22</a:t>
            </a:r>
            <a:r>
              <a:rPr lang="ko-KR" altLang="en-US" sz="1600" dirty="0">
                <a:latin typeface="Helvetica" pitchFamily="2" charset="0"/>
              </a:rPr>
              <a:t>에서는 차량 간 안전한 통신과 익명성 보호를 위해 익명 인증 키 교환 방법을 제안</a:t>
            </a:r>
            <a:r>
              <a:rPr lang="en-US" altLang="ko-KR" sz="1600" dirty="0">
                <a:latin typeface="Helvetica" pitchFamily="2" charset="0"/>
              </a:rPr>
              <a:t>[7]. </a:t>
            </a:r>
          </a:p>
          <a:p>
            <a:r>
              <a:rPr lang="ko-KR" altLang="en-US" sz="1600" dirty="0">
                <a:latin typeface="Helvetica" pitchFamily="2" charset="0"/>
              </a:rPr>
              <a:t>차량간 안전한 통신을 위해서는 익명 인증 키 교환 과정이 필요</a:t>
            </a:r>
            <a:endParaRPr lang="en-US" altLang="ko-KR" sz="1600" dirty="0">
              <a:latin typeface="Helvetica" pitchFamily="2" charset="0"/>
            </a:endParaRPr>
          </a:p>
          <a:p>
            <a:r>
              <a:rPr lang="ko-KR" altLang="en-US" sz="1600" dirty="0">
                <a:latin typeface="Helvetica" pitchFamily="2" charset="0"/>
              </a:rPr>
              <a:t>차량의 신원을 보호하고 익명성을 제공하기 위해 익명 인증 프로토콜과 블록체인을 활용</a:t>
            </a:r>
            <a:endParaRPr lang="en-US" altLang="ko-KR" sz="1600" dirty="0">
              <a:latin typeface="Helvetica" pitchFamily="2" charset="0"/>
            </a:endParaRPr>
          </a:p>
          <a:p>
            <a:r>
              <a:rPr lang="ko-KR" altLang="en-US" sz="1600" dirty="0">
                <a:latin typeface="Helvetica" pitchFamily="2" charset="0"/>
              </a:rPr>
              <a:t>익명 인증은 차량이 자신의 신원을 공개하지 않고도 인증 가능</a:t>
            </a:r>
            <a:endParaRPr lang="en-US" altLang="ko-KR" sz="1600" dirty="0">
              <a:latin typeface="Helvetica" pitchFamily="2" charset="0"/>
            </a:endParaRPr>
          </a:p>
          <a:p>
            <a:r>
              <a:rPr lang="ko-KR" altLang="en-US" sz="1600" dirty="0">
                <a:latin typeface="Helvetica" pitchFamily="2" charset="0"/>
              </a:rPr>
              <a:t>블록체인은 키 교환 및 통신 기록을 분산 원장에 기록하여 신뢰성과 무결성을 보장</a:t>
            </a:r>
            <a:endParaRPr lang="en-US" altLang="ko-KR" sz="1600" dirty="0">
              <a:latin typeface="Helvetica" pitchFamily="2" charset="0"/>
            </a:endParaRPr>
          </a:p>
          <a:p>
            <a:r>
              <a:rPr lang="ko-KR" altLang="en-US" sz="1600" dirty="0">
                <a:latin typeface="Helvetica" pitchFamily="2" charset="0"/>
              </a:rPr>
              <a:t>차량 간 통신의 보안 및 개인 정보 보호를 강화</a:t>
            </a:r>
            <a:endParaRPr lang="en-US" altLang="ko-KR" sz="1600" dirty="0">
              <a:latin typeface="Helvetica" pitchFamily="2" charset="0"/>
            </a:endParaRPr>
          </a:p>
        </p:txBody>
      </p:sp>
    </p:spTree>
    <p:extLst>
      <p:ext uri="{BB962C8B-B14F-4D97-AF65-F5344CB8AC3E}">
        <p14:creationId xmlns:p14="http://schemas.microsoft.com/office/powerpoint/2010/main" val="1126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a:t>결론</a:t>
            </a:r>
          </a:p>
        </p:txBody>
      </p:sp>
      <p:sp>
        <p:nvSpPr>
          <p:cNvPr id="3" name="텍스트 개체 틀 2"/>
          <p:cNvSpPr>
            <a:spLocks noGrp="1"/>
          </p:cNvSpPr>
          <p:nvPr>
            <p:ph type="body" sz="quarter" idx="10"/>
          </p:nvPr>
        </p:nvSpPr>
        <p:spPr>
          <a:xfrm>
            <a:off x="411162" y="1316939"/>
            <a:ext cx="11368160" cy="5057775"/>
          </a:xfrm>
        </p:spPr>
        <p:txBody>
          <a:bodyPr>
            <a:normAutofit/>
          </a:bodyPr>
          <a:lstStyle/>
          <a:p>
            <a:pPr algn="just">
              <a:lnSpc>
                <a:spcPct val="150000"/>
              </a:lnSpc>
            </a:pPr>
            <a:r>
              <a:rPr lang="ko-KR" altLang="en-US" sz="1600" dirty="0">
                <a:effectLst/>
                <a:latin typeface="Helvetica" pitchFamily="2" charset="0"/>
              </a:rPr>
              <a:t>본 논문에서는 블록체인 상의 키 교환을 통해 대칭키를 활용한 사례들을 고개</a:t>
            </a:r>
            <a:endParaRPr lang="en-US" altLang="ko-KR" sz="1600" dirty="0">
              <a:effectLst/>
              <a:latin typeface="Helvetica" pitchFamily="2" charset="0"/>
            </a:endParaRPr>
          </a:p>
          <a:p>
            <a:pPr algn="just">
              <a:lnSpc>
                <a:spcPct val="150000"/>
              </a:lnSpc>
            </a:pPr>
            <a:r>
              <a:rPr lang="ko-KR" altLang="en-US" sz="1600" dirty="0">
                <a:latin typeface="Helvetica" pitchFamily="2" charset="0"/>
              </a:rPr>
              <a:t>다양한 분야에서 키 교환 알고리즘이 활용되고 있음</a:t>
            </a:r>
            <a:endParaRPr lang="en-US" altLang="ko-KR" sz="1600" dirty="0">
              <a:latin typeface="Helvetica" pitchFamily="2" charset="0"/>
            </a:endParaRPr>
          </a:p>
          <a:p>
            <a:pPr algn="just">
              <a:lnSpc>
                <a:spcPct val="150000"/>
              </a:lnSpc>
            </a:pPr>
            <a:r>
              <a:rPr lang="ko-KR" altLang="en-US" sz="1600" dirty="0">
                <a:latin typeface="Helvetica" pitchFamily="2" charset="0"/>
              </a:rPr>
              <a:t>하지만 추후 양자 컴퓨터가 등장함에 따라</a:t>
            </a:r>
            <a:r>
              <a:rPr lang="en-US" altLang="ko-KR" sz="1600" dirty="0">
                <a:latin typeface="Helvetica" pitchFamily="2" charset="0"/>
              </a:rPr>
              <a:t>, </a:t>
            </a:r>
            <a:r>
              <a:rPr lang="ko-KR" altLang="en-US" sz="1600" dirty="0">
                <a:latin typeface="Helvetica" pitchFamily="2" charset="0"/>
              </a:rPr>
              <a:t>기존 키 교환 알고리즘을 </a:t>
            </a:r>
            <a:r>
              <a:rPr lang="en-US" altLang="ko-KR" sz="1600" dirty="0">
                <a:latin typeface="Helvetica" pitchFamily="2" charset="0"/>
              </a:rPr>
              <a:t>PQC(Post Quantum Cryptography)</a:t>
            </a:r>
            <a:r>
              <a:rPr lang="ko-KR" altLang="en-US" sz="1600" dirty="0">
                <a:latin typeface="Helvetica" pitchFamily="2" charset="0"/>
              </a:rPr>
              <a:t>로의 전환이 필요</a:t>
            </a:r>
            <a:endParaRPr lang="en-US" altLang="ko-KR" sz="1600" dirty="0">
              <a:latin typeface="Helvetica" pitchFamily="2" charset="0"/>
            </a:endParaRPr>
          </a:p>
          <a:p>
            <a:pPr algn="just">
              <a:lnSpc>
                <a:spcPct val="150000"/>
              </a:lnSpc>
            </a:pPr>
            <a:r>
              <a:rPr lang="en-US" altLang="ko-KR" sz="1600" dirty="0">
                <a:latin typeface="Helvetica" pitchFamily="2" charset="0"/>
              </a:rPr>
              <a:t>PQC</a:t>
            </a:r>
            <a:r>
              <a:rPr lang="ko-KR" altLang="en-US" sz="1600" dirty="0">
                <a:latin typeface="Helvetica" pitchFamily="2" charset="0"/>
              </a:rPr>
              <a:t>로 전환할 경우 속도 및 용량이 변화함에 따라 블록체인의 성능이 달라질 수 있으므로 이를 위한 다양한 연구가 </a:t>
            </a:r>
            <a:r>
              <a:rPr lang="ko-KR" altLang="en-US" sz="1600" dirty="0" err="1">
                <a:latin typeface="Helvetica" pitchFamily="2" charset="0"/>
              </a:rPr>
              <a:t>수행되어야할</a:t>
            </a:r>
            <a:r>
              <a:rPr lang="ko-KR" altLang="en-US" sz="1600" dirty="0">
                <a:latin typeface="Helvetica" pitchFamily="2" charset="0"/>
              </a:rPr>
              <a:t> 것으로 생각됨</a:t>
            </a:r>
            <a:endParaRPr lang="en-US" altLang="ko-KR" sz="1600" dirty="0">
              <a:latin typeface="Helvetica" pitchFamily="2" charset="0"/>
            </a:endParaRPr>
          </a:p>
        </p:txBody>
      </p:sp>
    </p:spTree>
    <p:extLst>
      <p:ext uri="{BB962C8B-B14F-4D97-AF65-F5344CB8AC3E}">
        <p14:creationId xmlns:p14="http://schemas.microsoft.com/office/powerpoint/2010/main" val="3538104675"/>
      </p:ext>
    </p:extLst>
  </p:cSld>
  <p:clrMapOvr>
    <a:masterClrMapping/>
  </p:clrMapOvr>
</p:sld>
</file>

<file path=ppt/theme/theme1.xml><?xml version="1.0" encoding="utf-8"?>
<a:theme xmlns:a="http://schemas.openxmlformats.org/drawingml/2006/main" name="CryptoCraft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2">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제목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2">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19141</TotalTime>
  <Words>983</Words>
  <Application>Microsoft Macintosh PowerPoint</Application>
  <PresentationFormat>와이드스크린</PresentationFormat>
  <Paragraphs>86</Paragraphs>
  <Slides>11</Slides>
  <Notes>9</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11</vt:i4>
      </vt:variant>
    </vt:vector>
  </HeadingPairs>
  <TitlesOfParts>
    <vt:vector size="19" baseType="lpstr">
      <vt:lpstr>HCRBatang</vt:lpstr>
      <vt:lpstr>맑은 고딕</vt:lpstr>
      <vt:lpstr>Söhne</vt:lpstr>
      <vt:lpstr>Arial</vt:lpstr>
      <vt:lpstr>Georgia</vt:lpstr>
      <vt:lpstr>Helvetica</vt:lpstr>
      <vt:lpstr>CryptoCraft 테마</vt:lpstr>
      <vt:lpstr>제목 테마</vt:lpstr>
      <vt:lpstr>블록체인 상의 키 교환 알고리즘 적용 사례</vt:lpstr>
      <vt:lpstr>PowerPoint 프레젠테이션</vt:lpstr>
      <vt:lpstr>서론</vt:lpstr>
      <vt:lpstr>블록체인</vt:lpstr>
      <vt:lpstr>키 교환 및 서명 알고리즘</vt:lpstr>
      <vt:lpstr>연구사례 1</vt:lpstr>
      <vt:lpstr>연구사례 2</vt:lpstr>
      <vt:lpstr>연구사례 3</vt:lpstr>
      <vt:lpstr>결론</vt:lpstr>
      <vt:lpstr>참고문헌</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HD</dc:creator>
  <cp:lastModifiedBy>캉 예준</cp:lastModifiedBy>
  <cp:revision>606</cp:revision>
  <dcterms:created xsi:type="dcterms:W3CDTF">2019-03-05T04:29:07Z</dcterms:created>
  <dcterms:modified xsi:type="dcterms:W3CDTF">2023-06-21T15:36:14Z</dcterms:modified>
</cp:coreProperties>
</file>