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/>
              <a:t>KpqC</a:t>
            </a:r>
            <a:r>
              <a:rPr lang="en-US" altLang="ko-KR" sz="4800" dirty="0"/>
              <a:t> </a:t>
            </a:r>
            <a:r>
              <a:rPr lang="ko-KR" altLang="en-US" sz="4800" dirty="0"/>
              <a:t>격자 기반 알고리즘 후보의 벤치마크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</a:t>
            </a:r>
            <a:endParaRPr lang="en-US" altLang="ko-KR" dirty="0"/>
          </a:p>
          <a:p>
            <a:r>
              <a:rPr lang="ko-KR" altLang="en-US" b="1" dirty="0" err="1">
                <a:solidFill>
                  <a:srgbClr val="0070C0"/>
                </a:solidFill>
              </a:rPr>
              <a:t>권혁동</a:t>
            </a:r>
            <a:r>
              <a:rPr lang="ko-KR" altLang="en-US" dirty="0"/>
              <a:t> </a:t>
            </a:r>
            <a:r>
              <a:rPr lang="ko-KR" altLang="en-US" dirty="0" err="1"/>
              <a:t>심민주</a:t>
            </a:r>
            <a:r>
              <a:rPr lang="ko-KR" altLang="en-US" dirty="0"/>
              <a:t> </a:t>
            </a:r>
            <a:r>
              <a:rPr lang="ko-KR" altLang="en-US" dirty="0" err="1"/>
              <a:t>송경주</a:t>
            </a:r>
            <a:r>
              <a:rPr lang="ko-KR" altLang="en-US" dirty="0"/>
              <a:t> 이민우 </a:t>
            </a:r>
            <a:r>
              <a:rPr lang="ko-KR" altLang="en-US" dirty="0" err="1"/>
              <a:t>서화정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E3804-F885-62CA-4F50-4A83D6AB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전자서명 벤치마크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B2D90-3795-9A19-80A4-71CCBE677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/>
              <a:t>GCKSign</a:t>
            </a:r>
            <a:r>
              <a:rPr lang="ko-KR" altLang="en-US" sz="1600" dirty="0"/>
              <a:t>은 대체로 안정적인 성능 보유</a:t>
            </a:r>
            <a:endParaRPr lang="en-US" altLang="ko-KR" sz="1600" dirty="0"/>
          </a:p>
          <a:p>
            <a:r>
              <a:rPr lang="en-US" altLang="ko-KR" sz="1600" dirty="0"/>
              <a:t>HAETAE</a:t>
            </a:r>
            <a:r>
              <a:rPr lang="ko-KR" altLang="en-US" sz="1600" dirty="0"/>
              <a:t>는 서명 생성이 매우 느림</a:t>
            </a:r>
            <a:endParaRPr lang="en-US" altLang="ko-KR" sz="1600" dirty="0"/>
          </a:p>
          <a:p>
            <a:r>
              <a:rPr lang="en-US" altLang="ko-KR" sz="1600" dirty="0"/>
              <a:t>NCC</a:t>
            </a:r>
            <a:r>
              <a:rPr lang="ko-KR" altLang="en-US" sz="1600" dirty="0"/>
              <a:t>는 </a:t>
            </a:r>
            <a:r>
              <a:rPr lang="en-US" altLang="ko-KR" sz="1600" dirty="0"/>
              <a:t>Original</a:t>
            </a:r>
            <a:r>
              <a:rPr lang="ko-KR" altLang="en-US" sz="1600" dirty="0"/>
              <a:t>이 </a:t>
            </a:r>
            <a:r>
              <a:rPr lang="en-US" altLang="ko-KR" sz="1600" dirty="0" err="1"/>
              <a:t>Conserparam</a:t>
            </a:r>
            <a:r>
              <a:rPr lang="ko-KR" altLang="en-US" sz="1600" dirty="0"/>
              <a:t>보다 매개변수는 작지만 연산은 느림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A11F1F9-31D0-F322-C2E3-04912C03C5DD}"/>
              </a:ext>
            </a:extLst>
          </p:cNvPr>
          <p:cNvGraphicFramePr>
            <a:graphicFrameLocks noGrp="1"/>
          </p:cNvGraphicFramePr>
          <p:nvPr/>
        </p:nvGraphicFramePr>
        <p:xfrm>
          <a:off x="0" y="2286000"/>
          <a:ext cx="1219199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305163616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5505369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148569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4152923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517815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4665161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1204749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Algorithm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Keygen (cycles)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Sign (cycles)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Verification (cycles)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PK size (bytes)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SK size (bytes)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Signature size (bytes)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17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+mn-lt"/>
                        </a:rPr>
                        <a:t>GCKSign</a:t>
                      </a:r>
                      <a:r>
                        <a:rPr lang="en-US" altLang="ko-KR" sz="900" dirty="0">
                          <a:latin typeface="+mn-lt"/>
                        </a:rPr>
                        <a:t>-II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191,048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812,492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175,823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1,760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288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1,952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95876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latin typeface="+mn-lt"/>
                        </a:rPr>
                        <a:t>GCKSign</a:t>
                      </a:r>
                      <a:r>
                        <a:rPr lang="en-US" altLang="ko-KR" sz="900" dirty="0">
                          <a:latin typeface="+mn-lt"/>
                        </a:rPr>
                        <a:t>-III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198,099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891,697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180,034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1,952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288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2,080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147192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+mn-lt"/>
                        </a:rPr>
                        <a:t>GCKSign</a:t>
                      </a:r>
                      <a:r>
                        <a:rPr lang="en-US" altLang="ko-KR" sz="900" dirty="0">
                          <a:latin typeface="+mn-lt"/>
                        </a:rPr>
                        <a:t>-V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432,874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1,841,754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342,830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3,040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544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3,104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515138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HAETAE-II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1,986,112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14,791,845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2,427,387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1,056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-</a:t>
                      </a:r>
                      <a:endParaRPr lang="en-US" sz="800" kern="0" spc="-4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3,040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05507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HAETAE-III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4,413,154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41,798,697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5,089,998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1,568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-</a:t>
                      </a:r>
                      <a:endParaRPr lang="en-US" sz="800" kern="0" spc="-4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4,064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06904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HAETAE-V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6,810,562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37,858,000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7,803,629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2,080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-</a:t>
                      </a:r>
                      <a:endParaRPr lang="en-US" sz="800" kern="0" spc="-4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5,792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32726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NCC(original)-I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2,669,077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33,881,336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5,233,430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1,564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2,266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2,458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65638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NCC(original)-III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4,482,423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30,863,557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8,851,645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1,997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3,312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3,605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225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NCC(original)-V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7,246,585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86,158,604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14,356,581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2,663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4,402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5,055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21558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NCC(Con.)-I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1,891,678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16,626,486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3,723,436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1,984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2,800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3,186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111245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NCC(Con.)-III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3,689,017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32,444,017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7,265,226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2,443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3,914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4,251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129834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NCC(Con.)-V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6,279,118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43,207,193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12,437,221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3,091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4,940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5,385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74927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MQSign-72/46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95,242,213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521,368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1,470,313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328,411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15,561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134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5741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MQSign-112/72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490,303,519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1,501,506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5,203,085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1,238,761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37,729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200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632121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MQSign-148/96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1,492,894,919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3,172,366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12,054,509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2,892,961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66,421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260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6211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Peregrine-512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12,502,738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330,561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37,475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897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1,281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666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7269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Peregrine-1024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41,931,477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709,773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80,480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1,793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2,305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1,280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20353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SOLMAE-512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29,080,153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387,621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43,589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896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666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50244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SOLMAE-1024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70,391,110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768,220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144,557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1,792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1,375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06794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09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6A3B2-EAFC-D53C-3DA4-EEDF2DBD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B1CAE2-84CC-DE21-269B-B7DB677F1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 err="1"/>
              <a:t>KpqC</a:t>
            </a:r>
            <a:r>
              <a:rPr lang="en-US" altLang="ko-KR" dirty="0"/>
              <a:t> Round 1 </a:t>
            </a:r>
            <a:r>
              <a:rPr lang="ko-KR" altLang="en-US" dirty="0"/>
              <a:t>격자기반 알고리즘의 벤치마크 진행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통일된 환경에서 벤치마크 실시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알고리즘의 의존성 제거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dirty="0"/>
              <a:t>추가적인 벤치마크 진행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벤치마크 </a:t>
            </a:r>
            <a:r>
              <a:rPr lang="ko-KR" altLang="en-US" dirty="0" err="1"/>
              <a:t>미실시</a:t>
            </a:r>
            <a:r>
              <a:rPr lang="ko-KR" altLang="en-US" dirty="0"/>
              <a:t> 알고리즘을 측정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완전한 의존성 제거 작업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동적할당</a:t>
            </a:r>
            <a:r>
              <a:rPr lang="en-US" altLang="ko-KR" dirty="0"/>
              <a:t>, </a:t>
            </a:r>
            <a:r>
              <a:rPr lang="ko-KR" altLang="en-US" dirty="0"/>
              <a:t>외부 라이브러리 의존성 제거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Clean </a:t>
            </a:r>
            <a:r>
              <a:rPr lang="ko-KR" altLang="en-US" b="1" dirty="0">
                <a:solidFill>
                  <a:srgbClr val="0070C0"/>
                </a:solidFill>
              </a:rPr>
              <a:t>라이브러리 배포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dirty="0"/>
              <a:t>퍼블릭 도메인을 통한 알고리즘 배포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신규 연구자들의 진입장벽 완화</a:t>
            </a:r>
          </a:p>
        </p:txBody>
      </p:sp>
    </p:spTree>
    <p:extLst>
      <p:ext uri="{BB962C8B-B14F-4D97-AF65-F5344CB8AC3E}">
        <p14:creationId xmlns:p14="http://schemas.microsoft.com/office/powerpoint/2010/main" val="347643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KpqC</a:t>
            </a:r>
            <a:r>
              <a:rPr lang="en-US" altLang="ko-KR" dirty="0"/>
              <a:t> </a:t>
            </a:r>
            <a:r>
              <a:rPr lang="ko-KR" altLang="en-US" dirty="0"/>
              <a:t>공모전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공개키 암호화 벤치마크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전자서명 벤치마크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양자컴퓨터의 등장으로 현대 암호 체계에 많은 위협이 </a:t>
            </a:r>
            <a:r>
              <a:rPr lang="ko-KR" altLang="en-US" dirty="0" err="1"/>
              <a:t>가해짐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미국 </a:t>
            </a:r>
            <a:r>
              <a:rPr lang="en-US" altLang="ko-KR" dirty="0"/>
              <a:t>NIST</a:t>
            </a:r>
            <a:r>
              <a:rPr lang="ko-KR" altLang="en-US" dirty="0"/>
              <a:t>에서는 </a:t>
            </a:r>
            <a:r>
              <a:rPr lang="ko-KR" altLang="en-US" b="1" dirty="0" err="1">
                <a:solidFill>
                  <a:srgbClr val="0070C0"/>
                </a:solidFill>
              </a:rPr>
              <a:t>양자내성암호</a:t>
            </a:r>
            <a:r>
              <a:rPr lang="ko-KR" altLang="en-US" b="1" dirty="0">
                <a:solidFill>
                  <a:srgbClr val="0070C0"/>
                </a:solidFill>
              </a:rPr>
              <a:t> 표준화 공모전</a:t>
            </a:r>
            <a:r>
              <a:rPr lang="ko-KR" altLang="en-US" dirty="0"/>
              <a:t>을 개최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공개키 암호화 알고리즘</a:t>
            </a:r>
            <a:r>
              <a:rPr lang="en-US" altLang="ko-KR" dirty="0"/>
              <a:t>: CRYSTALS-</a:t>
            </a:r>
            <a:r>
              <a:rPr lang="en-US" altLang="ko-KR" dirty="0" err="1"/>
              <a:t>Kyber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전자서명 알고리즘</a:t>
            </a:r>
            <a:r>
              <a:rPr lang="en-US" altLang="ko-KR" dirty="0"/>
              <a:t>: CRYSTALS-</a:t>
            </a:r>
            <a:r>
              <a:rPr lang="en-US" altLang="ko-KR" dirty="0" err="1"/>
              <a:t>Dilithium</a:t>
            </a:r>
            <a:r>
              <a:rPr lang="en-US" altLang="ko-KR" dirty="0"/>
              <a:t>, Falcon, SPHINCS+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한국 표준 알고리즘 선정을 위해 </a:t>
            </a:r>
            <a:r>
              <a:rPr lang="en-US" altLang="ko-KR" b="1" dirty="0" err="1">
                <a:solidFill>
                  <a:srgbClr val="FF0000"/>
                </a:solidFill>
              </a:rPr>
              <a:t>KpqC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공모전</a:t>
            </a:r>
            <a:r>
              <a:rPr lang="ko-KR" altLang="en-US" dirty="0"/>
              <a:t>이 개최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Round 1 </a:t>
            </a:r>
            <a:r>
              <a:rPr lang="ko-KR" altLang="en-US" dirty="0"/>
              <a:t>알고리즘 중 격자 기반 알고리즘의 벤치마크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A6614-F7E2-2253-DA67-A792B2F8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KpqC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E7F298-06E2-8C36-58B8-25B9A1F05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402182"/>
              </p:ext>
            </p:extLst>
          </p:nvPr>
        </p:nvGraphicFramePr>
        <p:xfrm>
          <a:off x="522861" y="2695075"/>
          <a:ext cx="3721768" cy="405084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1178">
                  <a:extLst>
                    <a:ext uri="{9D8B030D-6E8A-4147-A177-3AD203B41FA5}">
                      <a16:colId xmlns:a16="http://schemas.microsoft.com/office/drawing/2014/main" val="1428723466"/>
                    </a:ext>
                  </a:extLst>
                </a:gridCol>
                <a:gridCol w="2420590">
                  <a:extLst>
                    <a:ext uri="{9D8B030D-6E8A-4147-A177-3AD203B41FA5}">
                      <a16:colId xmlns:a16="http://schemas.microsoft.com/office/drawing/2014/main" val="1093363074"/>
                    </a:ext>
                  </a:extLst>
                </a:gridCol>
              </a:tblGrid>
              <a:tr h="41112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KpqC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127542"/>
                  </a:ext>
                </a:extLst>
              </a:tr>
              <a:tr h="60662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2021.11.25</a:t>
                      </a:r>
                      <a:endParaRPr lang="ko-Kore-KR" alt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공모전 공지</a:t>
                      </a:r>
                      <a:endParaRPr lang="ko-KR" alt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0377"/>
                  </a:ext>
                </a:extLst>
              </a:tr>
              <a:tr h="60662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2022.02.18</a:t>
                      </a:r>
                      <a:endParaRPr lang="ko-Kore-KR" alt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제출마감</a:t>
                      </a:r>
                      <a:endParaRPr lang="ko-KR" alt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268907"/>
                  </a:ext>
                </a:extLst>
              </a:tr>
              <a:tr h="60662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2022.03.15</a:t>
                      </a:r>
                      <a:endParaRPr lang="ko-Kore-KR" alt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차 평가</a:t>
                      </a:r>
                      <a:endParaRPr lang="ko-KR" alt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330042"/>
                  </a:ext>
                </a:extLst>
              </a:tr>
              <a:tr h="60662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800" b="1" i="0" u="none" strike="noStrike" dirty="0">
                          <a:solidFill>
                            <a:srgbClr val="2E75B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2023.12</a:t>
                      </a:r>
                      <a:endParaRPr lang="ko-Kore-KR" altLang="en-US" sz="2400" b="1" dirty="0">
                        <a:solidFill>
                          <a:srgbClr val="2E75B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E75B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600" b="1" i="0" u="none" strike="noStrike" dirty="0">
                          <a:solidFill>
                            <a:srgbClr val="2E75B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라운드 결과 발표</a:t>
                      </a:r>
                      <a:endParaRPr lang="ko-KR" altLang="en-US" sz="1600" b="1" dirty="0">
                        <a:solidFill>
                          <a:srgbClr val="2E75B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E75B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1600" b="1" i="0" u="none" strike="noStrike" dirty="0">
                          <a:solidFill>
                            <a:srgbClr val="2E75B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라운드 후보 목록 공개</a:t>
                      </a:r>
                      <a:endParaRPr lang="ko-KR" altLang="en-US" sz="1600" b="1" dirty="0">
                        <a:solidFill>
                          <a:srgbClr val="2E75B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184789"/>
                  </a:ext>
                </a:extLst>
              </a:tr>
              <a:tr h="60662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2024.03</a:t>
                      </a:r>
                      <a:endParaRPr lang="ko-Kore-KR" altLang="en-US" sz="18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라운드 알고리즘 발표</a:t>
                      </a:r>
                      <a:endParaRPr lang="ko-KR" alt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245615"/>
                  </a:ext>
                </a:extLst>
              </a:tr>
              <a:tr h="60662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2024.09</a:t>
                      </a:r>
                      <a:endParaRPr lang="ko-Kore-KR" alt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KpqC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공모전 최종결과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발표 예정</a:t>
                      </a:r>
                      <a:endParaRPr lang="ko-KR" altLang="en-US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21849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640EB03-B1AC-A748-0A2A-5CA497786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951557"/>
              </p:ext>
            </p:extLst>
          </p:nvPr>
        </p:nvGraphicFramePr>
        <p:xfrm>
          <a:off x="4445315" y="3435527"/>
          <a:ext cx="7297964" cy="3310397"/>
        </p:xfrm>
        <a:graphic>
          <a:graphicData uri="http://schemas.openxmlformats.org/drawingml/2006/table">
            <a:tbl>
              <a:tblPr/>
              <a:tblGrid>
                <a:gridCol w="1151283">
                  <a:extLst>
                    <a:ext uri="{9D8B030D-6E8A-4147-A177-3AD203B41FA5}">
                      <a16:colId xmlns:a16="http://schemas.microsoft.com/office/drawing/2014/main" val="3205457240"/>
                    </a:ext>
                  </a:extLst>
                </a:gridCol>
                <a:gridCol w="1590332">
                  <a:extLst>
                    <a:ext uri="{9D8B030D-6E8A-4147-A177-3AD203B41FA5}">
                      <a16:colId xmlns:a16="http://schemas.microsoft.com/office/drawing/2014/main" val="1399945634"/>
                    </a:ext>
                  </a:extLst>
                </a:gridCol>
                <a:gridCol w="868341">
                  <a:extLst>
                    <a:ext uri="{9D8B030D-6E8A-4147-A177-3AD203B41FA5}">
                      <a16:colId xmlns:a16="http://schemas.microsoft.com/office/drawing/2014/main" val="4175318627"/>
                    </a:ext>
                  </a:extLst>
                </a:gridCol>
                <a:gridCol w="1365929">
                  <a:extLst>
                    <a:ext uri="{9D8B030D-6E8A-4147-A177-3AD203B41FA5}">
                      <a16:colId xmlns:a16="http://schemas.microsoft.com/office/drawing/2014/main" val="3059548092"/>
                    </a:ext>
                  </a:extLst>
                </a:gridCol>
                <a:gridCol w="1092743">
                  <a:extLst>
                    <a:ext uri="{9D8B030D-6E8A-4147-A177-3AD203B41FA5}">
                      <a16:colId xmlns:a16="http://schemas.microsoft.com/office/drawing/2014/main" val="2598791670"/>
                    </a:ext>
                  </a:extLst>
                </a:gridCol>
                <a:gridCol w="1229336">
                  <a:extLst>
                    <a:ext uri="{9D8B030D-6E8A-4147-A177-3AD203B41FA5}">
                      <a16:colId xmlns:a16="http://schemas.microsoft.com/office/drawing/2014/main" val="3761877982"/>
                    </a:ext>
                  </a:extLst>
                </a:gridCol>
              </a:tblGrid>
              <a:tr h="46467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ko-KR" alt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Code-based</a:t>
                      </a:r>
                      <a:endParaRPr lang="ko-KR" alt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Lattice-based</a:t>
                      </a:r>
                      <a:endParaRPr lang="ko-KR" alt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Multivariate Quadratic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</a:t>
                      </a:r>
                      <a:endParaRPr lang="ko-KR" alt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Hash-based</a:t>
                      </a:r>
                      <a:endParaRPr lang="ko-KR" alt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Zero-knowledge</a:t>
                      </a:r>
                      <a:endParaRPr lang="ko-KR" alt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481308"/>
                  </a:ext>
                </a:extLst>
              </a:tr>
              <a:tr h="261894">
                <a:tc row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Encryption/Key-establishment</a:t>
                      </a:r>
                      <a:endParaRPr lang="ko-KR" alt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IPCC</a:t>
                      </a:r>
                      <a:endParaRPr lang="en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NTRU+</a:t>
                      </a:r>
                      <a:endParaRPr lang="en" sz="105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ore-KR" alt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ore-KR" alt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ore-KR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ko-Kore-KR" altLang="en-US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60520"/>
                  </a:ext>
                </a:extLst>
              </a:tr>
              <a:tr h="261894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Layered ROLLO</a:t>
                      </a:r>
                      <a:endParaRPr lang="en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SMAUG</a:t>
                      </a:r>
                      <a:endParaRPr lang="en" sz="105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98712"/>
                  </a:ext>
                </a:extLst>
              </a:tr>
              <a:tr h="261894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PALOMA</a:t>
                      </a:r>
                      <a:endParaRPr lang="en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TiGER</a:t>
                      </a:r>
                      <a:endParaRPr lang="en" sz="105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012010"/>
                  </a:ext>
                </a:extLst>
              </a:tr>
              <a:tr h="261894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REDOG</a:t>
                      </a:r>
                      <a:endParaRPr lang="en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28519"/>
                  </a:ext>
                </a:extLst>
              </a:tr>
              <a:tr h="359629">
                <a:tc rowSpan="5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Signature</a:t>
                      </a:r>
                      <a:endParaRPr lang="ko-KR" altLang="en-US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pqsigRM</a:t>
                      </a:r>
                      <a:endParaRPr lang="en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altLang="ko-KR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GCKSign</a:t>
                      </a:r>
                      <a:endParaRPr lang="ko-Kore-KR" altLang="en-US" sz="105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MQ-Sign</a:t>
                      </a:r>
                      <a:endParaRPr lang="en" altLang="ko-KR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FIBS</a:t>
                      </a:r>
                      <a:endParaRPr lang="en" sz="105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AIMer</a:t>
                      </a:r>
                      <a:endParaRPr lang="en" sz="105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951857"/>
                  </a:ext>
                </a:extLst>
              </a:tr>
              <a:tr h="35962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R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HAETAE</a:t>
                      </a:r>
                      <a:endParaRPr lang="ko-Kore-KR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14586"/>
                  </a:ext>
                </a:extLst>
              </a:tr>
              <a:tr h="35962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R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NCC-Sign</a:t>
                      </a:r>
                      <a:endParaRPr lang="ko-Kore-KR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63512261"/>
                  </a:ext>
                </a:extLst>
              </a:tr>
              <a:tr h="35962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Peregrine</a:t>
                      </a:r>
                      <a:endParaRPr lang="en" altLang="ko-KR" sz="105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26787"/>
                  </a:ext>
                </a:extLst>
              </a:tr>
              <a:tr h="3596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SOLMAE</a:t>
                      </a:r>
                      <a:endParaRPr lang="en" altLang="ko-KR" sz="105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532385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FA8675-CC72-ADCA-FC3E-32657238F1C5}"/>
              </a:ext>
            </a:extLst>
          </p:cNvPr>
          <p:cNvSpPr txBox="1"/>
          <p:nvPr/>
        </p:nvSpPr>
        <p:spPr>
          <a:xfrm>
            <a:off x="4236473" y="2949225"/>
            <a:ext cx="4630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Encryption/Key-establishment algorithm</a:t>
            </a:r>
            <a:r>
              <a:rPr lang="en-US" altLang="ko-KR" sz="2400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7</a:t>
            </a:r>
            <a:endParaRPr lang="ko-KR" altLang="en-US" sz="2400" b="0" i="0" u="none" strike="noStrike" baseline="30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400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Digital Signature algorithm: 9</a:t>
            </a:r>
            <a:endParaRPr lang="ko-KR" altLang="en-US" sz="2400" b="0" i="0" u="none" strike="noStrike" baseline="30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F68CC-0102-600D-71D9-5CFBC27C9666}"/>
              </a:ext>
            </a:extLst>
          </p:cNvPr>
          <p:cNvSpPr txBox="1"/>
          <p:nvPr/>
        </p:nvSpPr>
        <p:spPr>
          <a:xfrm>
            <a:off x="10726" y="1417659"/>
            <a:ext cx="84678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b="1" dirty="0"/>
              <a:t>양자 내성 암호 연구단은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양자컴퓨터에 의한 보안 위협에 대비</a:t>
            </a:r>
            <a:r>
              <a:rPr kumimoji="1" lang="ko-KR" altLang="en-US" sz="2000" b="1" dirty="0"/>
              <a:t>하기 위해 </a:t>
            </a:r>
            <a:br>
              <a:rPr kumimoji="1" lang="en-US" altLang="ko-KR" sz="2000" b="1" dirty="0"/>
            </a:br>
            <a:r>
              <a:rPr kumimoji="1" lang="ko-KR" altLang="en-US" sz="2000" b="1" dirty="0"/>
              <a:t>양자 내성 알고리즘을 선정하고자 </a:t>
            </a:r>
            <a:r>
              <a:rPr kumimoji="1" lang="ko-KR" altLang="en-US" sz="2000" b="1" dirty="0" err="1"/>
              <a:t>양자내성암호</a:t>
            </a:r>
            <a:r>
              <a:rPr kumimoji="1" lang="ko-KR" altLang="en-US" sz="2000" b="1" dirty="0"/>
              <a:t> 국가공모전 </a:t>
            </a:r>
            <a:br>
              <a:rPr kumimoji="1" lang="en-US" altLang="ko-KR" sz="2000" b="1" dirty="0"/>
            </a:br>
            <a:r>
              <a:rPr kumimoji="1" lang="en-US" altLang="ko-KR" sz="2000" b="1" dirty="0">
                <a:solidFill>
                  <a:srgbClr val="2E75B6"/>
                </a:solidFill>
              </a:rPr>
              <a:t>(</a:t>
            </a:r>
            <a:r>
              <a:rPr kumimoji="1" lang="en" altLang="ko-Kore-KR" sz="2000" b="1" dirty="0">
                <a:solidFill>
                  <a:srgbClr val="2E75B6"/>
                </a:solidFill>
              </a:rPr>
              <a:t>Kpq</a:t>
            </a:r>
            <a:r>
              <a:rPr kumimoji="1" lang="en-US" altLang="ko-Kore-KR" sz="2000" b="1" dirty="0">
                <a:solidFill>
                  <a:srgbClr val="2E75B6"/>
                </a:solidFill>
              </a:rPr>
              <a:t>C</a:t>
            </a:r>
            <a:r>
              <a:rPr kumimoji="1" lang="en" altLang="ko-Kore-KR" sz="2000" b="1" dirty="0">
                <a:solidFill>
                  <a:srgbClr val="2E75B6"/>
                </a:solidFill>
              </a:rPr>
              <a:t> </a:t>
            </a:r>
            <a:r>
              <a:rPr kumimoji="1" lang="ko-KR" altLang="en-US" sz="2000" b="1" dirty="0">
                <a:solidFill>
                  <a:srgbClr val="2E75B6"/>
                </a:solidFill>
              </a:rPr>
              <a:t>공모전</a:t>
            </a:r>
            <a:r>
              <a:rPr kumimoji="1" lang="en-US" altLang="ko-KR" sz="2000" b="1" dirty="0">
                <a:solidFill>
                  <a:srgbClr val="2E75B6"/>
                </a:solidFill>
              </a:rPr>
              <a:t>)</a:t>
            </a:r>
            <a:r>
              <a:rPr kumimoji="1" lang="ko-KR" altLang="en-US" sz="2000" b="1" dirty="0"/>
              <a:t>을 진행함</a:t>
            </a:r>
            <a:endParaRPr kumimoji="1" lang="ko-Kore-KR" altLang="en-US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300CC2-2CCE-D1AD-7AEA-DAC446C2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446" y="1032058"/>
            <a:ext cx="3301548" cy="23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3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BEC99-FE2C-5794-96A5-96AA34A4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벤치마크</a:t>
            </a:r>
            <a:r>
              <a:rPr lang="en-US" altLang="ko-KR" dirty="0"/>
              <a:t> </a:t>
            </a:r>
            <a:r>
              <a:rPr lang="ko-KR" altLang="en-US" dirty="0"/>
              <a:t>환경설정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41B03-2309-A54A-7DC7-DF6C8F608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벤치마크를 진행한 이유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모든 알고리즘이 백서에 벤치마크 결과를 제공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하지만 </a:t>
            </a:r>
            <a:r>
              <a:rPr lang="ko-KR" altLang="en-US" b="1" dirty="0">
                <a:solidFill>
                  <a:srgbClr val="FF0000"/>
                </a:solidFill>
              </a:rPr>
              <a:t>벤치마크 환경이 모두 다름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균일한 벤치마크를 진행하기 위해 통일된 환경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벤치마크 선행 작업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의존성 제거</a:t>
            </a:r>
            <a:r>
              <a:rPr lang="en-US" altLang="ko-KR" dirty="0"/>
              <a:t>: </a:t>
            </a:r>
            <a:r>
              <a:rPr lang="en-US" altLang="ko-KR" b="1" dirty="0" err="1">
                <a:solidFill>
                  <a:srgbClr val="0070C0"/>
                </a:solidFill>
              </a:rPr>
              <a:t>PQClean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프로젝트</a:t>
            </a:r>
            <a:r>
              <a:rPr lang="ko-KR" altLang="en-US" dirty="0"/>
              <a:t>와 비슷한 방향성 추구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플랫폼에 구애 받지 않고 알고리즘 가동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환경 설정의 난이도를 낮춰서 </a:t>
            </a:r>
            <a:r>
              <a:rPr lang="ko-KR" altLang="en-US" dirty="0" err="1"/>
              <a:t>양자내성</a:t>
            </a:r>
            <a:r>
              <a:rPr lang="ko-KR" altLang="en-US" dirty="0"/>
              <a:t> 알고리즘의 진입장벽 완화</a:t>
            </a:r>
          </a:p>
        </p:txBody>
      </p:sp>
    </p:spTree>
    <p:extLst>
      <p:ext uri="{BB962C8B-B14F-4D97-AF65-F5344CB8AC3E}">
        <p14:creationId xmlns:p14="http://schemas.microsoft.com/office/powerpoint/2010/main" val="75029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A6BF8-CA1E-9EAE-5EA6-5CE8154A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벤치마크</a:t>
            </a:r>
            <a:r>
              <a:rPr lang="en-US" altLang="ko-KR" dirty="0"/>
              <a:t> </a:t>
            </a:r>
            <a:r>
              <a:rPr lang="ko-KR" altLang="en-US" dirty="0"/>
              <a:t>환경설정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54C04-34FF-4DB2-10D8-BA5DA39D7D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의존성 제거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필요한 </a:t>
            </a:r>
            <a:r>
              <a:rPr lang="ko-KR" altLang="en-US" b="1" dirty="0">
                <a:solidFill>
                  <a:srgbClr val="0070C0"/>
                </a:solidFill>
              </a:rPr>
              <a:t>알고리즘 소스 코드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ko-KR" altLang="en-US" dirty="0"/>
              <a:t>원본 소스코드에서 </a:t>
            </a:r>
            <a:r>
              <a:rPr lang="ko-KR" altLang="en-US" b="1" dirty="0">
                <a:solidFill>
                  <a:srgbClr val="0070C0"/>
                </a:solidFill>
              </a:rPr>
              <a:t>의존성 부분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소스코드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헤더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r>
              <a:rPr lang="ko-KR" altLang="en-US" b="1" dirty="0">
                <a:solidFill>
                  <a:srgbClr val="0070C0"/>
                </a:solidFill>
              </a:rPr>
              <a:t> 제거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914400" lvl="1" indent="-457200">
              <a:buAutoNum type="arabicPeriod"/>
            </a:pPr>
            <a:r>
              <a:rPr lang="ko-KR" altLang="en-US" dirty="0"/>
              <a:t>컴파일 규칙에서 </a:t>
            </a:r>
            <a:r>
              <a:rPr lang="ko-KR" altLang="en-US" b="1" dirty="0">
                <a:solidFill>
                  <a:srgbClr val="FF0000"/>
                </a:solidFill>
              </a:rPr>
              <a:t>의존성 관련 규칙</a:t>
            </a:r>
            <a:r>
              <a:rPr lang="ko-KR" altLang="en-US" dirty="0"/>
              <a:t>을 제거</a:t>
            </a:r>
            <a:r>
              <a:rPr lang="en-US" altLang="ko-KR" dirty="0"/>
              <a:t>, </a:t>
            </a:r>
            <a:r>
              <a:rPr lang="ko-KR" altLang="en-US" dirty="0"/>
              <a:t>신규 코드를 규칙에 추가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9D4858A-490D-073D-47B3-CC1DA6376F17}"/>
              </a:ext>
            </a:extLst>
          </p:cNvPr>
          <p:cNvGrpSpPr/>
          <p:nvPr/>
        </p:nvGrpSpPr>
        <p:grpSpPr>
          <a:xfrm>
            <a:off x="30090" y="2955645"/>
            <a:ext cx="2880068" cy="3229253"/>
            <a:chOff x="536372" y="3429000"/>
            <a:chExt cx="2108200" cy="23638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BB90E4-0D8B-E9F8-B127-02D1F7AF1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3598"/>
            <a:stretch/>
          </p:blipFill>
          <p:spPr>
            <a:xfrm>
              <a:off x="536372" y="3429000"/>
              <a:ext cx="1054100" cy="236380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313C6E-A5C3-3ADB-44D1-2D1BC15CD8CB}"/>
                </a:ext>
              </a:extLst>
            </p:cNvPr>
            <p:cNvSpPr/>
            <p:nvPr/>
          </p:nvSpPr>
          <p:spPr>
            <a:xfrm>
              <a:off x="717716" y="3990935"/>
              <a:ext cx="479394" cy="2694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ADBD1B8-A0BB-F636-A664-F18E1CD4F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914"/>
            <a:stretch/>
          </p:blipFill>
          <p:spPr>
            <a:xfrm>
              <a:off x="1590472" y="3429000"/>
              <a:ext cx="1054100" cy="180573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12BBD83-E532-5A33-D5FC-9E2C121850C1}"/>
                </a:ext>
              </a:extLst>
            </p:cNvPr>
            <p:cNvSpPr/>
            <p:nvPr/>
          </p:nvSpPr>
          <p:spPr>
            <a:xfrm>
              <a:off x="717716" y="5380121"/>
              <a:ext cx="479394" cy="1590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3F72DFF-E4B3-A715-93C9-F19F62077AC3}"/>
                </a:ext>
              </a:extLst>
            </p:cNvPr>
            <p:cNvSpPr/>
            <p:nvPr/>
          </p:nvSpPr>
          <p:spPr>
            <a:xfrm>
              <a:off x="1744137" y="3692955"/>
              <a:ext cx="479394" cy="2694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6289563-75DC-DA4C-5D52-E973EE8E8746}"/>
                </a:ext>
              </a:extLst>
            </p:cNvPr>
            <p:cNvSpPr/>
            <p:nvPr/>
          </p:nvSpPr>
          <p:spPr>
            <a:xfrm>
              <a:off x="1738407" y="4787255"/>
              <a:ext cx="479394" cy="1766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7EED6CE-B932-37C0-0636-6915F1B8A2D1}"/>
              </a:ext>
            </a:extLst>
          </p:cNvPr>
          <p:cNvSpPr txBox="1"/>
          <p:nvPr/>
        </p:nvSpPr>
        <p:spPr>
          <a:xfrm>
            <a:off x="609473" y="6236571"/>
            <a:ext cx="140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kumimoji="1" lang="ko-Kore-KR" altLang="en-US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CCB266-DCF7-D468-47C7-08ECA5E66E47}"/>
              </a:ext>
            </a:extLst>
          </p:cNvPr>
          <p:cNvGrpSpPr/>
          <p:nvPr/>
        </p:nvGrpSpPr>
        <p:grpSpPr>
          <a:xfrm>
            <a:off x="3153408" y="2955645"/>
            <a:ext cx="4807933" cy="4024800"/>
            <a:chOff x="4092081" y="2965693"/>
            <a:chExt cx="4807933" cy="4024800"/>
          </a:xfrm>
        </p:grpSpPr>
        <p:pic>
          <p:nvPicPr>
            <p:cNvPr id="13" name="그림 12" descr="텍스트이(가) 표시된 사진&#10;&#10;자동 생성된 설명">
              <a:extLst>
                <a:ext uri="{FF2B5EF4-FFF2-40B4-BE49-F238E27FC236}">
                  <a16:creationId xmlns:a16="http://schemas.microsoft.com/office/drawing/2014/main" id="{4D9C13DD-2305-85DC-0733-4412F9C41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6014" y="2965693"/>
              <a:ext cx="1524000" cy="1143000"/>
            </a:xfrm>
            <a:prstGeom prst="rect">
              <a:avLst/>
            </a:prstGeom>
          </p:spPr>
        </p:pic>
        <p:pic>
          <p:nvPicPr>
            <p:cNvPr id="14" name="그림 13" descr="텍스트이(가) 표시된 사진&#10;&#10;자동 생성된 설명">
              <a:extLst>
                <a:ext uri="{FF2B5EF4-FFF2-40B4-BE49-F238E27FC236}">
                  <a16:creationId xmlns:a16="http://schemas.microsoft.com/office/drawing/2014/main" id="{D69408A2-F094-BCFA-DB1C-B1EDC4185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081" y="2965693"/>
              <a:ext cx="3301098" cy="40248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0540B1C-5C76-9458-907E-2F4545988CC7}"/>
                </a:ext>
              </a:extLst>
            </p:cNvPr>
            <p:cNvSpPr/>
            <p:nvPr/>
          </p:nvSpPr>
          <p:spPr>
            <a:xfrm>
              <a:off x="7393179" y="3169064"/>
              <a:ext cx="1143053" cy="709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D3FFAFC-1018-9B97-5A32-DE0D82DC0A11}"/>
                </a:ext>
              </a:extLst>
            </p:cNvPr>
            <p:cNvSpPr/>
            <p:nvPr/>
          </p:nvSpPr>
          <p:spPr>
            <a:xfrm>
              <a:off x="4229623" y="4364664"/>
              <a:ext cx="3070661" cy="2493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09C886-5798-107A-CFFA-EE56BCE6D31E}"/>
                </a:ext>
              </a:extLst>
            </p:cNvPr>
            <p:cNvSpPr txBox="1"/>
            <p:nvPr/>
          </p:nvSpPr>
          <p:spPr>
            <a:xfrm>
              <a:off x="6103158" y="6230907"/>
              <a:ext cx="1406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2</a:t>
              </a:r>
              <a:endParaRPr kumimoji="1" lang="ko-Kore-KR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3EA2671-1334-3B98-28C0-69F1E5671C5A}"/>
              </a:ext>
            </a:extLst>
          </p:cNvPr>
          <p:cNvGrpSpPr/>
          <p:nvPr/>
        </p:nvGrpSpPr>
        <p:grpSpPr>
          <a:xfrm>
            <a:off x="7703025" y="3248150"/>
            <a:ext cx="4417271" cy="3402103"/>
            <a:chOff x="7769863" y="3509319"/>
            <a:chExt cx="3973284" cy="2973150"/>
          </a:xfrm>
        </p:grpSpPr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2F2592FF-7E87-27C8-6276-B4736F56A1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9" r="48084"/>
            <a:stretch/>
          </p:blipFill>
          <p:spPr>
            <a:xfrm>
              <a:off x="8095432" y="3509319"/>
              <a:ext cx="3647715" cy="1727200"/>
            </a:xfrm>
            <a:prstGeom prst="rect">
              <a:avLst/>
            </a:prstGeom>
          </p:spPr>
        </p:pic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D76908D2-1198-462A-20DB-D6E5CE2CB4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456"/>
            <a:stretch/>
          </p:blipFill>
          <p:spPr>
            <a:xfrm>
              <a:off x="7769863" y="5231472"/>
              <a:ext cx="3462118" cy="125099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15A924-8E31-8054-C4D2-A3A0FE6BBCBF}"/>
                </a:ext>
              </a:extLst>
            </p:cNvPr>
            <p:cNvSpPr txBox="1"/>
            <p:nvPr/>
          </p:nvSpPr>
          <p:spPr>
            <a:xfrm>
              <a:off x="9500922" y="5632640"/>
              <a:ext cx="14067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3</a:t>
              </a:r>
              <a:endParaRPr kumimoji="1" lang="ko-Kore-KR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5FA1F7-AB4F-AF79-51A7-88C2245EAE0E}"/>
              </a:ext>
            </a:extLst>
          </p:cNvPr>
          <p:cNvSpPr/>
          <p:nvPr/>
        </p:nvSpPr>
        <p:spPr>
          <a:xfrm>
            <a:off x="7703025" y="6325621"/>
            <a:ext cx="1143053" cy="186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B8BCF1-E96D-9BCC-4CE9-0C2EF8CEA68D}"/>
              </a:ext>
            </a:extLst>
          </p:cNvPr>
          <p:cNvSpPr/>
          <p:nvPr/>
        </p:nvSpPr>
        <p:spPr>
          <a:xfrm>
            <a:off x="8052941" y="4922466"/>
            <a:ext cx="1143053" cy="186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B1CB59-0946-69E1-A3B3-BC3A88E4F8E0}"/>
              </a:ext>
            </a:extLst>
          </p:cNvPr>
          <p:cNvCxnSpPr>
            <a:endCxn id="22" idx="0"/>
          </p:cNvCxnSpPr>
          <p:nvPr/>
        </p:nvCxnSpPr>
        <p:spPr>
          <a:xfrm flipH="1">
            <a:off x="8274552" y="5124942"/>
            <a:ext cx="346934" cy="12006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9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3042C-8F11-8322-CE88-0595028D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벤치마크</a:t>
            </a:r>
            <a:r>
              <a:rPr lang="en-US" altLang="ko-KR" dirty="0"/>
              <a:t> </a:t>
            </a:r>
            <a:r>
              <a:rPr lang="ko-KR" altLang="en-US" dirty="0"/>
              <a:t>환경설정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E8047-43EB-CDAF-8F4F-CA7C5497E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모든 벤치마크는 알고리즘 </a:t>
            </a:r>
            <a:r>
              <a:rPr lang="en-US" altLang="ko-KR" b="1" dirty="0">
                <a:solidFill>
                  <a:srgbClr val="FF0000"/>
                </a:solidFill>
              </a:rPr>
              <a:t>10,000</a:t>
            </a:r>
            <a:r>
              <a:rPr lang="ko-KR" altLang="en-US" b="1" dirty="0">
                <a:solidFill>
                  <a:srgbClr val="FF0000"/>
                </a:solidFill>
              </a:rPr>
              <a:t>회 가동 후 평균 값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컴파일 옵션은 </a:t>
            </a:r>
            <a:r>
              <a:rPr lang="en-US" altLang="ko-KR" b="1" dirty="0">
                <a:solidFill>
                  <a:srgbClr val="FF0000"/>
                </a:solidFill>
              </a:rPr>
              <a:t>–O2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대부분의 백서는 중간 값과 </a:t>
            </a:r>
            <a:r>
              <a:rPr lang="en-US" altLang="ko-KR" dirty="0"/>
              <a:t>–O3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백서의 성능과는 차이가 다소 존재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83ED289-8CDF-A310-688B-653B12B50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40097"/>
              </p:ext>
            </p:extLst>
          </p:nvPr>
        </p:nvGraphicFramePr>
        <p:xfrm>
          <a:off x="890765" y="2995863"/>
          <a:ext cx="10374374" cy="3313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7187">
                  <a:extLst>
                    <a:ext uri="{9D8B030D-6E8A-4147-A177-3AD203B41FA5}">
                      <a16:colId xmlns:a16="http://schemas.microsoft.com/office/drawing/2014/main" val="895451030"/>
                    </a:ext>
                  </a:extLst>
                </a:gridCol>
                <a:gridCol w="5187187">
                  <a:extLst>
                    <a:ext uri="{9D8B030D-6E8A-4147-A177-3AD203B41FA5}">
                      <a16:colId xmlns:a16="http://schemas.microsoft.com/office/drawing/2014/main" val="3550958918"/>
                    </a:ext>
                  </a:extLst>
                </a:gridCol>
              </a:tblGrid>
              <a:tr h="473331">
                <a:tc>
                  <a:txBody>
                    <a:bodyPr/>
                    <a:lstStyle/>
                    <a:p>
                      <a:pPr latinLnBrk="1"/>
                      <a:endParaRPr lang="ko-KR" altLang="en-US" sz="2300" dirty="0"/>
                    </a:p>
                  </a:txBody>
                  <a:tcPr marL="116712" marR="116712" marT="58356" marB="58356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300" dirty="0"/>
                    </a:p>
                  </a:txBody>
                  <a:tcPr marL="116712" marR="116712" marT="58356" marB="5835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731105"/>
                  </a:ext>
                </a:extLst>
              </a:tr>
              <a:tr h="473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OS</a:t>
                      </a:r>
                      <a:endParaRPr lang="ko-KR" altLang="en-US" sz="2300" dirty="0"/>
                    </a:p>
                  </a:txBody>
                  <a:tcPr marL="116712" marR="116712" marT="58356" marB="5835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Ubuntu 22.04</a:t>
                      </a:r>
                      <a:endParaRPr lang="ko-KR" altLang="en-US" sz="2300" dirty="0"/>
                    </a:p>
                  </a:txBody>
                  <a:tcPr marL="116712" marR="116712" marT="58356" marB="58356"/>
                </a:tc>
                <a:extLst>
                  <a:ext uri="{0D108BD9-81ED-4DB2-BD59-A6C34878D82A}">
                    <a16:rowId xmlns:a16="http://schemas.microsoft.com/office/drawing/2014/main" val="3767400517"/>
                  </a:ext>
                </a:extLst>
              </a:tr>
              <a:tr h="473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CPU</a:t>
                      </a:r>
                      <a:endParaRPr lang="ko-KR" altLang="en-US" sz="2300" dirty="0"/>
                    </a:p>
                  </a:txBody>
                  <a:tcPr marL="116712" marR="116712" marT="58356" marB="5835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Ryzen 7 4800H</a:t>
                      </a:r>
                      <a:endParaRPr lang="ko-KR" altLang="en-US" sz="2300" dirty="0"/>
                    </a:p>
                  </a:txBody>
                  <a:tcPr marL="116712" marR="116712" marT="58356" marB="58356"/>
                </a:tc>
                <a:extLst>
                  <a:ext uri="{0D108BD9-81ED-4DB2-BD59-A6C34878D82A}">
                    <a16:rowId xmlns:a16="http://schemas.microsoft.com/office/drawing/2014/main" val="3029011207"/>
                  </a:ext>
                </a:extLst>
              </a:tr>
              <a:tr h="473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GPU</a:t>
                      </a:r>
                      <a:endParaRPr lang="ko-KR" altLang="en-US" sz="2300" dirty="0"/>
                    </a:p>
                  </a:txBody>
                  <a:tcPr marL="116712" marR="116712" marT="58356" marB="5835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GeForce RTX 3060 (</a:t>
                      </a:r>
                      <a:r>
                        <a:rPr lang="en-US" altLang="ko-KR" sz="2300" dirty="0" err="1"/>
                        <a:t>Labtop</a:t>
                      </a:r>
                      <a:r>
                        <a:rPr lang="en-US" altLang="ko-KR" sz="2300" dirty="0"/>
                        <a:t>)</a:t>
                      </a:r>
                      <a:endParaRPr lang="ko-KR" altLang="en-US" sz="2300" dirty="0"/>
                    </a:p>
                  </a:txBody>
                  <a:tcPr marL="116712" marR="116712" marT="58356" marB="58356"/>
                </a:tc>
                <a:extLst>
                  <a:ext uri="{0D108BD9-81ED-4DB2-BD59-A6C34878D82A}">
                    <a16:rowId xmlns:a16="http://schemas.microsoft.com/office/drawing/2014/main" val="3831238694"/>
                  </a:ext>
                </a:extLst>
              </a:tr>
              <a:tr h="473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IDE</a:t>
                      </a:r>
                      <a:endParaRPr lang="ko-KR" altLang="en-US" sz="2300" dirty="0"/>
                    </a:p>
                  </a:txBody>
                  <a:tcPr marL="116712" marR="116712" marT="58356" marB="5835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Visual Studio Code</a:t>
                      </a:r>
                      <a:endParaRPr lang="ko-KR" altLang="en-US" sz="2300" dirty="0"/>
                    </a:p>
                  </a:txBody>
                  <a:tcPr marL="116712" marR="116712" marT="58356" marB="58356"/>
                </a:tc>
                <a:extLst>
                  <a:ext uri="{0D108BD9-81ED-4DB2-BD59-A6C34878D82A}">
                    <a16:rowId xmlns:a16="http://schemas.microsoft.com/office/drawing/2014/main" val="2634980290"/>
                  </a:ext>
                </a:extLst>
              </a:tr>
              <a:tr h="473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Compiler</a:t>
                      </a:r>
                      <a:endParaRPr lang="ko-KR" altLang="en-US" sz="2300" dirty="0"/>
                    </a:p>
                  </a:txBody>
                  <a:tcPr marL="116712" marR="116712" marT="58356" marB="5835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err="1"/>
                        <a:t>gcc</a:t>
                      </a:r>
                      <a:r>
                        <a:rPr lang="en-US" altLang="ko-KR" sz="2300" dirty="0"/>
                        <a:t> 11.3.0</a:t>
                      </a:r>
                      <a:endParaRPr lang="ko-KR" altLang="en-US" sz="2300" dirty="0"/>
                    </a:p>
                  </a:txBody>
                  <a:tcPr marL="116712" marR="116712" marT="58356" marB="58356"/>
                </a:tc>
                <a:extLst>
                  <a:ext uri="{0D108BD9-81ED-4DB2-BD59-A6C34878D82A}">
                    <a16:rowId xmlns:a16="http://schemas.microsoft.com/office/drawing/2014/main" val="399819623"/>
                  </a:ext>
                </a:extLst>
              </a:tr>
              <a:tr h="473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Optimization level</a:t>
                      </a:r>
                      <a:endParaRPr lang="ko-KR" altLang="en-US" sz="2300" dirty="0"/>
                    </a:p>
                  </a:txBody>
                  <a:tcPr marL="116712" marR="116712" marT="58356" marB="5835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/>
                        <a:t>-O2</a:t>
                      </a:r>
                      <a:endParaRPr lang="ko-KR" altLang="en-US" sz="2300" dirty="0"/>
                    </a:p>
                  </a:txBody>
                  <a:tcPr marL="116712" marR="116712" marT="58356" marB="58356"/>
                </a:tc>
                <a:extLst>
                  <a:ext uri="{0D108BD9-81ED-4DB2-BD59-A6C34878D82A}">
                    <a16:rowId xmlns:a16="http://schemas.microsoft.com/office/drawing/2014/main" val="3738253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62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E3804-F885-62CA-4F50-4A83D6AB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공개키 암호화 벤치마크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B2D90-3795-9A19-80A4-71CCBE677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공개키</a:t>
            </a:r>
            <a:r>
              <a:rPr lang="en-US" altLang="ko-KR" dirty="0"/>
              <a:t>, </a:t>
            </a:r>
            <a:r>
              <a:rPr lang="ko-KR" altLang="en-US" dirty="0"/>
              <a:t>암호문 크기는 세 알고리즘이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 lvl="1"/>
            <a:r>
              <a:rPr lang="en-US" altLang="ko-KR" dirty="0" err="1"/>
              <a:t>TiGER</a:t>
            </a:r>
            <a:r>
              <a:rPr lang="ko-KR" altLang="en-US" dirty="0"/>
              <a:t>가 공개키는 다소 작고 </a:t>
            </a:r>
            <a:r>
              <a:rPr lang="en-US" altLang="ko-KR" dirty="0"/>
              <a:t>SMAUG</a:t>
            </a:r>
            <a:r>
              <a:rPr lang="ko-KR" altLang="en-US" dirty="0"/>
              <a:t>는 비밀키가 작음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암호화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복호화 성능은 </a:t>
            </a:r>
            <a:r>
              <a:rPr lang="en-US" altLang="ko-KR" b="1" dirty="0">
                <a:solidFill>
                  <a:srgbClr val="FF0000"/>
                </a:solidFill>
              </a:rPr>
              <a:t>NTRU+</a:t>
            </a:r>
            <a:r>
              <a:rPr lang="ko-KR" altLang="en-US" b="1" dirty="0">
                <a:solidFill>
                  <a:srgbClr val="FF0000"/>
                </a:solidFill>
              </a:rPr>
              <a:t>가 가장 우수함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하지만 키 생성이 비효율적</a:t>
            </a:r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SMAUG</a:t>
            </a:r>
            <a:r>
              <a:rPr lang="ko-KR" altLang="en-US" b="1" dirty="0">
                <a:solidFill>
                  <a:srgbClr val="0070C0"/>
                </a:solidFill>
              </a:rPr>
              <a:t>는 전체적으로 균일한 성능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A11F1F9-31D0-F322-C2E3-04912C03C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561490"/>
              </p:ext>
            </p:extLst>
          </p:nvPr>
        </p:nvGraphicFramePr>
        <p:xfrm>
          <a:off x="0" y="3505200"/>
          <a:ext cx="1219199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305163616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5505369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148569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4152923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517815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4665161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120474952"/>
                    </a:ext>
                  </a:extLst>
                </a:gridCol>
              </a:tblGrid>
              <a:tr h="137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Algorithm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Keygen (cycles)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Enc. (cycles)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Dec. (cycles)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 size (bytes)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SK size (bytes)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CT size (bytes)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173086"/>
                  </a:ext>
                </a:extLst>
              </a:tr>
              <a:tr h="137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NTRU+-576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286,684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112,556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128,076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864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1,728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864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876268"/>
                  </a:ext>
                </a:extLst>
              </a:tr>
              <a:tr h="137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NTRU+-768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283,117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149,447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182,447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1,152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2,304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1,152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192214"/>
                  </a:ext>
                </a:extLst>
              </a:tr>
              <a:tr h="137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NTRU+-864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314,850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172,643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216,461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1,296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3,168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1,296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138774"/>
                  </a:ext>
                </a:extLst>
              </a:tr>
              <a:tr h="137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NTRU+-1152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791,357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224,529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278,881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1,728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3,456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1,728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507631"/>
                  </a:ext>
                </a:extLst>
              </a:tr>
              <a:tr h="137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SMAUG-128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147,834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158,827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172,337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672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768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904484"/>
                  </a:ext>
                </a:extLst>
              </a:tr>
              <a:tr h="137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SMAUG-192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200,560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225,867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245,631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992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1,024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726178"/>
                  </a:ext>
                </a:extLst>
              </a:tr>
              <a:tr h="137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SMAUG-256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340,791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348,204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367,505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1,632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1,536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386655"/>
                  </a:ext>
                </a:extLst>
              </a:tr>
              <a:tr h="137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TiGER-128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174,181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280,960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375,857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480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768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52551"/>
                  </a:ext>
                </a:extLst>
              </a:tr>
              <a:tr h="137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TiGER-192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195,760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307,019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399,939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1,056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1,024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8735"/>
                  </a:ext>
                </a:extLst>
              </a:tr>
              <a:tr h="1372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TiGER-256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327,364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327,364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879,634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1,056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1,152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24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84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E3804-F885-62CA-4F50-4A83D6AB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전자서명 벤치마크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B2D90-3795-9A19-80A4-71CCBE677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MQSign</a:t>
            </a:r>
            <a:r>
              <a:rPr lang="ko-KR" altLang="en-US" dirty="0"/>
              <a:t>은 극단적인 파라미터 설계</a:t>
            </a:r>
            <a:r>
              <a:rPr lang="en-US" altLang="ko-KR" dirty="0"/>
              <a:t>: </a:t>
            </a:r>
            <a:r>
              <a:rPr lang="ko-KR" altLang="en-US" dirty="0"/>
              <a:t>키 크기는 매우 크고 서명은 작음</a:t>
            </a:r>
            <a:endParaRPr lang="en-US" altLang="ko-KR" dirty="0"/>
          </a:p>
          <a:p>
            <a:r>
              <a:rPr lang="en-US" altLang="ko-KR" dirty="0"/>
              <a:t>Peregrine</a:t>
            </a:r>
            <a:r>
              <a:rPr lang="ko-KR" altLang="en-US" dirty="0"/>
              <a:t>과 </a:t>
            </a:r>
            <a:r>
              <a:rPr lang="en-US" altLang="ko-KR" dirty="0"/>
              <a:t>SOLMAE</a:t>
            </a:r>
            <a:r>
              <a:rPr lang="ko-KR" altLang="en-US" dirty="0"/>
              <a:t>는 </a:t>
            </a:r>
            <a:r>
              <a:rPr lang="en-US" altLang="ko-KR" dirty="0"/>
              <a:t>Falcon</a:t>
            </a:r>
            <a:r>
              <a:rPr lang="ko-KR" altLang="en-US" dirty="0"/>
              <a:t>과 비슷한 매개변수 보유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A11F1F9-31D0-F322-C2E3-04912C03C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081276"/>
              </p:ext>
            </p:extLst>
          </p:nvPr>
        </p:nvGraphicFramePr>
        <p:xfrm>
          <a:off x="0" y="2286000"/>
          <a:ext cx="1219199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305163616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5505369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7148569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4152923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517815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4665161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1204749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Algorithm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Keygen (cycles)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Sign (cycles)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Verification (cycles)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PK size (bytes)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SK size (bytes)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Signature size (bytes)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17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+mn-lt"/>
                        </a:rPr>
                        <a:t>GCKSign</a:t>
                      </a:r>
                      <a:r>
                        <a:rPr lang="en-US" altLang="ko-KR" sz="900" dirty="0">
                          <a:latin typeface="+mn-lt"/>
                        </a:rPr>
                        <a:t>-II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191,048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812,492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175,823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1,760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288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1,952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95876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latin typeface="+mn-lt"/>
                        </a:rPr>
                        <a:t>GCKSign</a:t>
                      </a:r>
                      <a:r>
                        <a:rPr lang="en-US" altLang="ko-KR" sz="900" dirty="0">
                          <a:latin typeface="+mn-lt"/>
                        </a:rPr>
                        <a:t>-III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198,099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891,697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180,034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1,952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288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2,080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147192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latin typeface="+mn-lt"/>
                        </a:rPr>
                        <a:t>GCKSign</a:t>
                      </a:r>
                      <a:r>
                        <a:rPr lang="en-US" altLang="ko-KR" sz="900" dirty="0">
                          <a:latin typeface="+mn-lt"/>
                        </a:rPr>
                        <a:t>-V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432,874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1,841,754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342,830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3,040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544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3,104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515138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HAETAE-II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1,986,112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14,791,845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2,427,387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1,056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-</a:t>
                      </a:r>
                      <a:endParaRPr lang="en-US" sz="800" kern="0" spc="-4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3,040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05507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HAETAE-III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4,413,154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41,798,697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5,089,998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1,568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-</a:t>
                      </a:r>
                      <a:endParaRPr lang="en-US" sz="800" kern="0" spc="-4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4,064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06904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HAETAE-V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6,810,562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37,858,000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7,803,629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2,080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-</a:t>
                      </a:r>
                      <a:endParaRPr lang="en-US" sz="800" kern="0" spc="-4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5,792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32726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NCC(original)-I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2,669,077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33,881,336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5,233,430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1,564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2,266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2,458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65638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lt"/>
                        </a:rPr>
                        <a:t>NCC(original)-III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4,482,423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30,863,557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8,851,645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1,997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3,312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3,605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5225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NCC(original)-V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7,246,585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86,158,604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14,356,581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2,663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4,402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5,055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21558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NCC(Con.)-I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1,891,678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16,626,486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3,723,436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1,984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2,800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3,186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111245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NCC(Con.)-III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3,689,017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32,444,017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7,265,226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2,443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3,914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4,251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129834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NCC(Con.)-V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6,279,118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43,207,193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12,437,221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3,091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4,940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5,385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74927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MQSign-72/46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95,242,213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521,368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1,470,313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328,411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15,561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134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5741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MQSign-112/72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490,303,519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1,501,506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5,203,085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1,238,761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37,729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200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632121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MQSign-148/96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1,492,894,919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3,172,366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12,054,509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2,892,961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66,421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260 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46211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Peregrine-512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12,502,738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330,561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37,475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897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1,281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666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72694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Peregrine-1024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41,931,477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709,773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80,480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1,793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2,305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1,280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20353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SOLMAE-512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29,080,153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387,621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43,589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896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666</a:t>
                      </a:r>
                      <a:endParaRPr lang="en-US" sz="11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950244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SOLMAE-1024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70,391,110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768,220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144,557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1,792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-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</a:rPr>
                        <a:t>1,375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06794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35628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929</Words>
  <Application>Microsoft Office PowerPoint</Application>
  <PresentationFormat>와이드스크린</PresentationFormat>
  <Paragraphs>475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Times New Roman</vt:lpstr>
      <vt:lpstr>CryptoCraft 테마</vt:lpstr>
      <vt:lpstr>제목 테마</vt:lpstr>
      <vt:lpstr>KpqC 격자 기반 알고리즘 후보의 벤치마크</vt:lpstr>
      <vt:lpstr>PowerPoint 프레젠테이션</vt:lpstr>
      <vt:lpstr> 서론</vt:lpstr>
      <vt:lpstr> KpqC</vt:lpstr>
      <vt:lpstr> 벤치마크 환경설정</vt:lpstr>
      <vt:lpstr> 벤치마크 환경설정</vt:lpstr>
      <vt:lpstr> 벤치마크 환경설정</vt:lpstr>
      <vt:lpstr> 공개키 암호화 벤치마크</vt:lpstr>
      <vt:lpstr> 전자서명 벤치마크</vt:lpstr>
      <vt:lpstr> 전자서명 벤치마크</vt:lpstr>
      <vt:lpstr>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KHD</cp:lastModifiedBy>
  <cp:revision>58</cp:revision>
  <dcterms:created xsi:type="dcterms:W3CDTF">2019-03-05T04:29:07Z</dcterms:created>
  <dcterms:modified xsi:type="dcterms:W3CDTF">2023-06-21T04:13:54Z</dcterms:modified>
</cp:coreProperties>
</file>