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367"/>
    <a:srgbClr val="B6D2EC"/>
    <a:srgbClr val="996633"/>
    <a:srgbClr val="663300"/>
    <a:srgbClr val="F6DCAC"/>
    <a:srgbClr val="F8E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18" d="100"/>
          <a:sy n="18" d="100"/>
        </p:scale>
        <p:origin x="337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36E31-E68D-B544-B062-7F123DC810F2}" type="datetimeFigureOut">
              <a:rPr kumimoji="1" lang="ko-KR" altLang="en-US" smtClean="0"/>
              <a:t>2023. 6. 22.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7785C-D505-B045-A7D1-BE2A1DA948C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3030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7785C-D505-B045-A7D1-BE2A1DA948CF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478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2023. 6. 22.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2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2023. 6. 22.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1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2023. 6. 22.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79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2023. 6. 22.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82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2023. 6. 22.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7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2023. 6. 22.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59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2023. 6. 22.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49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2023. 6. 22.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8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2023. 6. 22.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81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2023. 6. 22.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85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2023. 6. 22.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5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99242-00DD-4C54-A747-B139066CE34A}" type="datetimeFigureOut">
              <a:rPr lang="ko-KR" altLang="en-US" smtClean="0"/>
              <a:t>2023. 6. 22.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6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1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1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708087" y="420160"/>
            <a:ext cx="28885975" cy="4412212"/>
          </a:xfrm>
          <a:prstGeom prst="roundRect">
            <a:avLst/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10" b="1" dirty="0">
                <a:solidFill>
                  <a:schemeClr val="tx1"/>
                </a:solidFill>
                <a:ea typeface="문체부 제목 돋음체" panose="020B0609000101010101" pitchFamily="49" charset="-127"/>
              </a:rPr>
              <a:t>양자인공지능 기술 동향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80483" y="5005648"/>
            <a:ext cx="23189580" cy="1310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959" dirty="0"/>
              <a:t>김덕영</a:t>
            </a:r>
            <a:r>
              <a:rPr lang="en-US" altLang="ko-KR" sz="3959" baseline="30000" dirty="0"/>
              <a:t> *</a:t>
            </a:r>
            <a:r>
              <a:rPr lang="en-US" altLang="ko-KR" sz="3959" dirty="0"/>
              <a:t>,</a:t>
            </a:r>
            <a:r>
              <a:rPr lang="ko-KR" altLang="en-US" sz="3959" dirty="0"/>
              <a:t> 김현지</a:t>
            </a:r>
            <a:r>
              <a:rPr lang="en-US" altLang="ko-KR" sz="3959" baseline="30000" dirty="0"/>
              <a:t> *</a:t>
            </a:r>
            <a:r>
              <a:rPr lang="en-US" altLang="ko-KR" sz="3959" dirty="0"/>
              <a:t>,</a:t>
            </a:r>
            <a:r>
              <a:rPr lang="ko-KR" altLang="en-US" sz="3959" dirty="0"/>
              <a:t>  </a:t>
            </a:r>
            <a:r>
              <a:rPr lang="ko-KR" altLang="en-US" sz="3959" dirty="0" err="1"/>
              <a:t>장경배</a:t>
            </a:r>
            <a:r>
              <a:rPr lang="en-US" altLang="ko-KR" sz="3959" baseline="30000" dirty="0"/>
              <a:t> *</a:t>
            </a:r>
            <a:r>
              <a:rPr lang="en-US" altLang="ko-KR" sz="3959" dirty="0"/>
              <a:t>,</a:t>
            </a:r>
            <a:r>
              <a:rPr lang="ko-KR" altLang="en-US" sz="3959" baseline="30000" dirty="0"/>
              <a:t>  </a:t>
            </a:r>
            <a:r>
              <a:rPr lang="ko-KR" altLang="en-US" sz="3959" dirty="0"/>
              <a:t>윤세영</a:t>
            </a:r>
            <a:r>
              <a:rPr lang="en-US" altLang="ko-KR" sz="3959" baseline="30000" dirty="0"/>
              <a:t> *</a:t>
            </a:r>
            <a:r>
              <a:rPr lang="en-US" altLang="ko-KR" sz="3959" dirty="0"/>
              <a:t>,</a:t>
            </a:r>
            <a:r>
              <a:rPr lang="ko-KR" altLang="en-US" sz="3959" dirty="0"/>
              <a:t> </a:t>
            </a:r>
            <a:r>
              <a:rPr lang="en-US" altLang="ko-KR" sz="3959" baseline="30000" dirty="0"/>
              <a:t> </a:t>
            </a:r>
            <a:r>
              <a:rPr lang="ko-KR" altLang="en-US" sz="3959" dirty="0" err="1"/>
              <a:t>서화정</a:t>
            </a:r>
            <a:r>
              <a:rPr lang="ko-KR" altLang="en-US" sz="3959" dirty="0"/>
              <a:t> </a:t>
            </a:r>
            <a:r>
              <a:rPr lang="en-US" altLang="ko-KR" sz="3959" baseline="30000" dirty="0"/>
              <a:t> *†</a:t>
            </a:r>
            <a:endParaRPr lang="en-US" altLang="ko-KR" sz="3959" dirty="0"/>
          </a:p>
          <a:p>
            <a:pPr algn="ctr"/>
            <a:r>
              <a:rPr lang="en-US" altLang="ko-KR" sz="3959" baseline="30000" dirty="0"/>
              <a:t>* </a:t>
            </a:r>
            <a:r>
              <a:rPr lang="ko-KR" altLang="en-US" sz="3959" dirty="0"/>
              <a:t>한성대학교 대학원 융합보안학과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708085" y="6543594"/>
            <a:ext cx="28885975" cy="3673669"/>
          </a:xfrm>
          <a:prstGeom prst="roundRect">
            <a:avLst/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10" b="1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0602" y="7985598"/>
            <a:ext cx="27935228" cy="1620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500" dirty="0"/>
              <a:t>●</a:t>
            </a:r>
            <a:r>
              <a:rPr lang="en-US" altLang="ko-KR" sz="3500" dirty="0"/>
              <a:t> </a:t>
            </a:r>
            <a:r>
              <a:rPr lang="ko-KR" altLang="en-US" sz="3500" dirty="0"/>
              <a:t>양자컴퓨팅과 인공지능의 융합은 매우 빠르게 진행되고 있지만 현재 많은 큐비트를 사용하지 못한다</a:t>
            </a:r>
            <a:r>
              <a:rPr lang="en-US" altLang="ko-KR" sz="35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3500" dirty="0"/>
              <a:t>●</a:t>
            </a:r>
            <a:r>
              <a:rPr lang="en-US" altLang="ko-KR" sz="3500" dirty="0"/>
              <a:t> </a:t>
            </a:r>
            <a:r>
              <a:rPr lang="ko-KR" altLang="en-US" sz="3500" dirty="0"/>
              <a:t>향후 양자컴퓨터가 더 발전하여 양자 인공지능 기술과 융합된다면 다양한 분야에서의 활용도가 높아질 것</a:t>
            </a:r>
            <a:r>
              <a:rPr lang="en-US" altLang="ko-KR" sz="3500" dirty="0"/>
              <a:t> </a:t>
            </a:r>
            <a:r>
              <a:rPr lang="ko-KR" altLang="en-US" sz="3500" dirty="0" err="1"/>
              <a:t>으로</a:t>
            </a:r>
            <a:r>
              <a:rPr lang="en-US" altLang="ko-KR" sz="3500" dirty="0"/>
              <a:t> </a:t>
            </a:r>
            <a:r>
              <a:rPr lang="ko-KR" altLang="en-US" sz="3500" dirty="0"/>
              <a:t>보인다</a:t>
            </a:r>
            <a:r>
              <a:rPr lang="en-US" altLang="ko-KR" sz="3500" dirty="0"/>
              <a:t>.</a:t>
            </a:r>
            <a:r>
              <a:rPr lang="ko-KR" altLang="en-US" sz="3500"/>
              <a:t>ㄴ</a:t>
            </a:r>
            <a:endParaRPr lang="en-US" altLang="ko-KR" sz="35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08084" y="6543594"/>
            <a:ext cx="3595599" cy="1206865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서  론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1287" y="-493207"/>
            <a:ext cx="261150" cy="163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9280" tIns="64640" rIns="129280" bIns="6464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762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1287" y="-493207"/>
            <a:ext cx="261150" cy="163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9280" tIns="64640" rIns="129280" bIns="6464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762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1287" y="-493207"/>
            <a:ext cx="261150" cy="163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9280" tIns="64640" rIns="129280" bIns="6464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762"/>
          </a:p>
        </p:txBody>
      </p:sp>
      <p:sp>
        <p:nvSpPr>
          <p:cNvPr id="2" name="TextBox 1"/>
          <p:cNvSpPr txBox="1"/>
          <p:nvPr/>
        </p:nvSpPr>
        <p:spPr>
          <a:xfrm>
            <a:off x="446766" y="41764796"/>
            <a:ext cx="29147294" cy="701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959" dirty="0"/>
              <a:t>https://crypto.modoo.at/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819853" y="10446218"/>
            <a:ext cx="28885975" cy="6876407"/>
          </a:xfrm>
          <a:prstGeom prst="roundRect">
            <a:avLst>
              <a:gd name="adj" fmla="val 12014"/>
            </a:avLst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10" b="1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92370" y="11589179"/>
            <a:ext cx="27957000" cy="64721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500" dirty="0"/>
              <a:t>●</a:t>
            </a:r>
            <a:r>
              <a:rPr lang="en-US" altLang="ko-KR" sz="3500" dirty="0"/>
              <a:t> </a:t>
            </a:r>
            <a:r>
              <a:rPr lang="ko-KR" altLang="en-US" sz="3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인공</a:t>
            </a:r>
            <a:r>
              <a:rPr lang="ko-KR" altLang="en-US" sz="35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3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신경망은</a:t>
            </a:r>
            <a:r>
              <a:rPr lang="ko-KR" altLang="en-US" sz="35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3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생물학적인</a:t>
            </a:r>
            <a:r>
              <a:rPr lang="ko-KR" altLang="en-US" sz="35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3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신경망에서</a:t>
            </a:r>
            <a:r>
              <a:rPr lang="ko-KR" altLang="en-US" sz="35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3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영감을</a:t>
            </a:r>
            <a:r>
              <a:rPr lang="ko-KR" altLang="en-US" sz="35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3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받아</a:t>
            </a:r>
            <a:r>
              <a:rPr lang="ko-KR" altLang="en-US" sz="35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3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개발된</a:t>
            </a:r>
            <a:r>
              <a:rPr lang="ko-KR" altLang="en-US" sz="35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3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컴퓨터</a:t>
            </a:r>
            <a:r>
              <a:rPr lang="ko-KR" altLang="en-US" sz="35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3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알고리즘으로</a:t>
            </a:r>
            <a:r>
              <a:rPr lang="en-US" altLang="ko-KR" sz="35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sz="3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데이터를</a:t>
            </a:r>
            <a:r>
              <a:rPr lang="ko-KR" altLang="en-US" sz="35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3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기반으로</a:t>
            </a:r>
            <a:r>
              <a:rPr lang="ko-KR" altLang="en-US" sz="35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3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</a:t>
            </a:r>
            <a:r>
              <a:rPr lang="ko-KR" altLang="en-US" sz="35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3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기계학습에</a:t>
            </a:r>
            <a:r>
              <a:rPr lang="ko-KR" altLang="en-US" sz="35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3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주로</a:t>
            </a:r>
            <a:r>
              <a:rPr lang="ko-KR" altLang="en-US" sz="35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35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사용된다</a:t>
            </a:r>
            <a:r>
              <a:rPr lang="en-US" altLang="ko-KR" sz="35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  <a:endParaRPr lang="en-US" altLang="ko-KR" sz="3500" dirty="0"/>
          </a:p>
          <a:p>
            <a:pPr>
              <a:lnSpc>
                <a:spcPct val="150000"/>
              </a:lnSpc>
            </a:pPr>
            <a:r>
              <a:rPr lang="ko-KR" altLang="en-US" sz="3500" dirty="0"/>
              <a:t>●</a:t>
            </a:r>
            <a:r>
              <a:rPr lang="en-US" altLang="ko-KR" sz="3500" dirty="0"/>
              <a:t> </a:t>
            </a:r>
            <a:r>
              <a:rPr lang="ko-KR" altLang="en-US" sz="3500" dirty="0"/>
              <a:t>인공 신경망은 여러 개의 레이어로 구성되며</a:t>
            </a:r>
            <a:r>
              <a:rPr lang="en-US" altLang="ko-KR" sz="3500" dirty="0"/>
              <a:t>,</a:t>
            </a:r>
            <a:r>
              <a:rPr lang="ko-KR" altLang="en-US" sz="3500" dirty="0"/>
              <a:t> 각 레이어는 여러 개의 뉴런으로 이루어져 있다</a:t>
            </a:r>
            <a:r>
              <a:rPr lang="en-US" altLang="ko-KR" sz="35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3500" dirty="0"/>
              <a:t>●</a:t>
            </a:r>
            <a:r>
              <a:rPr lang="en-US" altLang="ko-KR" sz="3500" dirty="0"/>
              <a:t> </a:t>
            </a:r>
            <a:r>
              <a:rPr lang="ko-KR" altLang="en-US" sz="3500" dirty="0"/>
              <a:t>각 뉴런은 이전 레이어의 뉴런들과 관련된 값을 가중하여 비선형 함수인 활성화 함수에 입력하여 최종 값을 계산한다</a:t>
            </a:r>
            <a:r>
              <a:rPr lang="en-US" altLang="ko-KR" sz="35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3500" dirty="0"/>
              <a:t>●</a:t>
            </a:r>
            <a:r>
              <a:rPr lang="en-US" altLang="ko-KR" sz="3500" dirty="0"/>
              <a:t> </a:t>
            </a:r>
            <a:r>
              <a:rPr lang="ko-KR" altLang="en-US" sz="3500" dirty="0"/>
              <a:t>최종 레이어에서 출력된 값과 실제 정답 레이블을 손실 함수에 입력하여 실제 값과의 차이를 측정하는 손실을 계산한다</a:t>
            </a:r>
            <a:r>
              <a:rPr lang="en-US" altLang="ko-KR" sz="35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3500" dirty="0"/>
              <a:t>●</a:t>
            </a:r>
            <a:r>
              <a:rPr lang="en-US" altLang="ko-KR" sz="3500" dirty="0"/>
              <a:t> </a:t>
            </a:r>
            <a:r>
              <a:rPr lang="ko-KR" altLang="en-US" sz="3500" dirty="0"/>
              <a:t>훈련된 신경망은 가중치가 고정된 상태로 추론을 수행할 수 있으며 데이터의 특성이나 작업에</a:t>
            </a:r>
            <a:r>
              <a:rPr lang="en-US" altLang="ko-KR" sz="3500" dirty="0"/>
              <a:t> </a:t>
            </a:r>
            <a:r>
              <a:rPr lang="ko-KR" altLang="en-US" sz="3500" dirty="0"/>
              <a:t>따라 더 효과적인 신경망 구조들이 존재한다</a:t>
            </a:r>
            <a:r>
              <a:rPr lang="en-US" altLang="ko-KR" sz="3500" dirty="0"/>
              <a:t>.</a:t>
            </a:r>
            <a:r>
              <a:rPr lang="ko-KR" altLang="en-US" sz="3500" dirty="0"/>
              <a:t> </a:t>
            </a:r>
            <a:br>
              <a:rPr lang="en-US" altLang="ko-KR" sz="3500" dirty="0"/>
            </a:br>
            <a:r>
              <a:rPr lang="en-US" altLang="ko-KR" sz="3500" dirty="0"/>
              <a:t>Ex ) </a:t>
            </a:r>
            <a:r>
              <a:rPr lang="ko-KR" altLang="en-US" sz="3500" dirty="0"/>
              <a:t> 이미지 데이터 학습에 효과적인 </a:t>
            </a:r>
            <a:r>
              <a:rPr lang="ko-KR" altLang="en-US" sz="3500" dirty="0" err="1"/>
              <a:t>합성곱</a:t>
            </a:r>
            <a:r>
              <a:rPr lang="ko-KR" altLang="en-US" sz="3500" dirty="0"/>
              <a:t> 신경망</a:t>
            </a:r>
            <a:r>
              <a:rPr lang="en-US" altLang="ko-KR" sz="3500" dirty="0"/>
              <a:t> CNN,</a:t>
            </a:r>
            <a:r>
              <a:rPr lang="ko-KR" altLang="en-US" sz="3500" dirty="0"/>
              <a:t> 시계열 데이터 학습에 효과적인 순환 신경망</a:t>
            </a:r>
            <a:r>
              <a:rPr lang="en-US" altLang="ko-KR" sz="3500" dirty="0"/>
              <a:t> RNN,</a:t>
            </a:r>
            <a:r>
              <a:rPr lang="ko-KR" altLang="en-US" sz="3500" dirty="0"/>
              <a:t> 데이터 생성형 신경망인</a:t>
            </a:r>
            <a:r>
              <a:rPr lang="en-US" altLang="ko-KR" sz="3500" dirty="0"/>
              <a:t> GAN </a:t>
            </a:r>
            <a:r>
              <a:rPr lang="ko-KR" altLang="en-US" sz="3500" dirty="0"/>
              <a:t>등이 있다</a:t>
            </a:r>
            <a:r>
              <a:rPr lang="en-US" altLang="ko-KR" sz="3500" dirty="0"/>
              <a:t>.</a:t>
            </a:r>
            <a:r>
              <a:rPr lang="ko-KR" altLang="en-US" sz="3500" dirty="0"/>
              <a:t> </a:t>
            </a:r>
            <a:endParaRPr lang="en-US" altLang="ko-KR" sz="3500" dirty="0"/>
          </a:p>
          <a:p>
            <a:pPr>
              <a:lnSpc>
                <a:spcPct val="150000"/>
              </a:lnSpc>
            </a:pPr>
            <a:endParaRPr lang="en-US" altLang="ko-KR" sz="35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819851" y="10513926"/>
            <a:ext cx="10316968" cy="1206865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인공 신경망 </a:t>
            </a:r>
            <a:r>
              <a:rPr lang="en-US" altLang="ko-KR" sz="4000" b="1" dirty="0">
                <a:solidFill>
                  <a:schemeClr val="bg1"/>
                </a:solidFill>
              </a:rPr>
              <a:t>(Artificial Neural Networks, ANN)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819852" y="17480980"/>
            <a:ext cx="28885975" cy="6063627"/>
          </a:xfrm>
          <a:prstGeom prst="roundRect">
            <a:avLst>
              <a:gd name="adj" fmla="val 12014"/>
            </a:avLst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10" b="1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70598" y="18602798"/>
            <a:ext cx="27978772" cy="48356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500" dirty="0">
                <a:latin typeface="+mn-ea"/>
              </a:rPr>
              <a:t>●</a:t>
            </a:r>
            <a:r>
              <a:rPr lang="en-US" altLang="ko-KR" sz="3500" dirty="0">
                <a:latin typeface="+mn-ea"/>
              </a:rPr>
              <a:t> </a:t>
            </a:r>
            <a:r>
              <a:rPr lang="ko-KR" altLang="en-US" sz="3500" dirty="0">
                <a:effectLst/>
                <a:latin typeface="+mn-ea"/>
              </a:rPr>
              <a:t>양자 인공 신경망은 양자 컴퓨터에서 동작하는 인공신경망으로</a:t>
            </a:r>
            <a:r>
              <a:rPr lang="en-US" altLang="ko-KR" sz="3500" dirty="0">
                <a:effectLst/>
                <a:latin typeface="+mn-ea"/>
              </a:rPr>
              <a:t>, </a:t>
            </a:r>
            <a:r>
              <a:rPr lang="ko-KR" altLang="en-US" sz="3500" dirty="0">
                <a:effectLst/>
                <a:latin typeface="+mn-ea"/>
              </a:rPr>
              <a:t>양자 회로를 활용하여 인공지능 작업을 수행한다</a:t>
            </a:r>
            <a:r>
              <a:rPr lang="en-US" altLang="ko-KR" sz="3500" dirty="0">
                <a:effectLst/>
                <a:latin typeface="+mn-ea"/>
              </a:rPr>
              <a:t>.</a:t>
            </a:r>
            <a:endParaRPr lang="ko-KR" altLang="en-US" sz="350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3500" dirty="0">
                <a:latin typeface="+mn-ea"/>
              </a:rPr>
              <a:t>●</a:t>
            </a:r>
            <a:r>
              <a:rPr lang="en-US" altLang="ko-KR" sz="3500" dirty="0">
                <a:latin typeface="+mn-ea"/>
              </a:rPr>
              <a:t> </a:t>
            </a:r>
            <a:r>
              <a:rPr lang="ko-KR" altLang="en-US" sz="3500" dirty="0">
                <a:effectLst/>
                <a:latin typeface="+mn-ea"/>
              </a:rPr>
              <a:t>양자 신경망은 양자역학 현상인 얽힘과 중첩을 활용하여 동작하며 양자 신경망은 양자 컴퓨터의 큐비트와 양자 게이트로 구성된다</a:t>
            </a:r>
            <a:r>
              <a:rPr lang="en-US" altLang="ko-KR" sz="3500" dirty="0">
                <a:effectLst/>
                <a:latin typeface="+mn-ea"/>
              </a:rPr>
              <a:t>. </a:t>
            </a:r>
            <a:endParaRPr lang="en-US" altLang="ko-KR" sz="35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3500" dirty="0">
                <a:latin typeface="+mn-ea"/>
              </a:rPr>
              <a:t>●</a:t>
            </a:r>
            <a:r>
              <a:rPr lang="en-US" altLang="ko-KR" sz="3500" dirty="0">
                <a:latin typeface="+mn-ea"/>
              </a:rPr>
              <a:t> </a:t>
            </a:r>
            <a:r>
              <a:rPr lang="ko-KR" altLang="en-US" sz="3500" dirty="0">
                <a:effectLst/>
                <a:latin typeface="+mn-ea"/>
              </a:rPr>
              <a:t>양자 신경망은 </a:t>
            </a:r>
            <a:r>
              <a:rPr lang="ko-KR" altLang="en-US" sz="3500" dirty="0" err="1">
                <a:effectLst/>
                <a:latin typeface="+mn-ea"/>
              </a:rPr>
              <a:t>임베딩을</a:t>
            </a:r>
            <a:r>
              <a:rPr lang="ko-KR" altLang="en-US" sz="3500" dirty="0">
                <a:effectLst/>
                <a:latin typeface="+mn-ea"/>
              </a:rPr>
              <a:t> 위한 양자 회로와 파라미터화 된 양자 회로로 구성된다</a:t>
            </a:r>
            <a:r>
              <a:rPr lang="en-US" altLang="ko-KR" sz="3500" dirty="0">
                <a:effectLst/>
                <a:latin typeface="+mn-ea"/>
              </a:rPr>
              <a:t>. </a:t>
            </a:r>
            <a:r>
              <a:rPr lang="ko-KR" altLang="en-US" sz="3500" dirty="0" err="1">
                <a:effectLst/>
                <a:latin typeface="+mn-ea"/>
              </a:rPr>
              <a:t>임베딩을</a:t>
            </a:r>
            <a:r>
              <a:rPr lang="ko-KR" altLang="en-US" sz="3500" dirty="0">
                <a:effectLst/>
                <a:latin typeface="+mn-ea"/>
              </a:rPr>
              <a:t> 위한 양자 회로의 매개변수는 일반적으로 입력 데이터를 기반으로 한 값으로 설정되며</a:t>
            </a:r>
            <a:r>
              <a:rPr lang="en-US" altLang="ko-KR" sz="3500" dirty="0">
                <a:effectLst/>
                <a:latin typeface="+mn-ea"/>
              </a:rPr>
              <a:t>, </a:t>
            </a:r>
            <a:r>
              <a:rPr lang="ko-KR" altLang="en-US" sz="3500" dirty="0">
                <a:effectLst/>
                <a:latin typeface="+mn-ea"/>
              </a:rPr>
              <a:t>각 큐비트는 양자 게이트를 통과하며 값이 변경된다</a:t>
            </a:r>
            <a:r>
              <a:rPr lang="en-US" altLang="ko-KR" sz="3500" dirty="0">
                <a:effectLst/>
                <a:latin typeface="+mn-ea"/>
              </a:rPr>
              <a:t>.</a:t>
            </a:r>
            <a:endParaRPr lang="en-US" altLang="ko-KR" sz="35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3500" dirty="0">
                <a:latin typeface="+mn-ea"/>
              </a:rPr>
              <a:t>●</a:t>
            </a:r>
            <a:r>
              <a:rPr lang="en-US" altLang="ko-KR" sz="3500" dirty="0">
                <a:latin typeface="+mn-ea"/>
              </a:rPr>
              <a:t> </a:t>
            </a:r>
            <a:r>
              <a:rPr lang="ko-KR" altLang="en-US" sz="3500" dirty="0">
                <a:latin typeface="+mn-ea"/>
              </a:rPr>
              <a:t>큐비트의 상태를 관찰하면 중첩상태의 큐비트가 하나의 값으로 결정되게 되는데 이를 기반으로 손실 함수를 계산하고</a:t>
            </a:r>
            <a:r>
              <a:rPr lang="en-US" altLang="ko-KR" sz="3500" dirty="0">
                <a:latin typeface="+mn-ea"/>
              </a:rPr>
              <a:t>,</a:t>
            </a:r>
            <a:r>
              <a:rPr lang="ko-KR" altLang="en-US" sz="3500" dirty="0">
                <a:latin typeface="+mn-ea"/>
              </a:rPr>
              <a:t> 회로 내의 매개변수를 갱신함으로써 양자 신경망의 학습이 진행된다</a:t>
            </a:r>
            <a:r>
              <a:rPr lang="en-US" altLang="ko-KR" sz="3500" dirty="0">
                <a:latin typeface="+mn-ea"/>
              </a:rPr>
              <a:t>.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19851" y="17514165"/>
            <a:ext cx="11649380" cy="1206865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양자 인공 신경망 </a:t>
            </a:r>
            <a:r>
              <a:rPr lang="en-US" altLang="ko-KR" sz="4000" b="1" dirty="0">
                <a:solidFill>
                  <a:schemeClr val="bg1"/>
                </a:solidFill>
              </a:rPr>
              <a:t>(Quantum Neural Networks, QNN)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729855" y="28446617"/>
            <a:ext cx="28885975" cy="4019034"/>
          </a:xfrm>
          <a:prstGeom prst="roundRect">
            <a:avLst>
              <a:gd name="adj" fmla="val 6285"/>
            </a:avLst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10" b="1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15841" y="29675332"/>
            <a:ext cx="27234963" cy="40484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500" dirty="0"/>
              <a:t>●</a:t>
            </a:r>
            <a:r>
              <a:rPr lang="en-US" altLang="ko-KR" sz="3500" dirty="0"/>
              <a:t> </a:t>
            </a:r>
            <a:r>
              <a:rPr lang="ko-KR" altLang="en-US" sz="3500" dirty="0" err="1"/>
              <a:t>생성적</a:t>
            </a:r>
            <a:r>
              <a:rPr lang="ko-KR" altLang="en-US" sz="3500" dirty="0"/>
              <a:t> 적대 신경망은 생성 학습 분야에서 선두에 위치하여 이미지 처리</a:t>
            </a:r>
            <a:r>
              <a:rPr lang="en-US" altLang="ko-KR" sz="3500" dirty="0"/>
              <a:t>,</a:t>
            </a:r>
            <a:r>
              <a:rPr lang="ko-KR" altLang="en-US" sz="3500" dirty="0"/>
              <a:t> 비디오 처리</a:t>
            </a:r>
            <a:r>
              <a:rPr lang="en-US" altLang="ko-KR" sz="3500" dirty="0"/>
              <a:t>,</a:t>
            </a:r>
            <a:r>
              <a:rPr lang="ko-KR" altLang="en-US" sz="3500" dirty="0"/>
              <a:t> 분자 개발 등 다양한 분야에서 널리 사용되고있다</a:t>
            </a:r>
            <a:r>
              <a:rPr lang="en-US" altLang="ko-KR" sz="35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3500" dirty="0"/>
              <a:t>●</a:t>
            </a:r>
            <a:r>
              <a:rPr lang="en-US" altLang="ko-KR" sz="3500" dirty="0"/>
              <a:t> </a:t>
            </a:r>
            <a:r>
              <a:rPr lang="ko-KR" altLang="en-US" sz="3500" dirty="0"/>
              <a:t>최근 이론적 연구로 양자 생성 모델이 기존 생성 모델보다 기하급수적인 이점을 제공할 수 있다는 것을 보여주었고</a:t>
            </a:r>
            <a:r>
              <a:rPr lang="en-US" altLang="ko-KR" sz="3500" dirty="0"/>
              <a:t>,</a:t>
            </a:r>
            <a:r>
              <a:rPr lang="ko-KR" altLang="en-US" sz="3500" dirty="0"/>
              <a:t> 이로 인해 양자 </a:t>
            </a:r>
            <a:r>
              <a:rPr lang="en-US" altLang="ko-KR" sz="3500" dirty="0"/>
              <a:t>GAN</a:t>
            </a:r>
            <a:r>
              <a:rPr lang="ko-KR" altLang="en-US" sz="3500" dirty="0"/>
              <a:t>에 대한 광범위한 이론과 실험 연구가 진행되고있다</a:t>
            </a:r>
            <a:r>
              <a:rPr lang="en-US" altLang="ko-KR" sz="35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3500" dirty="0"/>
          </a:p>
          <a:p>
            <a:pPr>
              <a:lnSpc>
                <a:spcPct val="150000"/>
              </a:lnSpc>
            </a:pPr>
            <a:endParaRPr lang="en-US" altLang="ko-KR" sz="35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729853" y="28446616"/>
            <a:ext cx="17541135" cy="1206865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양자 생성 적대적 네트워크</a:t>
            </a:r>
            <a:r>
              <a:rPr lang="en-US" altLang="ko-KR" sz="4000" b="1" dirty="0">
                <a:solidFill>
                  <a:schemeClr val="bg1"/>
                </a:solidFill>
              </a:rPr>
              <a:t>(Quantum Generative Adversarial Networks, QGAN)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3568" y="41512786"/>
            <a:ext cx="2460454" cy="1205622"/>
          </a:xfrm>
          <a:prstGeom prst="rect">
            <a:avLst/>
          </a:prstGeom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318AE84-B7E2-C1FD-A9D2-FA7484FD97B2}"/>
              </a:ext>
            </a:extLst>
          </p:cNvPr>
          <p:cNvSpPr/>
          <p:nvPr/>
        </p:nvSpPr>
        <p:spPr>
          <a:xfrm>
            <a:off x="694614" y="32632126"/>
            <a:ext cx="28885975" cy="5335548"/>
          </a:xfrm>
          <a:prstGeom prst="roundRect">
            <a:avLst>
              <a:gd name="adj" fmla="val 6285"/>
            </a:avLst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10" b="1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AA3B01-0BC8-A3E0-6AEF-3BB32FC83358}"/>
              </a:ext>
            </a:extLst>
          </p:cNvPr>
          <p:cNvSpPr txBox="1"/>
          <p:nvPr/>
        </p:nvSpPr>
        <p:spPr>
          <a:xfrm>
            <a:off x="1645360" y="33805175"/>
            <a:ext cx="27234963" cy="4856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500" dirty="0"/>
              <a:t>●</a:t>
            </a:r>
            <a:r>
              <a:rPr lang="en-US" altLang="ko-KR" sz="3500" dirty="0"/>
              <a:t> </a:t>
            </a:r>
            <a:r>
              <a:rPr lang="ko-KR" altLang="en-US" sz="3500" dirty="0"/>
              <a:t>양자 컴퓨팅은 양자 비트인 큐비트를 사용하여 정보를 처리하고 저장하는 새로운 분야로</a:t>
            </a:r>
            <a:r>
              <a:rPr lang="en-US" altLang="ko-KR" sz="3500" dirty="0"/>
              <a:t>,</a:t>
            </a:r>
            <a:r>
              <a:rPr lang="ko-KR" altLang="en-US" sz="3500" dirty="0"/>
              <a:t> 현재 주목을 받고 있다</a:t>
            </a:r>
            <a:r>
              <a:rPr lang="en-US" altLang="ko-KR" sz="3500" dirty="0"/>
              <a:t>.</a:t>
            </a:r>
            <a:r>
              <a:rPr lang="ko-KR" altLang="en-US" sz="3500" dirty="0"/>
              <a:t> 기존의 기계 학습은 패턴과 특징에 기반하여 입력 데이터에 레이블을 할당하는 분류기를 사용한다</a:t>
            </a:r>
            <a:r>
              <a:rPr lang="en-US" altLang="ko-KR" sz="35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3500" dirty="0"/>
              <a:t>●</a:t>
            </a:r>
            <a:r>
              <a:rPr lang="en-US" altLang="ko-KR" sz="3500" dirty="0"/>
              <a:t> </a:t>
            </a:r>
            <a:r>
              <a:rPr lang="ko-KR" altLang="en-US" sz="3500" dirty="0"/>
              <a:t>일반적인 양자 신경망은 입력 데이터를 한번에 처리하여 단일 레이블을 예측 수행하지만 다중 수준 분류 문제에서는 입력 데이터를 여러 계층으로 나누어 각 층마다 다른 레이블 집합에 대한 예측을 수행해야 하지만 </a:t>
            </a:r>
            <a:r>
              <a:rPr lang="en-US" altLang="ko-KR" sz="3500" dirty="0"/>
              <a:t>HQC</a:t>
            </a:r>
            <a:r>
              <a:rPr lang="ko-KR" altLang="en-US" sz="3500" dirty="0"/>
              <a:t>는 각 계층마다 별도의 양자 신경망을 사용하여 예측을 수행하고</a:t>
            </a:r>
            <a:r>
              <a:rPr lang="en-US" altLang="ko-KR" sz="3500" dirty="0"/>
              <a:t>,</a:t>
            </a:r>
            <a:r>
              <a:rPr lang="ko-KR" altLang="en-US" sz="3500" dirty="0"/>
              <a:t> 이를 통해 다중 수준 분류 문제를 해결한다</a:t>
            </a:r>
            <a:r>
              <a:rPr lang="en-US" altLang="ko-KR" sz="35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3500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BE5DF1A6-3E60-20EF-A4BE-18074553D1E1}"/>
              </a:ext>
            </a:extLst>
          </p:cNvPr>
          <p:cNvSpPr/>
          <p:nvPr/>
        </p:nvSpPr>
        <p:spPr>
          <a:xfrm>
            <a:off x="694614" y="32632125"/>
            <a:ext cx="13152016" cy="1206865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계층적 양자 분류기</a:t>
            </a:r>
            <a:r>
              <a:rPr lang="en-US" altLang="ko-KR" sz="4000" b="1" dirty="0">
                <a:solidFill>
                  <a:schemeClr val="bg1"/>
                </a:solidFill>
              </a:rPr>
              <a:t>(Hierarchical Quantum Classifiers, HQC)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F8BB3ADD-048E-D9F7-CC9C-34E87547AFF7}"/>
              </a:ext>
            </a:extLst>
          </p:cNvPr>
          <p:cNvSpPr/>
          <p:nvPr/>
        </p:nvSpPr>
        <p:spPr>
          <a:xfrm>
            <a:off x="729853" y="38219685"/>
            <a:ext cx="28885975" cy="3193391"/>
          </a:xfrm>
          <a:prstGeom prst="roundRect">
            <a:avLst>
              <a:gd name="adj" fmla="val 6285"/>
            </a:avLst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10" b="1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EA386B-EFC8-434A-C002-0AAB3B166FE0}"/>
              </a:ext>
            </a:extLst>
          </p:cNvPr>
          <p:cNvSpPr txBox="1"/>
          <p:nvPr/>
        </p:nvSpPr>
        <p:spPr>
          <a:xfrm>
            <a:off x="1715841" y="39477073"/>
            <a:ext cx="27234963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500" dirty="0"/>
              <a:t>●</a:t>
            </a:r>
            <a:r>
              <a:rPr lang="en-US" altLang="ko-KR" sz="3500" dirty="0"/>
              <a:t> </a:t>
            </a:r>
            <a:r>
              <a:rPr lang="ko-KR" altLang="en-US" sz="3500" dirty="0"/>
              <a:t>본 연구에서는 양자인공지능 기술의 동향을 조사하고 종합적으로 분석하였다</a:t>
            </a:r>
            <a:r>
              <a:rPr lang="en-US" altLang="ko-KR" sz="3500" dirty="0"/>
              <a:t>.</a:t>
            </a:r>
            <a:r>
              <a:rPr lang="ko-KR" altLang="en-US" sz="3500" dirty="0"/>
              <a:t> 양자컴퓨팅과 인공지능의 융합은 현재 매우 빠르게 진행되고 있지만 현재까지는 많은 큐비트를 사용하지 못한다는 것 을 확인하였다</a:t>
            </a:r>
            <a:r>
              <a:rPr lang="en-US" altLang="ko-KR" sz="3500" dirty="0"/>
              <a:t>.</a:t>
            </a:r>
            <a:r>
              <a:rPr lang="ko-KR" altLang="en-US" sz="3500" dirty="0"/>
              <a:t> 향후 양자컴퓨터가 더 발전한다면 양자 인공지능 기술 또한 더 넓은 범위에 활용 될 수 있을 것이다</a:t>
            </a:r>
            <a:r>
              <a:rPr lang="en-US" altLang="ko-KR" sz="3500" dirty="0"/>
              <a:t>.</a:t>
            </a:r>
          </a:p>
          <a:p>
            <a:endParaRPr lang="en-US" altLang="ko-KR" sz="35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D4B2A056-EC89-13AA-F174-BE5D171FAF0B}"/>
              </a:ext>
            </a:extLst>
          </p:cNvPr>
          <p:cNvSpPr/>
          <p:nvPr/>
        </p:nvSpPr>
        <p:spPr>
          <a:xfrm>
            <a:off x="729852" y="38219684"/>
            <a:ext cx="3595599" cy="1206865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결 </a:t>
            </a:r>
            <a:r>
              <a:rPr lang="en-US" altLang="ko-KR" sz="4000" b="1" dirty="0">
                <a:solidFill>
                  <a:schemeClr val="bg1"/>
                </a:solidFill>
              </a:rPr>
              <a:t> </a:t>
            </a:r>
            <a:r>
              <a:rPr lang="ko-KR" altLang="en-US" sz="4000" b="1" dirty="0">
                <a:solidFill>
                  <a:schemeClr val="bg1"/>
                </a:solidFill>
              </a:rPr>
              <a:t>론</a:t>
            </a: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323636B3-4B85-F72B-FEB9-A1D429CB3340}"/>
              </a:ext>
            </a:extLst>
          </p:cNvPr>
          <p:cNvSpPr/>
          <p:nvPr/>
        </p:nvSpPr>
        <p:spPr>
          <a:xfrm>
            <a:off x="806383" y="23658836"/>
            <a:ext cx="28885975" cy="4632731"/>
          </a:xfrm>
          <a:prstGeom prst="roundRect">
            <a:avLst>
              <a:gd name="adj" fmla="val 6285"/>
            </a:avLst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10" b="1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2F4981-4B1B-2548-B40E-B610F26A3844}"/>
              </a:ext>
            </a:extLst>
          </p:cNvPr>
          <p:cNvSpPr txBox="1"/>
          <p:nvPr/>
        </p:nvSpPr>
        <p:spPr>
          <a:xfrm>
            <a:off x="1680599" y="24986074"/>
            <a:ext cx="27234963" cy="4856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500" dirty="0"/>
              <a:t>●</a:t>
            </a:r>
            <a:r>
              <a:rPr lang="en-US" altLang="ko-KR" sz="3500" dirty="0"/>
              <a:t> </a:t>
            </a:r>
            <a:r>
              <a:rPr lang="ko-KR" altLang="en-US" sz="3500" dirty="0" err="1"/>
              <a:t>시퀸스</a:t>
            </a:r>
            <a:r>
              <a:rPr lang="ko-KR" altLang="en-US" sz="3500" dirty="0"/>
              <a:t> 학습 및 정수 숫자 분류와 같은 간단한 작업에서 입증 가능한 성능을 갖춘 최초의 양자 순환 신경망</a:t>
            </a:r>
            <a:r>
              <a:rPr lang="en-US" altLang="ko-KR" sz="3500" dirty="0"/>
              <a:t>(QRNN)</a:t>
            </a:r>
            <a:r>
              <a:rPr lang="ko-KR" altLang="en-US" sz="3500" dirty="0"/>
              <a:t>이 제안되었다</a:t>
            </a:r>
            <a:r>
              <a:rPr lang="en-US" altLang="ko-KR" sz="3500" dirty="0"/>
              <a:t>.</a:t>
            </a:r>
            <a:r>
              <a:rPr lang="ko-KR" altLang="en-US" sz="3500" dirty="0"/>
              <a:t> 기존의  </a:t>
            </a:r>
            <a:r>
              <a:rPr lang="en-US" altLang="ko-KR" sz="3500" dirty="0"/>
              <a:t>RNN</a:t>
            </a:r>
            <a:r>
              <a:rPr lang="ko-KR" altLang="en-US" sz="3500" dirty="0"/>
              <a:t>과 유사하게 </a:t>
            </a:r>
            <a:r>
              <a:rPr lang="en-US" altLang="ko-KR" sz="3500" dirty="0"/>
              <a:t>QRNN</a:t>
            </a:r>
            <a:r>
              <a:rPr lang="ko-KR" altLang="en-US" sz="3500" dirty="0"/>
              <a:t> 셀이 존재하며</a:t>
            </a:r>
            <a:r>
              <a:rPr lang="en-US" altLang="ko-KR" sz="3500" dirty="0"/>
              <a:t>,</a:t>
            </a:r>
            <a:r>
              <a:rPr lang="ko-KR" altLang="en-US" sz="3500" dirty="0"/>
              <a:t> 이는 진폭 증폭과 함께 입력 및 셀 상태의 다항식의 비선형 활성화 함수를 생성한다</a:t>
            </a:r>
            <a:r>
              <a:rPr lang="en-US" altLang="ko-KR" sz="35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3500" dirty="0"/>
              <a:t>● </a:t>
            </a:r>
            <a:r>
              <a:rPr lang="en-US" altLang="ko-KR" sz="3500" dirty="0"/>
              <a:t>QRNN</a:t>
            </a:r>
            <a:r>
              <a:rPr lang="ko-KR" altLang="en-US" sz="3500" dirty="0"/>
              <a:t>에 각 이미지를 픽셀 단위로 공급하여 </a:t>
            </a:r>
            <a:r>
              <a:rPr lang="en-US" altLang="ko-KR" sz="3500" dirty="0"/>
              <a:t>MNIST </a:t>
            </a:r>
            <a:r>
              <a:rPr lang="ko-KR" altLang="en-US" sz="3500" dirty="0"/>
              <a:t>분류를 수행한 결과</a:t>
            </a:r>
            <a:r>
              <a:rPr lang="en-US" altLang="ko-KR" sz="3500" dirty="0"/>
              <a:t>,</a:t>
            </a:r>
            <a:r>
              <a:rPr lang="ko-KR" altLang="en-US" sz="3500" dirty="0"/>
              <a:t> </a:t>
            </a:r>
            <a:r>
              <a:rPr lang="en-US" altLang="ko-KR" sz="3500" dirty="0"/>
              <a:t>12</a:t>
            </a:r>
            <a:r>
              <a:rPr lang="ko-KR" altLang="en-US" sz="3500" dirty="0" err="1"/>
              <a:t>큐비트만을</a:t>
            </a:r>
            <a:r>
              <a:rPr lang="ko-KR" altLang="en-US" sz="3500" dirty="0"/>
              <a:t> 사용하는 </a:t>
            </a:r>
            <a:r>
              <a:rPr lang="en-US" altLang="ko-KR" sz="3500" dirty="0"/>
              <a:t>QRNN</a:t>
            </a:r>
            <a:r>
              <a:rPr lang="ko-KR" altLang="en-US" sz="3500" dirty="0"/>
              <a:t> 네트워크에서 숫자 </a:t>
            </a:r>
            <a:r>
              <a:rPr lang="en-US" altLang="ko-KR" sz="3500" dirty="0"/>
              <a:t>“0”</a:t>
            </a:r>
            <a:r>
              <a:rPr lang="ko-KR" altLang="en-US" sz="3500" dirty="0"/>
              <a:t>과 </a:t>
            </a:r>
            <a:r>
              <a:rPr lang="en-US" altLang="ko-KR" sz="3500" dirty="0"/>
              <a:t>“1”</a:t>
            </a:r>
            <a:r>
              <a:rPr lang="ko-KR" altLang="en-US" sz="3500" dirty="0"/>
              <a:t>을 구별할 때 </a:t>
            </a:r>
            <a:r>
              <a:rPr lang="en-US" altLang="ko-KR" sz="3500" b="1" dirty="0"/>
              <a:t>95%</a:t>
            </a:r>
            <a:r>
              <a:rPr lang="ko-KR" altLang="en-US" sz="3500" b="1" dirty="0"/>
              <a:t> 이상의 정확도</a:t>
            </a:r>
            <a:r>
              <a:rPr lang="ko-KR" altLang="en-US" sz="3500" dirty="0"/>
              <a:t>를 달성하였다</a:t>
            </a:r>
            <a:r>
              <a:rPr lang="en-US" altLang="ko-KR" sz="35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3500" dirty="0"/>
          </a:p>
          <a:p>
            <a:pPr>
              <a:lnSpc>
                <a:spcPct val="150000"/>
              </a:lnSpc>
            </a:pPr>
            <a:endParaRPr lang="en-US" altLang="ko-KR" sz="3500" dirty="0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4F56E2B2-145E-14DD-4EC3-5B02F6E21FD0}"/>
              </a:ext>
            </a:extLst>
          </p:cNvPr>
          <p:cNvSpPr/>
          <p:nvPr/>
        </p:nvSpPr>
        <p:spPr>
          <a:xfrm>
            <a:off x="806382" y="23658837"/>
            <a:ext cx="14249292" cy="1206865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양자 순환 신경망 </a:t>
            </a:r>
            <a:r>
              <a:rPr lang="en-US" altLang="ko-KR" sz="4000" b="1" dirty="0">
                <a:solidFill>
                  <a:schemeClr val="bg1"/>
                </a:solidFill>
              </a:rPr>
              <a:t>(Quantum Recurrent Neural Networks, QRNN)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266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1767</TotalTime>
  <Words>581</Words>
  <Application>Microsoft Macintosh PowerPoint</Application>
  <PresentationFormat>사용자 지정</PresentationFormat>
  <Paragraphs>30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Apple SD Gothic Neo</vt:lpstr>
      <vt:lpstr>Arial</vt:lpstr>
      <vt:lpstr>Calibri</vt:lpstr>
      <vt:lpstr>Calibri Light</vt:lpstr>
      <vt:lpstr>Helvetica Neue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김덕영</cp:lastModifiedBy>
  <cp:revision>46</cp:revision>
  <dcterms:created xsi:type="dcterms:W3CDTF">2017-09-25T14:51:22Z</dcterms:created>
  <dcterms:modified xsi:type="dcterms:W3CDTF">2023-06-22T01:48:48Z</dcterms:modified>
</cp:coreProperties>
</file>