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8"/>
  </p:notesMasterIdLst>
  <p:handoutMasterIdLst>
    <p:handoutMasterId r:id="rId19"/>
  </p:handoutMasterIdLst>
  <p:sldIdLst>
    <p:sldId id="269" r:id="rId3"/>
    <p:sldId id="281" r:id="rId4"/>
    <p:sldId id="288" r:id="rId5"/>
    <p:sldId id="289" r:id="rId6"/>
    <p:sldId id="290" r:id="rId7"/>
    <p:sldId id="307" r:id="rId8"/>
    <p:sldId id="297" r:id="rId9"/>
    <p:sldId id="305" r:id="rId10"/>
    <p:sldId id="302" r:id="rId11"/>
    <p:sldId id="291" r:id="rId12"/>
    <p:sldId id="292" r:id="rId13"/>
    <p:sldId id="293" r:id="rId14"/>
    <p:sldId id="294" r:id="rId15"/>
    <p:sldId id="296" r:id="rId16"/>
    <p:sldId id="274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54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224" y="4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2023. 6. 25.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2023. 6. 25.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6038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30" t="65598" b="9375"/>
          <a:stretch/>
        </p:blipFill>
        <p:spPr>
          <a:xfrm>
            <a:off x="0" y="6646331"/>
            <a:ext cx="1809148" cy="16086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60" b="12513"/>
          <a:stretch/>
        </p:blipFill>
        <p:spPr>
          <a:xfrm>
            <a:off x="10880202" y="6675969"/>
            <a:ext cx="1311798" cy="16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676048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2158084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3073925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993106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2158085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307068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999684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986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 err="1"/>
              <a:t>양자내성암호로의</a:t>
            </a:r>
            <a:r>
              <a:rPr lang="ko-KR" altLang="en-US" sz="4800" dirty="0"/>
              <a:t> 마이그레이션</a:t>
            </a:r>
            <a:br>
              <a:rPr lang="en-US" altLang="ko-KR" sz="4800" dirty="0"/>
            </a:br>
            <a:r>
              <a:rPr lang="ko-KR" altLang="en-US" sz="4800" dirty="0"/>
              <a:t>연구 및 정책 동향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송경주</a:t>
            </a:r>
            <a:r>
              <a:rPr lang="en-US" altLang="ko-KR" dirty="0"/>
              <a:t>, </a:t>
            </a:r>
            <a:r>
              <a:rPr lang="ko-KR" altLang="en-US" dirty="0" err="1"/>
              <a:t>권혁동</a:t>
            </a:r>
            <a:r>
              <a:rPr lang="en-US" altLang="ko-KR" dirty="0"/>
              <a:t>, </a:t>
            </a:r>
            <a:r>
              <a:rPr lang="ko-KR" altLang="en-US" dirty="0" err="1"/>
              <a:t>심민주</a:t>
            </a:r>
            <a:r>
              <a:rPr lang="en-US" altLang="ko-KR" dirty="0"/>
              <a:t>, </a:t>
            </a:r>
            <a:r>
              <a:rPr lang="ko-KR" altLang="en-US" dirty="0"/>
              <a:t>이민우</a:t>
            </a:r>
            <a:r>
              <a:rPr lang="en-US" altLang="ko-KR" dirty="0"/>
              <a:t>, </a:t>
            </a:r>
            <a:r>
              <a:rPr lang="ko-KR" altLang="en-US" dirty="0" err="1"/>
              <a:t>서화정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53FC67-7DEC-1DF5-5A1E-20934BEDC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" altLang="ko-Kore-KR" sz="2800" dirty="0"/>
              <a:t>Migration To Post-Quantum Cryptography- NIST </a:t>
            </a:r>
            <a:r>
              <a:rPr kumimoji="1" lang="en" altLang="ko-Kore-KR" sz="2800" dirty="0" err="1"/>
              <a:t>NCCoE</a:t>
            </a:r>
            <a:endParaRPr kumimoji="1" lang="ko-Kore-KR" alt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1A8213-01AF-5ACB-9C0D-2089AFDD3AA1}"/>
              </a:ext>
            </a:extLst>
          </p:cNvPr>
          <p:cNvSpPr txBox="1"/>
          <p:nvPr/>
        </p:nvSpPr>
        <p:spPr>
          <a:xfrm>
            <a:off x="586411" y="999332"/>
            <a:ext cx="884236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288000" indent="-288000" defTabSz="914583">
              <a:spcAft>
                <a:spcPct val="60000"/>
              </a:spcAft>
              <a:buBlip>
                <a:blip r:embed="rId2"/>
              </a:buBlip>
              <a:defRPr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defRPr>
            </a:lvl1pPr>
          </a:lstStyle>
          <a:p>
            <a:r>
              <a:rPr lang="en-US" altLang="ko-KR" dirty="0"/>
              <a:t>NIST, </a:t>
            </a:r>
            <a:r>
              <a:rPr lang="en-US" altLang="ko-KR" dirty="0" err="1"/>
              <a:t>NCCoE</a:t>
            </a:r>
            <a:r>
              <a:rPr lang="en-US" altLang="ko-KR" dirty="0"/>
              <a:t> </a:t>
            </a:r>
            <a:r>
              <a:rPr lang="ko-KR" altLang="en-US" dirty="0"/>
              <a:t>의 </a:t>
            </a:r>
            <a:r>
              <a:rPr lang="en-US" altLang="ko-KR" dirty="0"/>
              <a:t>Post-quantum </a:t>
            </a:r>
            <a:r>
              <a:rPr lang="ko-KR" altLang="en-US" dirty="0"/>
              <a:t>마이그레이션 계획</a:t>
            </a:r>
          </a:p>
        </p:txBody>
      </p:sp>
      <p:sp>
        <p:nvSpPr>
          <p:cNvPr id="5" name="사각형: 둥근 모서리 47">
            <a:extLst>
              <a:ext uri="{FF2B5EF4-FFF2-40B4-BE49-F238E27FC236}">
                <a16:creationId xmlns:a16="http://schemas.microsoft.com/office/drawing/2014/main" id="{28824F1D-75D6-3FA4-4EAB-8E2941A99253}"/>
              </a:ext>
            </a:extLst>
          </p:cNvPr>
          <p:cNvSpPr/>
          <p:nvPr/>
        </p:nvSpPr>
        <p:spPr>
          <a:xfrm>
            <a:off x="156928" y="1414892"/>
            <a:ext cx="11737304" cy="3561308"/>
          </a:xfrm>
          <a:prstGeom prst="roundRect">
            <a:avLst>
              <a:gd name="adj" fmla="val 6694"/>
            </a:avLst>
          </a:prstGeom>
          <a:solidFill>
            <a:schemeClr val="bg1">
              <a:lumMod val="95000"/>
            </a:schemeClr>
          </a:solidFill>
          <a:ln w="25400">
            <a:solidFill>
              <a:schemeClr val="bg1"/>
            </a:solidFill>
          </a:ln>
          <a:effectLst>
            <a:outerShdw dist="63500" dir="2700000" algn="t" rotWithShape="0">
              <a:srgbClr val="DFD4C7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583"/>
            <a:endParaRPr lang="ko-KR" altLang="en-US" sz="1800" dirty="0">
              <a:solidFill>
                <a:prstClr val="white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6D8E81-8ABB-A2B6-0BC4-EEB6EA66BD71}"/>
              </a:ext>
            </a:extLst>
          </p:cNvPr>
          <p:cNvSpPr txBox="1"/>
          <p:nvPr/>
        </p:nvSpPr>
        <p:spPr>
          <a:xfrm>
            <a:off x="336947" y="1412969"/>
            <a:ext cx="11521279" cy="33645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defTabSz="914583">
              <a:lnSpc>
                <a:spcPct val="13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</a:pPr>
            <a:r>
              <a:rPr kumimoji="1" lang="en" altLang="ko-Kore-KR" sz="16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NIST</a:t>
            </a:r>
            <a:r>
              <a:rPr kumimoji="1" lang="ko-Kore-KR" altLang="en-US" sz="16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에서는 </a:t>
            </a:r>
            <a:r>
              <a:rPr kumimoji="1" lang="en" altLang="ko-Kore-KR" sz="16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quantum-resistant </a:t>
            </a:r>
            <a:r>
              <a:rPr kumimoji="1" lang="ko-Kore-KR" altLang="en-US" sz="16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공개키 암호 표준화 작업</a:t>
            </a:r>
            <a:r>
              <a:rPr kumimoji="1" lang="ko-Kore-KR" altLang="en-US" sz="16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진행하였으며</a:t>
            </a:r>
            <a:r>
              <a:rPr kumimoji="1" lang="en-US" altLang="ko-Kore-KR" sz="16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kumimoji="1" lang="ko-Kore-KR" altLang="en-US" sz="16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kumimoji="1" lang="en" altLang="ko-Kore-KR" sz="1600" dirty="0" err="1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NCCoE</a:t>
            </a:r>
            <a:r>
              <a:rPr kumimoji="1" lang="en" altLang="ko-Kore-KR" sz="16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(National Cybersecurity Center of Excellence)</a:t>
            </a:r>
            <a:r>
              <a:rPr kumimoji="1" lang="ko-Kore-KR" altLang="en-US" sz="16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지속적인 보완을 위한 </a:t>
            </a:r>
            <a:r>
              <a:rPr kumimoji="1" lang="en-US" altLang="ko-Kore-KR" sz="16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Post-quantum </a:t>
            </a:r>
            <a:r>
              <a:rPr kumimoji="1" lang="ko-KR" altLang="en-US" sz="16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마이그레이션 논의 진행</a:t>
            </a:r>
            <a:endParaRPr kumimoji="1" lang="en-US" altLang="ko-KR" sz="16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895472" lvl="1" indent="-285750" defTabSz="914583">
              <a:lnSpc>
                <a:spcPct val="13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</a:pPr>
            <a:r>
              <a:rPr kumimoji="1" lang="en-US" altLang="ko-KR" sz="14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05808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NIST</a:t>
            </a:r>
            <a:r>
              <a:rPr kumimoji="1" lang="en-US" altLang="ko-KR" sz="14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Getting Ready for Post-Quantum Cryptography </a:t>
            </a:r>
            <a:r>
              <a:rPr kumimoji="1" lang="ko-KR" altLang="en-US" sz="14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작성</a:t>
            </a:r>
            <a:endParaRPr kumimoji="1" lang="en-US" altLang="ko-KR" sz="1400" b="1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895472" lvl="1" indent="-285750" defTabSz="914583">
              <a:lnSpc>
                <a:spcPct val="13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</a:pPr>
            <a:r>
              <a:rPr kumimoji="1" lang="en-US" altLang="ko-KR" sz="1400" b="1" dirty="0" err="1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05808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NCCoE</a:t>
            </a:r>
            <a:r>
              <a:rPr kumimoji="1" lang="en-US" altLang="ko-KR" sz="14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: Crypto Agility: Considerations for Migrating to Post-Quantum Cryptographic Algorithms webpage </a:t>
            </a:r>
            <a:r>
              <a:rPr kumimoji="1" lang="ko-KR" altLang="en-US" sz="14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작성</a:t>
            </a:r>
            <a:r>
              <a:rPr kumimoji="1" lang="en-US" altLang="ko-KR" sz="14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NIST PQC </a:t>
            </a:r>
            <a:r>
              <a:rPr kumimoji="1" lang="ko-KR" altLang="en-US" sz="14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표준화 팀 및 </a:t>
            </a:r>
            <a:r>
              <a:rPr kumimoji="1" lang="en-US" altLang="ko-KR" sz="14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DHS, CISA</a:t>
            </a:r>
            <a:r>
              <a:rPr kumimoji="1" lang="ko-KR" altLang="en-US" sz="14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협력하여 암호화 응용 프로그램 커뮤니티 구성</a:t>
            </a:r>
            <a:endParaRPr kumimoji="1" lang="en-US" altLang="ko-KR" sz="1400" b="1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914583">
              <a:lnSpc>
                <a:spcPct val="13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</a:pPr>
            <a:r>
              <a:rPr kumimoji="1" lang="ko-Kore-KR" altLang="en-US" sz="16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현재</a:t>
            </a:r>
            <a:r>
              <a:rPr kumimoji="1" lang="en-US" altLang="ko-KR" sz="16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PQC </a:t>
            </a:r>
            <a:r>
              <a:rPr kumimoji="1" lang="ko-KR" altLang="en-US" sz="16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전환을 가속해야 할 애플리케이션에 대한 표준</a:t>
            </a:r>
            <a:r>
              <a:rPr kumimoji="1" lang="en-US" altLang="ko-KR" sz="16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kumimoji="1" lang="ko-KR" altLang="en-US" sz="16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지침</a:t>
            </a:r>
            <a:r>
              <a:rPr kumimoji="1" lang="en-US" altLang="ko-KR" sz="16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kumimoji="1" lang="ko-KR" altLang="en-US" sz="16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규정</a:t>
            </a:r>
            <a:r>
              <a:rPr kumimoji="1" lang="en-US" altLang="ko-KR" sz="16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kumimoji="1" lang="ko-KR" altLang="en-US" sz="16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하드웨어</a:t>
            </a:r>
            <a:r>
              <a:rPr kumimoji="1" lang="en-US" altLang="ko-KR" sz="16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kumimoji="1" lang="ko-KR" altLang="en-US" sz="16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펌웨어</a:t>
            </a:r>
            <a:r>
              <a:rPr kumimoji="1" lang="en-US" altLang="ko-KR" sz="16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kumimoji="1" lang="ko-KR" altLang="en-US" sz="16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운영 체제</a:t>
            </a:r>
            <a:r>
              <a:rPr kumimoji="1" lang="en-US" altLang="ko-KR" sz="16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kumimoji="1" lang="ko-KR" altLang="en-US" sz="16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통신에 대한</a:t>
            </a:r>
            <a:r>
              <a:rPr kumimoji="1" lang="en-US" altLang="ko-KR" sz="16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kumimoji="1" lang="ko-KR" altLang="en-US" sz="16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가이드 시스템이 없음</a:t>
            </a:r>
            <a:endParaRPr kumimoji="1" lang="en-US" altLang="ko-KR" sz="16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85750" indent="-285750" defTabSz="914583">
              <a:lnSpc>
                <a:spcPct val="13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</a:pPr>
            <a:r>
              <a:rPr kumimoji="1" lang="en" altLang="ko-Kore-KR" sz="16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NIST</a:t>
            </a:r>
            <a:r>
              <a:rPr kumimoji="1" lang="ko-KR" altLang="en-US" sz="16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</a:t>
            </a:r>
            <a:r>
              <a:rPr kumimoji="1" lang="en-US" altLang="ko-Kore-KR" sz="16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Quantum-resistant</a:t>
            </a:r>
            <a:r>
              <a:rPr kumimoji="1" lang="ko-KR" altLang="en-US" sz="16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암호화 업데이트가 필요한 위치를 신속하게 발견하기 위해 다음과 같이 계획함</a:t>
            </a:r>
            <a:endParaRPr kumimoji="1" lang="en-US" altLang="ko-KR" sz="16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1066922" lvl="1" indent="-457200" defTabSz="914583">
              <a:lnSpc>
                <a:spcPct val="130000"/>
              </a:lnSpc>
              <a:spcBef>
                <a:spcPts val="500"/>
              </a:spcBef>
              <a:buSzPct val="100000"/>
              <a:buAutoNum type="arabicPeriod"/>
            </a:pPr>
            <a:r>
              <a:rPr kumimoji="1" lang="en" altLang="ko-KR" sz="12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NIST FIPS, SPs</a:t>
            </a:r>
            <a:r>
              <a:rPr kumimoji="1" lang="ko-KR" altLang="en-US" sz="12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대해 업데이트</a:t>
            </a:r>
            <a:r>
              <a:rPr kumimoji="1" lang="en-US" altLang="ko-KR" sz="12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kumimoji="1" lang="ko-KR" altLang="en-US" sz="12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교체 해야 하는 인스턴스 검색</a:t>
            </a:r>
            <a:endParaRPr kumimoji="1" lang="en" altLang="ko-KR" sz="12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1066922" lvl="1" indent="-457200" defTabSz="914583">
              <a:lnSpc>
                <a:spcPct val="130000"/>
              </a:lnSpc>
              <a:spcBef>
                <a:spcPts val="500"/>
              </a:spcBef>
              <a:buSzPct val="100000"/>
              <a:buAutoNum type="arabicPeriod"/>
            </a:pPr>
            <a:r>
              <a:rPr kumimoji="1" lang="en" altLang="ko-Kore-KR" sz="12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ISO/IEC, IEEE, ANSI</a:t>
            </a:r>
            <a:r>
              <a:rPr kumimoji="1" lang="en-US" altLang="ko-KR" sz="12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kumimoji="1" lang="en" altLang="ko-Kore-KR" sz="12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X.9 Committee</a:t>
            </a:r>
            <a:r>
              <a:rPr kumimoji="1" lang="en-US" altLang="ko-Kore-KR" sz="12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kumimoji="1" lang="ko-Kore-KR" altLang="en-US" sz="12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산업체</a:t>
            </a:r>
            <a:r>
              <a:rPr kumimoji="1" lang="en-US" altLang="ko-Kore-KR" sz="12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kumimoji="1" lang="en" altLang="ko-Kore-KR" sz="12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Trusted Computing Group</a:t>
            </a:r>
            <a:r>
              <a:rPr kumimoji="1" lang="en-US" altLang="ko-KR" sz="12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r>
              <a:rPr kumimoji="1" lang="ko-Kore-KR" altLang="en-US" sz="12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에서 업데이트</a:t>
            </a:r>
            <a:r>
              <a:rPr kumimoji="1" lang="en-US" altLang="ko-KR" sz="12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kumimoji="1" lang="ko-KR" altLang="en-US" sz="12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교체 해야 할 표준 파악</a:t>
            </a:r>
            <a:endParaRPr kumimoji="1" lang="en-US" altLang="ko-KR" sz="12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1066922" lvl="1" indent="-457200" defTabSz="914583">
              <a:lnSpc>
                <a:spcPct val="130000"/>
              </a:lnSpc>
              <a:spcBef>
                <a:spcPts val="500"/>
              </a:spcBef>
              <a:buSzPct val="100000"/>
              <a:buAutoNum type="arabicPeriod"/>
            </a:pPr>
            <a:r>
              <a:rPr kumimoji="1" lang="ko-Kore-KR" altLang="en-US" sz="12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업데이트</a:t>
            </a:r>
            <a:r>
              <a:rPr kumimoji="1" lang="en-US" altLang="ko-Kore-KR" sz="12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kumimoji="1" lang="ko-Kore-KR" altLang="en-US" sz="12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교체 해야 할 </a:t>
            </a:r>
            <a:r>
              <a:rPr kumimoji="1" lang="en" altLang="ko-Kore-KR" sz="12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IETF</a:t>
            </a:r>
            <a:r>
              <a:rPr kumimoji="1" lang="en-US" altLang="ko-KR" sz="12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kumimoji="1" lang="en" altLang="ko-Kore-KR" sz="12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RFCs</a:t>
            </a:r>
            <a:r>
              <a:rPr kumimoji="1" lang="en-US" altLang="ko-KR" sz="12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kumimoji="1" lang="ko-KR" altLang="en-US" sz="12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네트워킹 프로토콜 표준 파악</a:t>
            </a:r>
            <a:endParaRPr kumimoji="1" lang="en-US" altLang="ko-KR" sz="12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2F3F76C4-EE98-109D-AA7F-C85B00E770C2}"/>
              </a:ext>
            </a:extLst>
          </p:cNvPr>
          <p:cNvGrpSpPr/>
          <p:nvPr/>
        </p:nvGrpSpPr>
        <p:grpSpPr>
          <a:xfrm>
            <a:off x="2425178" y="5289302"/>
            <a:ext cx="7543031" cy="1440160"/>
            <a:chOff x="5623131" y="5210842"/>
            <a:chExt cx="4600375" cy="1317170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88FE4F4F-AFAD-1087-3A34-E398A83979E4}"/>
                </a:ext>
              </a:extLst>
            </p:cNvPr>
            <p:cNvGrpSpPr/>
            <p:nvPr/>
          </p:nvGrpSpPr>
          <p:grpSpPr>
            <a:xfrm>
              <a:off x="6868284" y="5806713"/>
              <a:ext cx="329821" cy="52939"/>
              <a:chOff x="8663822" y="5391005"/>
              <a:chExt cx="366314" cy="58796"/>
            </a:xfrm>
          </p:grpSpPr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1FFEFEB9-BAA6-3B82-8034-A6AC4469CD16}"/>
                  </a:ext>
                </a:extLst>
              </p:cNvPr>
              <p:cNvSpPr/>
              <p:nvPr/>
            </p:nvSpPr>
            <p:spPr>
              <a:xfrm>
                <a:off x="8663822" y="5391005"/>
                <a:ext cx="58796" cy="58796"/>
              </a:xfrm>
              <a:prstGeom prst="ellipse">
                <a:avLst/>
              </a:prstGeom>
              <a:solidFill>
                <a:srgbClr val="B9E5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583"/>
                <a:endParaRPr lang="ko-KR" altLang="en-US" sz="2000" dirty="0">
                  <a:solidFill>
                    <a:prstClr val="white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FD8904A5-C06A-5071-EA38-E4E5801BAC6B}"/>
                  </a:ext>
                </a:extLst>
              </p:cNvPr>
              <p:cNvSpPr/>
              <p:nvPr/>
            </p:nvSpPr>
            <p:spPr>
              <a:xfrm>
                <a:off x="8766328" y="5391005"/>
                <a:ext cx="58796" cy="58796"/>
              </a:xfrm>
              <a:prstGeom prst="ellipse">
                <a:avLst/>
              </a:prstGeom>
              <a:solidFill>
                <a:srgbClr val="B9E5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583"/>
                <a:endParaRPr lang="ko-KR" altLang="en-US" sz="2000" dirty="0">
                  <a:solidFill>
                    <a:prstClr val="white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B04D3792-1A89-854D-532E-AA9817FCE039}"/>
                  </a:ext>
                </a:extLst>
              </p:cNvPr>
              <p:cNvSpPr/>
              <p:nvPr/>
            </p:nvSpPr>
            <p:spPr>
              <a:xfrm>
                <a:off x="8868834" y="5391005"/>
                <a:ext cx="58796" cy="58796"/>
              </a:xfrm>
              <a:prstGeom prst="ellipse">
                <a:avLst/>
              </a:prstGeom>
              <a:solidFill>
                <a:srgbClr val="B9E5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583"/>
                <a:endParaRPr lang="ko-KR" altLang="en-US" sz="2000" dirty="0">
                  <a:solidFill>
                    <a:prstClr val="white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id="{397D1C7A-1584-B2EA-4957-070F5E7B85ED}"/>
                  </a:ext>
                </a:extLst>
              </p:cNvPr>
              <p:cNvSpPr/>
              <p:nvPr/>
            </p:nvSpPr>
            <p:spPr>
              <a:xfrm>
                <a:off x="8971340" y="5391005"/>
                <a:ext cx="58796" cy="58796"/>
              </a:xfrm>
              <a:prstGeom prst="ellipse">
                <a:avLst/>
              </a:prstGeom>
              <a:solidFill>
                <a:srgbClr val="B9E5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583"/>
                <a:endParaRPr lang="ko-KR" altLang="en-US" sz="2000" dirty="0">
                  <a:solidFill>
                    <a:prstClr val="white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FEC04B2E-E22F-B07D-200B-9F9DEA45D3C4}"/>
                </a:ext>
              </a:extLst>
            </p:cNvPr>
            <p:cNvSpPr/>
            <p:nvPr/>
          </p:nvSpPr>
          <p:spPr>
            <a:xfrm>
              <a:off x="7497332" y="6383032"/>
              <a:ext cx="783048" cy="144980"/>
            </a:xfrm>
            <a:prstGeom prst="ellipse">
              <a:avLst/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583"/>
              <a:endParaRPr lang="ko-KR" altLang="en-US" sz="2000" dirty="0">
                <a:solidFill>
                  <a:prstClr val="white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F883E06C-8DE5-81E7-06A1-1A92E46598A6}"/>
                </a:ext>
              </a:extLst>
            </p:cNvPr>
            <p:cNvSpPr/>
            <p:nvPr/>
          </p:nvSpPr>
          <p:spPr>
            <a:xfrm>
              <a:off x="7266057" y="5210842"/>
              <a:ext cx="1245599" cy="124468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lvl="2" algn="ctr" defTabSz="914583">
                <a:lnSpc>
                  <a:spcPct val="130000"/>
                </a:lnSpc>
                <a:spcBef>
                  <a:spcPts val="600"/>
                </a:spcBef>
                <a:buSzPct val="100000"/>
              </a:pPr>
              <a:r>
                <a:rPr kumimoji="1" lang="ko-KR" altLang="en-US" sz="1600" dirty="0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마이그레이션 우선 순위 지정</a:t>
              </a:r>
              <a:endParaRPr lang="en-US" altLang="ko-KR" sz="16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EC8E3289-5FA1-6FA9-E591-B401FCBF0EAF}"/>
                </a:ext>
              </a:extLst>
            </p:cNvPr>
            <p:cNvGrpSpPr/>
            <p:nvPr/>
          </p:nvGrpSpPr>
          <p:grpSpPr>
            <a:xfrm>
              <a:off x="8580135" y="5806713"/>
              <a:ext cx="329821" cy="52939"/>
              <a:chOff x="8663822" y="5391005"/>
              <a:chExt cx="366314" cy="58796"/>
            </a:xfrm>
          </p:grpSpPr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7696F72E-EB42-6673-E05B-41DB4DD0E641}"/>
                  </a:ext>
                </a:extLst>
              </p:cNvPr>
              <p:cNvSpPr/>
              <p:nvPr/>
            </p:nvSpPr>
            <p:spPr>
              <a:xfrm>
                <a:off x="8663822" y="5391005"/>
                <a:ext cx="58796" cy="58796"/>
              </a:xfrm>
              <a:prstGeom prst="ellipse">
                <a:avLst/>
              </a:prstGeom>
              <a:solidFill>
                <a:srgbClr val="B9E5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583"/>
                <a:endParaRPr lang="ko-KR" altLang="en-US" sz="2000" dirty="0">
                  <a:solidFill>
                    <a:prstClr val="white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C6C03EB0-ABC6-EF7D-896C-D2AD3C4FA94D}"/>
                  </a:ext>
                </a:extLst>
              </p:cNvPr>
              <p:cNvSpPr/>
              <p:nvPr/>
            </p:nvSpPr>
            <p:spPr>
              <a:xfrm>
                <a:off x="8766328" y="5391005"/>
                <a:ext cx="58796" cy="58796"/>
              </a:xfrm>
              <a:prstGeom prst="ellipse">
                <a:avLst/>
              </a:prstGeom>
              <a:solidFill>
                <a:srgbClr val="B9E5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583"/>
                <a:endParaRPr lang="ko-KR" altLang="en-US" sz="2000" dirty="0">
                  <a:solidFill>
                    <a:prstClr val="white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57BD2D4E-625B-61E1-7C12-09F0AD52CA4A}"/>
                  </a:ext>
                </a:extLst>
              </p:cNvPr>
              <p:cNvSpPr/>
              <p:nvPr/>
            </p:nvSpPr>
            <p:spPr>
              <a:xfrm>
                <a:off x="8868834" y="5391005"/>
                <a:ext cx="58796" cy="58796"/>
              </a:xfrm>
              <a:prstGeom prst="ellipse">
                <a:avLst/>
              </a:prstGeom>
              <a:solidFill>
                <a:srgbClr val="B9E5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583"/>
                <a:endParaRPr lang="ko-KR" altLang="en-US" sz="2000" dirty="0">
                  <a:solidFill>
                    <a:prstClr val="white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66B2399B-60BA-C41E-4B78-29BFA4F012F5}"/>
                  </a:ext>
                </a:extLst>
              </p:cNvPr>
              <p:cNvSpPr/>
              <p:nvPr/>
            </p:nvSpPr>
            <p:spPr>
              <a:xfrm>
                <a:off x="8971340" y="5391005"/>
                <a:ext cx="58796" cy="58796"/>
              </a:xfrm>
              <a:prstGeom prst="ellipse">
                <a:avLst/>
              </a:prstGeom>
              <a:solidFill>
                <a:srgbClr val="B9E5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583"/>
                <a:endParaRPr lang="ko-KR" altLang="en-US" sz="2000" dirty="0">
                  <a:solidFill>
                    <a:prstClr val="white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</p:grp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40B0CA46-2C28-AEF1-6411-B269D244A961}"/>
                </a:ext>
              </a:extLst>
            </p:cNvPr>
            <p:cNvSpPr/>
            <p:nvPr/>
          </p:nvSpPr>
          <p:spPr>
            <a:xfrm>
              <a:off x="9209182" y="6383032"/>
              <a:ext cx="783048" cy="144980"/>
            </a:xfrm>
            <a:prstGeom prst="ellipse">
              <a:avLst/>
            </a:prstGeom>
            <a:solidFill>
              <a:schemeClr val="bg1">
                <a:lumMod val="8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583"/>
              <a:endParaRPr lang="ko-KR" altLang="en-US" sz="2000" dirty="0">
                <a:solidFill>
                  <a:prstClr val="white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CDBB82E2-D60F-03FF-7ADD-7EF560D2722A}"/>
                </a:ext>
              </a:extLst>
            </p:cNvPr>
            <p:cNvSpPr/>
            <p:nvPr/>
          </p:nvSpPr>
          <p:spPr>
            <a:xfrm>
              <a:off x="8977907" y="5210842"/>
              <a:ext cx="1245599" cy="124468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lvl="2" algn="ctr" defTabSz="914583">
                <a:lnSpc>
                  <a:spcPct val="130000"/>
                </a:lnSpc>
                <a:spcBef>
                  <a:spcPts val="600"/>
                </a:spcBef>
                <a:buSzPct val="100000"/>
              </a:pPr>
              <a:r>
                <a:rPr kumimoji="1" lang="ko-KR" altLang="en-US" sz="1600" dirty="0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마이그레이션 기술 지원</a:t>
              </a:r>
              <a:endParaRPr lang="en-US" altLang="ko-KR" sz="16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4" name="이등변 삼각형 70">
              <a:extLst>
                <a:ext uri="{FF2B5EF4-FFF2-40B4-BE49-F238E27FC236}">
                  <a16:creationId xmlns:a16="http://schemas.microsoft.com/office/drawing/2014/main" id="{D66D5AC9-B1CB-3383-EA4F-77CF9D07EEE4}"/>
                </a:ext>
              </a:extLst>
            </p:cNvPr>
            <p:cNvSpPr/>
            <p:nvPr/>
          </p:nvSpPr>
          <p:spPr>
            <a:xfrm rot="5400000">
              <a:off x="7125347" y="5778299"/>
              <a:ext cx="127329" cy="109767"/>
            </a:xfrm>
            <a:prstGeom prst="triangle">
              <a:avLst/>
            </a:prstGeom>
            <a:solidFill>
              <a:srgbClr val="B9E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5" name="이등변 삼각형 71">
              <a:extLst>
                <a:ext uri="{FF2B5EF4-FFF2-40B4-BE49-F238E27FC236}">
                  <a16:creationId xmlns:a16="http://schemas.microsoft.com/office/drawing/2014/main" id="{60B984DD-795E-98DE-D3C7-EA284A31D8B2}"/>
                </a:ext>
              </a:extLst>
            </p:cNvPr>
            <p:cNvSpPr/>
            <p:nvPr/>
          </p:nvSpPr>
          <p:spPr>
            <a:xfrm rot="5400000">
              <a:off x="8834121" y="5778299"/>
              <a:ext cx="127329" cy="109767"/>
            </a:xfrm>
            <a:prstGeom prst="triangle">
              <a:avLst/>
            </a:prstGeom>
            <a:solidFill>
              <a:srgbClr val="B9E5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0B929314-ED06-3B92-33DC-A82CF548F138}"/>
                </a:ext>
              </a:extLst>
            </p:cNvPr>
            <p:cNvGrpSpPr/>
            <p:nvPr/>
          </p:nvGrpSpPr>
          <p:grpSpPr>
            <a:xfrm>
              <a:off x="5623131" y="5210842"/>
              <a:ext cx="1245599" cy="1317170"/>
              <a:chOff x="7215346" y="4730298"/>
              <a:chExt cx="1383740" cy="1463249"/>
            </a:xfrm>
          </p:grpSpPr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751F7054-8721-22F2-3BC9-FFB7053C5D1D}"/>
                  </a:ext>
                </a:extLst>
              </p:cNvPr>
              <p:cNvSpPr/>
              <p:nvPr/>
            </p:nvSpPr>
            <p:spPr>
              <a:xfrm>
                <a:off x="7472270" y="6032488"/>
                <a:ext cx="869891" cy="161059"/>
              </a:xfrm>
              <a:prstGeom prst="ellipse">
                <a:avLst/>
              </a:prstGeom>
              <a:solidFill>
                <a:schemeClr val="bg1">
                  <a:lumMod val="85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583"/>
                <a:endParaRPr lang="ko-KR" altLang="en-US" sz="2000" dirty="0">
                  <a:solidFill>
                    <a:prstClr val="white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7A8B7256-23AA-05A0-B799-A7FEC85BDB17}"/>
                  </a:ext>
                </a:extLst>
              </p:cNvPr>
              <p:cNvSpPr/>
              <p:nvPr/>
            </p:nvSpPr>
            <p:spPr>
              <a:xfrm>
                <a:off x="7215346" y="4730298"/>
                <a:ext cx="1383740" cy="1382719"/>
              </a:xfrm>
              <a:prstGeom prst="ellipse">
                <a:avLst/>
              </a:prstGeom>
              <a:solidFill>
                <a:schemeClr val="bg1"/>
              </a:solidFill>
              <a:ln w="317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lvl="2" algn="ctr" defTabSz="914583">
                  <a:lnSpc>
                    <a:spcPct val="130000"/>
                  </a:lnSpc>
                  <a:spcBef>
                    <a:spcPts val="600"/>
                  </a:spcBef>
                  <a:buSzPct val="100000"/>
                </a:pPr>
                <a:endParaRPr lang="en-US" altLang="ko-KR" sz="2000" dirty="0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EA1FE65-EEFC-2F0B-FA2B-CF80FAE2C19D}"/>
                  </a:ext>
                </a:extLst>
              </p:cNvPr>
              <p:cNvSpPr txBox="1"/>
              <p:nvPr/>
            </p:nvSpPr>
            <p:spPr>
              <a:xfrm>
                <a:off x="7313766" y="5061322"/>
                <a:ext cx="1187464" cy="720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2" algn="ctr" defTabSz="914583">
                  <a:lnSpc>
                    <a:spcPct val="130000"/>
                  </a:lnSpc>
                  <a:spcBef>
                    <a:spcPts val="600"/>
                  </a:spcBef>
                  <a:buSzPct val="100000"/>
                </a:pPr>
                <a:r>
                  <a:rPr kumimoji="1" lang="ko-KR" altLang="en-US" sz="1600" dirty="0">
                    <a:ln>
                      <a:solidFill>
                        <a:srgbClr val="4472C4">
                          <a:shade val="50000"/>
                          <a:alpha val="0"/>
                        </a:srgb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암호화 사용 위치</a:t>
                </a:r>
                <a:r>
                  <a:rPr kumimoji="1" lang="en-US" altLang="ko-KR" sz="1600" dirty="0">
                    <a:ln>
                      <a:solidFill>
                        <a:srgbClr val="4472C4">
                          <a:shade val="50000"/>
                          <a:alpha val="0"/>
                        </a:srgb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/</a:t>
                </a:r>
                <a:r>
                  <a:rPr kumimoji="1" lang="ko-KR" altLang="en-US" sz="1600" dirty="0">
                    <a:ln>
                      <a:solidFill>
                        <a:srgbClr val="4472C4">
                          <a:shade val="50000"/>
                          <a:alpha val="0"/>
                        </a:srgb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방법 자동화 식별</a:t>
                </a:r>
                <a:endParaRPr lang="en-US" altLang="ko-KR" sz="1600" dirty="0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17262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723C9F-6D7C-15C6-BC1A-E2DEEE39C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" altLang="ko-Kore-KR" sz="2800" dirty="0"/>
              <a:t>Migration To Post-Quantum Cryptography- NIST </a:t>
            </a:r>
            <a:r>
              <a:rPr kumimoji="1" lang="en" altLang="ko-Kore-KR" sz="2800" dirty="0" err="1"/>
              <a:t>NCCoE</a:t>
            </a:r>
            <a:endParaRPr kumimoji="1" lang="ko-Kore-KR" altLang="en-US" sz="2800" dirty="0"/>
          </a:p>
        </p:txBody>
      </p:sp>
      <p:sp>
        <p:nvSpPr>
          <p:cNvPr id="33" name="사다리꼴[T] 32">
            <a:extLst>
              <a:ext uri="{FF2B5EF4-FFF2-40B4-BE49-F238E27FC236}">
                <a16:creationId xmlns:a16="http://schemas.microsoft.com/office/drawing/2014/main" id="{E8AF0D12-0F18-5F71-0D8F-ACBE6FB373EC}"/>
              </a:ext>
            </a:extLst>
          </p:cNvPr>
          <p:cNvSpPr/>
          <p:nvPr/>
        </p:nvSpPr>
        <p:spPr>
          <a:xfrm>
            <a:off x="872901" y="4197081"/>
            <a:ext cx="10444678" cy="888897"/>
          </a:xfrm>
          <a:prstGeom prst="trapezoid">
            <a:avLst>
              <a:gd name="adj" fmla="val 587508"/>
            </a:avLst>
          </a:prstGeom>
          <a:solidFill>
            <a:schemeClr val="accent4">
              <a:lumMod val="40000"/>
              <a:lumOff val="60000"/>
              <a:alpha val="5150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FADF2F14-78F9-DDC4-32C5-51ABC4C72564}"/>
              </a:ext>
            </a:extLst>
          </p:cNvPr>
          <p:cNvGrpSpPr/>
          <p:nvPr/>
        </p:nvGrpSpPr>
        <p:grpSpPr>
          <a:xfrm>
            <a:off x="434841" y="5038620"/>
            <a:ext cx="11279370" cy="1537544"/>
            <a:chOff x="2053530" y="1297824"/>
            <a:chExt cx="11751597" cy="1537544"/>
          </a:xfrm>
        </p:grpSpPr>
        <p:sp>
          <p:nvSpPr>
            <p:cNvPr id="35" name="모서리가 둥근 직사각형 73">
              <a:extLst>
                <a:ext uri="{FF2B5EF4-FFF2-40B4-BE49-F238E27FC236}">
                  <a16:creationId xmlns:a16="http://schemas.microsoft.com/office/drawing/2014/main" id="{F20CEFFF-4553-0203-1C35-DA9EEE4B95A0}"/>
                </a:ext>
              </a:extLst>
            </p:cNvPr>
            <p:cNvSpPr/>
            <p:nvPr/>
          </p:nvSpPr>
          <p:spPr>
            <a:xfrm>
              <a:off x="2053530" y="1297824"/>
              <a:ext cx="11751597" cy="1537544"/>
            </a:xfrm>
            <a:prstGeom prst="roundRect">
              <a:avLst>
                <a:gd name="adj" fmla="val 22716"/>
              </a:avLst>
            </a:prstGeom>
            <a:solidFill>
              <a:schemeClr val="bg1"/>
            </a:solidFill>
            <a:ln w="15875">
              <a:solidFill>
                <a:schemeClr val="accent4"/>
              </a:solidFill>
            </a:ln>
            <a:effectLst>
              <a:outerShdw blurRad="50800" dist="889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561" tIns="22781" rIns="45561" bIns="2278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altLang="ko-KR" sz="1600" dirty="0">
                <a:solidFill>
                  <a:srgbClr val="EA266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41F50C9-3FB4-23AF-F57D-DA4FC7BC492C}"/>
                </a:ext>
              </a:extLst>
            </p:cNvPr>
            <p:cNvSpPr txBox="1"/>
            <p:nvPr/>
          </p:nvSpPr>
          <p:spPr>
            <a:xfrm>
              <a:off x="2165495" y="1304514"/>
              <a:ext cx="6477060" cy="1503553"/>
            </a:xfrm>
            <a:prstGeom prst="rect">
              <a:avLst/>
            </a:prstGeom>
            <a:noFill/>
          </p:spPr>
          <p:txBody>
            <a:bodyPr wrap="square" anchor="t">
              <a:spAutoFit/>
            </a:bodyPr>
            <a:lstStyle/>
            <a:p>
              <a:pPr algn="ctr" defTabSz="914583">
                <a:lnSpc>
                  <a:spcPct val="130000"/>
                </a:lnSpc>
                <a:spcBef>
                  <a:spcPts val="500"/>
                </a:spcBef>
                <a:buSzPct val="100000"/>
              </a:pPr>
              <a:r>
                <a:rPr kumimoji="1" lang="en-US" altLang="ko-KR" sz="1600" b="1" dirty="0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srgbClr val="04656C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[</a:t>
              </a:r>
              <a:r>
                <a:rPr kumimoji="1" lang="en-US" altLang="ko-KR" sz="1600" b="1" dirty="0" err="1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srgbClr val="04656C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Mosca’s</a:t>
              </a:r>
              <a:r>
                <a:rPr kumimoji="1" lang="en-US" altLang="ko-KR" sz="1600" b="1" dirty="0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srgbClr val="04656C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 Theorem]</a:t>
              </a:r>
            </a:p>
            <a:p>
              <a:pPr algn="ctr" defTabSz="914583">
                <a:lnSpc>
                  <a:spcPct val="130000"/>
                </a:lnSpc>
                <a:spcBef>
                  <a:spcPts val="500"/>
                </a:spcBef>
                <a:buSzPct val="100000"/>
              </a:pPr>
              <a:endParaRPr kumimoji="1" lang="en-US" altLang="ko-KR" sz="1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  <a:p>
              <a:pPr marL="252000" indent="-252000" algn="l" defTabSz="914583">
                <a:lnSpc>
                  <a:spcPct val="130000"/>
                </a:lnSpc>
                <a:spcBef>
                  <a:spcPts val="500"/>
                </a:spcBef>
                <a:buSzPct val="100000"/>
                <a:buBlip>
                  <a:blip r:embed="rId2"/>
                </a:buBlip>
              </a:pPr>
              <a:r>
                <a:rPr kumimoji="1" lang="en" altLang="ko-KR" sz="1200" dirty="0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Michele </a:t>
              </a:r>
              <a:r>
                <a:rPr kumimoji="1" lang="en" altLang="ko-KR" sz="1200" dirty="0" err="1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Mosca</a:t>
              </a:r>
              <a:r>
                <a:rPr kumimoji="1" lang="ko-KR" altLang="en-US" sz="1200" dirty="0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의 정리 </a:t>
              </a:r>
              <a:r>
                <a:rPr kumimoji="1" lang="en-US" altLang="ko-KR" sz="1200" dirty="0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(</a:t>
              </a:r>
              <a:r>
                <a:rPr kumimoji="1" lang="en" altLang="ko-KR" sz="1200" dirty="0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X+Y)&gt;Z</a:t>
              </a:r>
              <a:r>
                <a:rPr kumimoji="1" lang="ko-KR" altLang="en-US" sz="1200" dirty="0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에 따르면</a:t>
              </a:r>
              <a:r>
                <a:rPr kumimoji="1" lang="en-US" altLang="ko-KR" sz="1200" dirty="0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,</a:t>
              </a:r>
              <a:r>
                <a:rPr kumimoji="1" lang="ko-KR" altLang="en-US" sz="1200" dirty="0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데이터를 안전하게 유지해야 하는 시간</a:t>
              </a:r>
              <a:r>
                <a:rPr kumimoji="1" lang="en-US" altLang="ko-KR" sz="1200" dirty="0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(</a:t>
              </a:r>
              <a:r>
                <a:rPr kumimoji="1" lang="en" altLang="ko-KR" sz="1200" dirty="0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X)</a:t>
              </a:r>
              <a:r>
                <a:rPr kumimoji="1" lang="ko-KR" altLang="en-US" sz="1200" dirty="0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에</a:t>
              </a:r>
              <a:br>
                <a:rPr kumimoji="1" lang="en-US" altLang="ko-KR" sz="1200" dirty="0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</a:br>
              <a:r>
                <a:rPr kumimoji="1" lang="ko-KR" altLang="en-US" sz="1200" dirty="0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암호화 시스템을 업그레이드하는 데 걸리는 시간</a:t>
              </a:r>
              <a:r>
                <a:rPr kumimoji="1" lang="en-US" altLang="ko-KR" sz="1200" dirty="0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(</a:t>
              </a:r>
              <a:r>
                <a:rPr kumimoji="1" lang="en" altLang="ko-KR" sz="1200" dirty="0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Y)</a:t>
              </a:r>
              <a:r>
                <a:rPr kumimoji="1" lang="ko-KR" altLang="en-US" sz="1200" dirty="0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을 더한 시간</a:t>
              </a:r>
              <a:r>
                <a:rPr kumimoji="1" lang="en-US" altLang="ko-KR" sz="1200" dirty="0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(X+Y)</a:t>
              </a:r>
              <a:r>
                <a:rPr kumimoji="1" lang="ko-KR" altLang="en-US" sz="1200" dirty="0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이 양자 컴퓨터가</a:t>
              </a:r>
              <a:br>
                <a:rPr kumimoji="1" lang="en-US" altLang="ko-KR" sz="1200" dirty="0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</a:br>
              <a:r>
                <a:rPr kumimoji="1" lang="ko-KR" altLang="en-US" sz="1200" dirty="0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충분한 성능을 가지고 암호화를 깨는 시간</a:t>
              </a:r>
              <a:r>
                <a:rPr kumimoji="1" lang="en-US" altLang="ko-KR" sz="1200" dirty="0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(</a:t>
              </a:r>
              <a:r>
                <a:rPr kumimoji="1" lang="en" altLang="ko-KR" sz="1200" dirty="0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Z)</a:t>
              </a:r>
              <a:r>
                <a:rPr kumimoji="1" lang="ko-KR" altLang="en-US" sz="1200" dirty="0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보다 크면 암호화를 걱정해야 한다</a:t>
              </a:r>
              <a:r>
                <a:rPr kumimoji="1" lang="en-US" altLang="ko-KR" sz="1200" dirty="0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.</a:t>
              </a:r>
              <a:br>
                <a:rPr kumimoji="1" lang="en-US" altLang="ko-KR" sz="1200" dirty="0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</a:br>
              <a:r>
                <a:rPr kumimoji="1" lang="en-US" altLang="ko-KR" sz="1200" b="1" dirty="0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srgbClr val="04656C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“You have already run out of time.”</a:t>
              </a:r>
              <a:endParaRPr kumimoji="1" lang="ko-Kore-KR" altLang="en-US" sz="12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04656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70D47A10-E158-5ADA-3705-7A8EDB2D8A26}"/>
              </a:ext>
            </a:extLst>
          </p:cNvPr>
          <p:cNvGrpSpPr/>
          <p:nvPr/>
        </p:nvGrpSpPr>
        <p:grpSpPr>
          <a:xfrm>
            <a:off x="6866559" y="5292980"/>
            <a:ext cx="3955001" cy="601868"/>
            <a:chOff x="259239" y="1794422"/>
            <a:chExt cx="7128793" cy="1084854"/>
          </a:xfrm>
        </p:grpSpPr>
        <p:sp>
          <p:nvSpPr>
            <p:cNvPr id="38" name="사각형: 둥근 모서리 7">
              <a:extLst>
                <a:ext uri="{FF2B5EF4-FFF2-40B4-BE49-F238E27FC236}">
                  <a16:creationId xmlns:a16="http://schemas.microsoft.com/office/drawing/2014/main" id="{FAF1D7CB-7012-48BC-5B6A-05AAAEA9ED2F}"/>
                </a:ext>
              </a:extLst>
            </p:cNvPr>
            <p:cNvSpPr/>
            <p:nvPr/>
          </p:nvSpPr>
          <p:spPr>
            <a:xfrm>
              <a:off x="259240" y="1794422"/>
              <a:ext cx="3653506" cy="542427"/>
            </a:xfrm>
            <a:prstGeom prst="roundRect">
              <a:avLst>
                <a:gd name="adj" fmla="val 6333"/>
              </a:avLst>
            </a:prstGeom>
            <a:solidFill>
              <a:srgbClr val="EE3E64"/>
            </a:solidFill>
            <a:ln w="19050">
              <a:noFill/>
            </a:ln>
            <a:effectLst>
              <a:outerShdw blurRad="508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rtlCol="0" anchor="ctr"/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X</a:t>
              </a:r>
              <a:endParaRPr lang="ko-KR" altLang="en-US" sz="12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9" name="사각형: 둥근 모서리 7">
              <a:extLst>
                <a:ext uri="{FF2B5EF4-FFF2-40B4-BE49-F238E27FC236}">
                  <a16:creationId xmlns:a16="http://schemas.microsoft.com/office/drawing/2014/main" id="{50260DFE-CFCB-F9CB-9F94-EC38D0E9435F}"/>
                </a:ext>
              </a:extLst>
            </p:cNvPr>
            <p:cNvSpPr/>
            <p:nvPr/>
          </p:nvSpPr>
          <p:spPr>
            <a:xfrm>
              <a:off x="3912746" y="1794422"/>
              <a:ext cx="3475286" cy="542427"/>
            </a:xfrm>
            <a:prstGeom prst="roundRect">
              <a:avLst>
                <a:gd name="adj" fmla="val 6333"/>
              </a:avLst>
            </a:prstGeom>
            <a:solidFill>
              <a:srgbClr val="06939E"/>
            </a:solidFill>
            <a:ln w="19050">
              <a:noFill/>
            </a:ln>
            <a:effectLst>
              <a:outerShdw blurRad="508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rtlCol="0" anchor="ctr"/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Y</a:t>
              </a:r>
              <a:endParaRPr lang="ko-KR" altLang="en-US" sz="12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40" name="사각형: 둥근 모서리 7">
              <a:extLst>
                <a:ext uri="{FF2B5EF4-FFF2-40B4-BE49-F238E27FC236}">
                  <a16:creationId xmlns:a16="http://schemas.microsoft.com/office/drawing/2014/main" id="{BC0CD7C1-C4CD-E154-2A0D-522BB3916DC0}"/>
                </a:ext>
              </a:extLst>
            </p:cNvPr>
            <p:cNvSpPr/>
            <p:nvPr/>
          </p:nvSpPr>
          <p:spPr>
            <a:xfrm>
              <a:off x="259239" y="2336849"/>
              <a:ext cx="6240395" cy="542427"/>
            </a:xfrm>
            <a:prstGeom prst="roundRect">
              <a:avLst>
                <a:gd name="adj" fmla="val 6333"/>
              </a:avLst>
            </a:prstGeom>
            <a:solidFill>
              <a:schemeClr val="tx1"/>
            </a:solidFill>
            <a:ln w="19050">
              <a:noFill/>
            </a:ln>
            <a:effectLst>
              <a:outerShdw blurRad="508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rtlCol="0" anchor="ctr"/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Z</a:t>
              </a:r>
              <a:endParaRPr lang="ko-KR" altLang="en-US" sz="12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710842A3-E635-29A2-A721-AD9BE218EEF4}"/>
              </a:ext>
            </a:extLst>
          </p:cNvPr>
          <p:cNvSpPr txBox="1"/>
          <p:nvPr/>
        </p:nvSpPr>
        <p:spPr>
          <a:xfrm>
            <a:off x="6774489" y="5982261"/>
            <a:ext cx="4269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914583">
              <a:spcBef>
                <a:spcPts val="500"/>
              </a:spcBef>
              <a:buSzPct val="100000"/>
            </a:pPr>
            <a:r>
              <a:rPr lang="en-US" altLang="ko-KR" sz="12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EE3E6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X: </a:t>
            </a:r>
            <a:r>
              <a:rPr lang="ko-KR" altLang="en-US" sz="12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EE3E6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비밀이 유지되어야 하는 시간  </a:t>
            </a:r>
            <a:r>
              <a:rPr lang="en-US" altLang="ko-KR" sz="12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06939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Y: </a:t>
            </a:r>
            <a:r>
              <a:rPr lang="ko-KR" altLang="en-US" sz="12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06939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양자 내성암호로의 전환 시간</a:t>
            </a:r>
            <a:r>
              <a:rPr lang="en-US" altLang="ko-KR" sz="12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Z:</a:t>
            </a:r>
            <a:r>
              <a:rPr lang="ko-KR" altLang="en-US" sz="12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고성능 양자컴퓨터의 상용화 시간</a:t>
            </a: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29F00DD0-B30A-5E99-4C58-433DA1287877}"/>
              </a:ext>
            </a:extLst>
          </p:cNvPr>
          <p:cNvGrpSpPr/>
          <p:nvPr/>
        </p:nvGrpSpPr>
        <p:grpSpPr>
          <a:xfrm>
            <a:off x="508300" y="2481194"/>
            <a:ext cx="11173880" cy="1956712"/>
            <a:chOff x="438639" y="2328144"/>
            <a:chExt cx="11173880" cy="1956712"/>
          </a:xfrm>
        </p:grpSpPr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9CE61654-1342-2948-CFBA-539419832D86}"/>
                </a:ext>
              </a:extLst>
            </p:cNvPr>
            <p:cNvGrpSpPr/>
            <p:nvPr/>
          </p:nvGrpSpPr>
          <p:grpSpPr>
            <a:xfrm>
              <a:off x="438639" y="2349674"/>
              <a:ext cx="3642724" cy="1928492"/>
              <a:chOff x="2053530" y="1127379"/>
              <a:chExt cx="3795232" cy="1928492"/>
            </a:xfrm>
          </p:grpSpPr>
          <p:sp>
            <p:nvSpPr>
              <p:cNvPr id="56" name="모서리가 둥근 직사각형 73">
                <a:extLst>
                  <a:ext uri="{FF2B5EF4-FFF2-40B4-BE49-F238E27FC236}">
                    <a16:creationId xmlns:a16="http://schemas.microsoft.com/office/drawing/2014/main" id="{83344FA9-B1FE-A59A-4DED-841F439DD1CB}"/>
                  </a:ext>
                </a:extLst>
              </p:cNvPr>
              <p:cNvSpPr/>
              <p:nvPr/>
            </p:nvSpPr>
            <p:spPr>
              <a:xfrm>
                <a:off x="2053530" y="1297824"/>
                <a:ext cx="3795232" cy="1758047"/>
              </a:xfrm>
              <a:prstGeom prst="roundRect">
                <a:avLst>
                  <a:gd name="adj" fmla="val 22716"/>
                </a:avLst>
              </a:prstGeom>
              <a:solidFill>
                <a:schemeClr val="bg1">
                  <a:lumMod val="95000"/>
                </a:schemeClr>
              </a:solidFill>
              <a:ln w="15875">
                <a:noFill/>
              </a:ln>
              <a:effectLst>
                <a:outerShdw blurRad="50800" dist="889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561" tIns="22781" rIns="45561" bIns="2278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altLang="ko-KR" sz="1600" dirty="0">
                  <a:solidFill>
                    <a:srgbClr val="EA2663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grpSp>
            <p:nvGrpSpPr>
              <p:cNvPr id="57" name="그룹 56">
                <a:extLst>
                  <a:ext uri="{FF2B5EF4-FFF2-40B4-BE49-F238E27FC236}">
                    <a16:creationId xmlns:a16="http://schemas.microsoft.com/office/drawing/2014/main" id="{4CC3840D-7FB3-2D61-5730-674AD3AA0DCA}"/>
                  </a:ext>
                </a:extLst>
              </p:cNvPr>
              <p:cNvGrpSpPr/>
              <p:nvPr/>
            </p:nvGrpSpPr>
            <p:grpSpPr>
              <a:xfrm>
                <a:off x="2730850" y="1127379"/>
                <a:ext cx="2382505" cy="338554"/>
                <a:chOff x="-7143695" y="3461871"/>
                <a:chExt cx="9661936" cy="453538"/>
              </a:xfrm>
            </p:grpSpPr>
            <p:sp>
              <p:nvSpPr>
                <p:cNvPr id="59" name="사각형: 둥근 모서리 6">
                  <a:extLst>
                    <a:ext uri="{FF2B5EF4-FFF2-40B4-BE49-F238E27FC236}">
                      <a16:creationId xmlns:a16="http://schemas.microsoft.com/office/drawing/2014/main" id="{57D04715-E508-BA77-A8B3-253CEEA4FED3}"/>
                    </a:ext>
                  </a:extLst>
                </p:cNvPr>
                <p:cNvSpPr/>
                <p:nvPr/>
              </p:nvSpPr>
              <p:spPr>
                <a:xfrm flipH="1">
                  <a:off x="-7143695" y="3495910"/>
                  <a:ext cx="9661936" cy="408881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100000">
                      <a:srgbClr val="008492"/>
                    </a:gs>
                    <a:gs pos="0">
                      <a:srgbClr val="07ABB9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lvl="1" algn="ctr" defTabSz="914583"/>
                  <a:endParaRPr lang="en-US" altLang="ko-KR" sz="1600" dirty="0">
                    <a:ln>
                      <a:solidFill>
                        <a:srgbClr val="4472C4">
                          <a:shade val="50000"/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latin typeface="이순신 돋움체 B" panose="02020603020101020101" pitchFamily="18" charset="-127"/>
                    <a:ea typeface="이순신 돋움체 B" panose="02020603020101020101" pitchFamily="18" charset="-127"/>
                  </a:endParaRPr>
                </a:p>
              </p:txBody>
            </p:sp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D61FCF46-1E16-1B80-AA04-1AA4B948F21F}"/>
                    </a:ext>
                  </a:extLst>
                </p:cNvPr>
                <p:cNvSpPr txBox="1"/>
                <p:nvPr/>
              </p:nvSpPr>
              <p:spPr>
                <a:xfrm>
                  <a:off x="-6372465" y="3461871"/>
                  <a:ext cx="8321350" cy="453538"/>
                </a:xfrm>
                <a:prstGeom prst="rect">
                  <a:avLst/>
                </a:prstGeom>
                <a:noFill/>
              </p:spPr>
              <p:txBody>
                <a:bodyPr wrap="square" anchor="ctr">
                  <a:spAutoFit/>
                </a:bodyPr>
                <a:lstStyle/>
                <a:p>
                  <a:pPr marL="0" lvl="1" algn="ctr" defTabSz="914583"/>
                  <a:r>
                    <a:rPr lang="ko-KR" altLang="en-US" sz="1600" dirty="0">
                      <a:ln>
                        <a:solidFill>
                          <a:srgbClr val="4472C4">
                            <a:shade val="50000"/>
                            <a:alpha val="0"/>
                          </a:srgbClr>
                        </a:solidFill>
                      </a:ln>
                      <a:solidFill>
                        <a:prstClr val="white"/>
                      </a:solidFill>
                      <a:latin typeface="이순신 돋움체 B" panose="02020603020101020101" pitchFamily="18" charset="-127"/>
                      <a:ea typeface="이순신 돋움체 B" panose="02020603020101020101" pitchFamily="18" charset="-127"/>
                    </a:rPr>
                    <a:t>초기단계</a:t>
                  </a:r>
                </a:p>
              </p:txBody>
            </p:sp>
          </p:grp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635662A-2423-DA08-D776-5451E26B5770}"/>
                  </a:ext>
                </a:extLst>
              </p:cNvPr>
              <p:cNvSpPr txBox="1"/>
              <p:nvPr/>
            </p:nvSpPr>
            <p:spPr>
              <a:xfrm>
                <a:off x="2104177" y="1589765"/>
                <a:ext cx="3635851" cy="1192314"/>
              </a:xfrm>
              <a:prstGeom prst="rect">
                <a:avLst/>
              </a:prstGeom>
              <a:noFill/>
            </p:spPr>
            <p:txBody>
              <a:bodyPr wrap="square" anchor="t">
                <a:spAutoFit/>
              </a:bodyPr>
              <a:lstStyle/>
              <a:p>
                <a:pPr marL="252000" indent="-252000" defTabSz="914583">
                  <a:lnSpc>
                    <a:spcPct val="130000"/>
                  </a:lnSpc>
                  <a:spcBef>
                    <a:spcPts val="500"/>
                  </a:spcBef>
                  <a:buSzPct val="100000"/>
                  <a:buBlip>
                    <a:blip r:embed="rId2"/>
                  </a:buBlip>
                </a:pPr>
                <a:r>
                  <a:rPr kumimoji="1" lang="ko-KR" altLang="en-US" sz="1400" dirty="0">
                    <a:ln>
                      <a:solidFill>
                        <a:srgbClr val="4472C4">
                          <a:shade val="50000"/>
                          <a:alpha val="0"/>
                        </a:srgb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사용되는 하드웨어</a:t>
                </a:r>
                <a:r>
                  <a:rPr kumimoji="1" lang="en-US" altLang="ko-KR" sz="1400" dirty="0">
                    <a:ln>
                      <a:solidFill>
                        <a:srgbClr val="4472C4">
                          <a:shade val="50000"/>
                          <a:alpha val="0"/>
                        </a:srgb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, </a:t>
                </a:r>
                <a:r>
                  <a:rPr kumimoji="1" lang="ko-KR" altLang="en-US" sz="1400" dirty="0">
                    <a:ln>
                      <a:solidFill>
                        <a:srgbClr val="4472C4">
                          <a:shade val="50000"/>
                          <a:alpha val="0"/>
                        </a:srgb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펌웨어</a:t>
                </a:r>
                <a:r>
                  <a:rPr kumimoji="1" lang="en-US" altLang="ko-KR" sz="1400" dirty="0">
                    <a:ln>
                      <a:solidFill>
                        <a:srgbClr val="4472C4">
                          <a:shade val="50000"/>
                          <a:alpha val="0"/>
                        </a:srgb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, </a:t>
                </a:r>
                <a:r>
                  <a:rPr kumimoji="1" lang="ko-KR" altLang="en-US" sz="1400" dirty="0">
                    <a:ln>
                      <a:solidFill>
                        <a:srgbClr val="4472C4">
                          <a:shade val="50000"/>
                          <a:alpha val="0"/>
                        </a:srgb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운영 체제</a:t>
                </a:r>
                <a:r>
                  <a:rPr kumimoji="1" lang="en-US" altLang="ko-KR" sz="1400" dirty="0">
                    <a:ln>
                      <a:solidFill>
                        <a:srgbClr val="4472C4">
                          <a:shade val="50000"/>
                          <a:alpha val="0"/>
                        </a:srgb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,</a:t>
                </a:r>
                <a:br>
                  <a:rPr kumimoji="1" lang="en-US" altLang="ko-KR" sz="1400" dirty="0">
                    <a:ln>
                      <a:solidFill>
                        <a:srgbClr val="4472C4">
                          <a:shade val="50000"/>
                          <a:alpha val="0"/>
                        </a:srgb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</a:br>
                <a:r>
                  <a:rPr kumimoji="1" lang="ko-KR" altLang="en-US" sz="1400" dirty="0">
                    <a:ln>
                      <a:solidFill>
                        <a:srgbClr val="4472C4">
                          <a:shade val="50000"/>
                          <a:alpha val="0"/>
                        </a:srgb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통신 프로토콜</a:t>
                </a:r>
                <a:r>
                  <a:rPr kumimoji="1" lang="en-US" altLang="ko-KR" sz="1400" dirty="0">
                    <a:ln>
                      <a:solidFill>
                        <a:srgbClr val="4472C4">
                          <a:shade val="50000"/>
                          <a:alpha val="0"/>
                        </a:srgb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, </a:t>
                </a:r>
                <a:r>
                  <a:rPr kumimoji="1" lang="ko-KR" altLang="en-US" sz="1400" dirty="0">
                    <a:ln>
                      <a:solidFill>
                        <a:srgbClr val="4472C4">
                          <a:shade val="50000"/>
                          <a:alpha val="0"/>
                        </a:srgb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암호화 라이브러리 및 응용 프로그램 등에서 공개 키 암호화 사용 위치 및 방법을 식별하는 </a:t>
                </a:r>
                <a:r>
                  <a:rPr kumimoji="1" lang="ko-KR" altLang="en-US" sz="1400" dirty="0">
                    <a:ln>
                      <a:solidFill>
                        <a:srgbClr val="4472C4">
                          <a:shade val="50000"/>
                          <a:alpha val="0"/>
                        </a:srgbClr>
                      </a:solidFill>
                    </a:ln>
                    <a:solidFill>
                      <a:srgbClr val="FF0000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자동화 도구 개발</a:t>
                </a:r>
                <a:endParaRPr kumimoji="1" lang="en-US" altLang="ko-KR" sz="1400" dirty="0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srgbClr val="FF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14615CBB-42C5-80D6-75BD-3730A27110A5}"/>
                </a:ext>
              </a:extLst>
            </p:cNvPr>
            <p:cNvGrpSpPr/>
            <p:nvPr/>
          </p:nvGrpSpPr>
          <p:grpSpPr>
            <a:xfrm>
              <a:off x="4205858" y="2349674"/>
              <a:ext cx="3642724" cy="1935182"/>
              <a:chOff x="2053530" y="1120689"/>
              <a:chExt cx="3795232" cy="1935182"/>
            </a:xfrm>
          </p:grpSpPr>
          <p:sp>
            <p:nvSpPr>
              <p:cNvPr id="51" name="모서리가 둥근 직사각형 73">
                <a:extLst>
                  <a:ext uri="{FF2B5EF4-FFF2-40B4-BE49-F238E27FC236}">
                    <a16:creationId xmlns:a16="http://schemas.microsoft.com/office/drawing/2014/main" id="{B5DCC9B1-EE67-C37D-B6F3-790A47B0609D}"/>
                  </a:ext>
                </a:extLst>
              </p:cNvPr>
              <p:cNvSpPr/>
              <p:nvPr/>
            </p:nvSpPr>
            <p:spPr>
              <a:xfrm>
                <a:off x="2053530" y="1297824"/>
                <a:ext cx="3795232" cy="1758047"/>
              </a:xfrm>
              <a:prstGeom prst="roundRect">
                <a:avLst>
                  <a:gd name="adj" fmla="val 22716"/>
                </a:avLst>
              </a:prstGeom>
              <a:solidFill>
                <a:schemeClr val="bg1">
                  <a:lumMod val="95000"/>
                </a:schemeClr>
              </a:solidFill>
              <a:ln w="15875">
                <a:noFill/>
              </a:ln>
              <a:effectLst>
                <a:outerShdw blurRad="50800" dist="889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561" tIns="22781" rIns="45561" bIns="2278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altLang="ko-KR" sz="1600" dirty="0">
                  <a:solidFill>
                    <a:srgbClr val="EA2663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grpSp>
            <p:nvGrpSpPr>
              <p:cNvPr id="52" name="그룹 51">
                <a:extLst>
                  <a:ext uri="{FF2B5EF4-FFF2-40B4-BE49-F238E27FC236}">
                    <a16:creationId xmlns:a16="http://schemas.microsoft.com/office/drawing/2014/main" id="{46479FF4-9F92-BD83-64EE-2BB2AE020989}"/>
                  </a:ext>
                </a:extLst>
              </p:cNvPr>
              <p:cNvGrpSpPr/>
              <p:nvPr/>
            </p:nvGrpSpPr>
            <p:grpSpPr>
              <a:xfrm>
                <a:off x="2730850" y="1120689"/>
                <a:ext cx="2382505" cy="338555"/>
                <a:chOff x="-7143695" y="3452905"/>
                <a:chExt cx="9661936" cy="453539"/>
              </a:xfrm>
            </p:grpSpPr>
            <p:sp>
              <p:nvSpPr>
                <p:cNvPr id="54" name="사각형: 둥근 모서리 6">
                  <a:extLst>
                    <a:ext uri="{FF2B5EF4-FFF2-40B4-BE49-F238E27FC236}">
                      <a16:creationId xmlns:a16="http://schemas.microsoft.com/office/drawing/2014/main" id="{5C5285C0-F600-76D5-0C9D-4F2D09033287}"/>
                    </a:ext>
                  </a:extLst>
                </p:cNvPr>
                <p:cNvSpPr/>
                <p:nvPr/>
              </p:nvSpPr>
              <p:spPr>
                <a:xfrm flipH="1">
                  <a:off x="-7143695" y="3491785"/>
                  <a:ext cx="9661936" cy="408881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100000">
                      <a:srgbClr val="008492"/>
                    </a:gs>
                    <a:gs pos="0">
                      <a:srgbClr val="07ABB9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lvl="1" algn="ctr" defTabSz="914583"/>
                  <a:endParaRPr lang="en-US" altLang="ko-KR" sz="1600" dirty="0">
                    <a:ln>
                      <a:solidFill>
                        <a:srgbClr val="4472C4">
                          <a:shade val="50000"/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latin typeface="이순신 돋움체 B" panose="02020603020101020101" pitchFamily="18" charset="-127"/>
                    <a:ea typeface="이순신 돋움체 B" panose="02020603020101020101" pitchFamily="18" charset="-127"/>
                  </a:endParaRPr>
                </a:p>
              </p:txBody>
            </p:sp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8F541576-2ECD-515A-DA80-1EE1442A8BC0}"/>
                    </a:ext>
                  </a:extLst>
                </p:cNvPr>
                <p:cNvSpPr txBox="1"/>
                <p:nvPr/>
              </p:nvSpPr>
              <p:spPr>
                <a:xfrm>
                  <a:off x="-6372465" y="3452905"/>
                  <a:ext cx="8321350" cy="453539"/>
                </a:xfrm>
                <a:prstGeom prst="rect">
                  <a:avLst/>
                </a:prstGeom>
                <a:noFill/>
              </p:spPr>
              <p:txBody>
                <a:bodyPr wrap="square" anchor="ctr">
                  <a:spAutoFit/>
                </a:bodyPr>
                <a:lstStyle/>
                <a:p>
                  <a:pPr marL="0" lvl="1" algn="ctr" defTabSz="914583"/>
                  <a:r>
                    <a:rPr lang="ko-KR" altLang="en-US" sz="1600" dirty="0">
                      <a:ln>
                        <a:solidFill>
                          <a:srgbClr val="4472C4">
                            <a:shade val="50000"/>
                            <a:alpha val="0"/>
                          </a:srgbClr>
                        </a:solidFill>
                      </a:ln>
                      <a:solidFill>
                        <a:prstClr val="white"/>
                      </a:solidFill>
                      <a:latin typeface="이순신 돋움체 B" panose="02020603020101020101" pitchFamily="18" charset="-127"/>
                      <a:ea typeface="이순신 돋움체 B" panose="02020603020101020101" pitchFamily="18" charset="-127"/>
                    </a:rPr>
                    <a:t>중간단계</a:t>
                  </a:r>
                </a:p>
              </p:txBody>
            </p:sp>
          </p:grp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D6FFFA2-C0F7-B517-C40E-AFF002085F8C}"/>
                  </a:ext>
                </a:extLst>
              </p:cNvPr>
              <p:cNvSpPr txBox="1"/>
              <p:nvPr/>
            </p:nvSpPr>
            <p:spPr>
              <a:xfrm>
                <a:off x="2129066" y="1580690"/>
                <a:ext cx="3635851" cy="1192314"/>
              </a:xfrm>
              <a:prstGeom prst="rect">
                <a:avLst/>
              </a:prstGeom>
              <a:noFill/>
            </p:spPr>
            <p:txBody>
              <a:bodyPr wrap="square" anchor="t">
                <a:spAutoFit/>
              </a:bodyPr>
              <a:lstStyle/>
              <a:p>
                <a:pPr marL="252000" indent="-252000" defTabSz="914583">
                  <a:lnSpc>
                    <a:spcPct val="130000"/>
                  </a:lnSpc>
                  <a:spcBef>
                    <a:spcPts val="500"/>
                  </a:spcBef>
                  <a:buSzPct val="100000"/>
                  <a:buBlip>
                    <a:blip r:embed="rId2"/>
                  </a:buBlip>
                </a:pPr>
                <a:r>
                  <a:rPr kumimoji="1" lang="ko-KR" altLang="en-US" sz="1400" dirty="0">
                    <a:ln>
                      <a:solidFill>
                        <a:srgbClr val="4472C4">
                          <a:shade val="50000"/>
                          <a:alpha val="0"/>
                        </a:srgb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공개 키 암호화 구성 요소 및 관련 자산이 식별되면 마이그레이션 우선순위 지정</a:t>
                </a:r>
                <a:r>
                  <a:rPr kumimoji="1" lang="en-US" altLang="ko-KR" sz="1400" dirty="0">
                    <a:ln>
                      <a:solidFill>
                        <a:srgbClr val="4472C4">
                          <a:shade val="50000"/>
                          <a:alpha val="0"/>
                        </a:srgb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:</a:t>
                </a:r>
                <a:r>
                  <a:rPr kumimoji="1" lang="ko-KR" altLang="en-US" sz="1400" dirty="0">
                    <a:ln>
                      <a:solidFill>
                        <a:srgbClr val="4472C4">
                          <a:shade val="50000"/>
                          <a:alpha val="0"/>
                        </a:srgb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</a:t>
                </a:r>
                <a:r>
                  <a:rPr kumimoji="1" lang="ko-KR" altLang="en-US" sz="1400" dirty="0">
                    <a:ln>
                      <a:solidFill>
                        <a:srgbClr val="4472C4">
                          <a:shade val="50000"/>
                          <a:alpha val="0"/>
                        </a:srgbClr>
                      </a:solidFill>
                    </a:ln>
                    <a:solidFill>
                      <a:srgbClr val="FF0000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“</a:t>
                </a:r>
                <a:r>
                  <a:rPr kumimoji="1" lang="en" altLang="ko-KR" sz="1400" dirty="0" err="1">
                    <a:ln>
                      <a:solidFill>
                        <a:srgbClr val="4472C4">
                          <a:shade val="50000"/>
                          <a:alpha val="0"/>
                        </a:srgbClr>
                      </a:solidFill>
                    </a:ln>
                    <a:solidFill>
                      <a:srgbClr val="FF0000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Mosca’s</a:t>
                </a:r>
                <a:r>
                  <a:rPr kumimoji="1" lang="en" altLang="ko-KR" sz="1400" dirty="0">
                    <a:ln>
                      <a:solidFill>
                        <a:srgbClr val="4472C4">
                          <a:shade val="50000"/>
                          <a:alpha val="0"/>
                        </a:srgbClr>
                      </a:solidFill>
                    </a:ln>
                    <a:solidFill>
                      <a:srgbClr val="FF0000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Theorem” </a:t>
                </a:r>
                <a:r>
                  <a:rPr kumimoji="1" lang="ko-KR" altLang="en-US" sz="1400" dirty="0">
                    <a:ln>
                      <a:solidFill>
                        <a:srgbClr val="4472C4">
                          <a:shade val="50000"/>
                          <a:alpha val="0"/>
                        </a:srgbClr>
                      </a:solidFill>
                    </a:ln>
                    <a:solidFill>
                      <a:srgbClr val="FF0000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및 위험관리 방법론을 사용</a:t>
                </a:r>
                <a:endParaRPr kumimoji="1" lang="en-US" altLang="ko-KR" sz="1400" dirty="0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srgbClr val="FF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EAAB78DA-9B8F-76DB-6923-B8EC789690A1}"/>
                </a:ext>
              </a:extLst>
            </p:cNvPr>
            <p:cNvGrpSpPr/>
            <p:nvPr/>
          </p:nvGrpSpPr>
          <p:grpSpPr>
            <a:xfrm>
              <a:off x="7969795" y="2328144"/>
              <a:ext cx="3642724" cy="1931445"/>
              <a:chOff x="2053530" y="1124426"/>
              <a:chExt cx="3795232" cy="1931445"/>
            </a:xfrm>
          </p:grpSpPr>
          <p:sp>
            <p:nvSpPr>
              <p:cNvPr id="46" name="모서리가 둥근 직사각형 73">
                <a:extLst>
                  <a:ext uri="{FF2B5EF4-FFF2-40B4-BE49-F238E27FC236}">
                    <a16:creationId xmlns:a16="http://schemas.microsoft.com/office/drawing/2014/main" id="{7768DD32-9372-4E21-4922-D8FBDD7B5864}"/>
                  </a:ext>
                </a:extLst>
              </p:cNvPr>
              <p:cNvSpPr/>
              <p:nvPr/>
            </p:nvSpPr>
            <p:spPr>
              <a:xfrm>
                <a:off x="2053530" y="1297824"/>
                <a:ext cx="3795232" cy="1758047"/>
              </a:xfrm>
              <a:prstGeom prst="roundRect">
                <a:avLst>
                  <a:gd name="adj" fmla="val 22716"/>
                </a:avLst>
              </a:prstGeom>
              <a:solidFill>
                <a:schemeClr val="bg1">
                  <a:lumMod val="95000"/>
                </a:schemeClr>
              </a:solidFill>
              <a:ln w="15875">
                <a:noFill/>
              </a:ln>
              <a:effectLst>
                <a:outerShdw blurRad="50800" dist="889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561" tIns="22781" rIns="45561" bIns="2278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altLang="ko-KR" sz="1600" dirty="0">
                  <a:solidFill>
                    <a:srgbClr val="EA2663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746674BA-4053-59ED-AA2F-06A9B039D9C9}"/>
                  </a:ext>
                </a:extLst>
              </p:cNvPr>
              <p:cNvGrpSpPr/>
              <p:nvPr/>
            </p:nvGrpSpPr>
            <p:grpSpPr>
              <a:xfrm>
                <a:off x="2769074" y="1124426"/>
                <a:ext cx="2382505" cy="346782"/>
                <a:chOff x="-6988683" y="3457896"/>
                <a:chExt cx="9661936" cy="464558"/>
              </a:xfrm>
            </p:grpSpPr>
            <p:sp>
              <p:nvSpPr>
                <p:cNvPr id="49" name="사각형: 둥근 모서리 6">
                  <a:extLst>
                    <a:ext uri="{FF2B5EF4-FFF2-40B4-BE49-F238E27FC236}">
                      <a16:creationId xmlns:a16="http://schemas.microsoft.com/office/drawing/2014/main" id="{4DC1D9AE-CC2D-CF57-F8E0-0837CE7CBECF}"/>
                    </a:ext>
                  </a:extLst>
                </p:cNvPr>
                <p:cNvSpPr/>
                <p:nvPr/>
              </p:nvSpPr>
              <p:spPr>
                <a:xfrm flipH="1">
                  <a:off x="-6988683" y="3513572"/>
                  <a:ext cx="9661936" cy="408882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100000">
                      <a:srgbClr val="008492"/>
                    </a:gs>
                    <a:gs pos="0">
                      <a:srgbClr val="07ABB9"/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lvl="1" algn="ctr" defTabSz="914583"/>
                  <a:endParaRPr lang="en-US" altLang="ko-KR" sz="1600" dirty="0">
                    <a:ln>
                      <a:solidFill>
                        <a:srgbClr val="4472C4">
                          <a:shade val="50000"/>
                          <a:alpha val="0"/>
                        </a:srgbClr>
                      </a:solidFill>
                    </a:ln>
                    <a:solidFill>
                      <a:prstClr val="white"/>
                    </a:solidFill>
                    <a:latin typeface="이순신 돋움체 B" panose="02020603020101020101" pitchFamily="18" charset="-127"/>
                    <a:ea typeface="이순신 돋움체 B" panose="02020603020101020101" pitchFamily="18" charset="-127"/>
                  </a:endParaRPr>
                </a:p>
              </p:txBody>
            </p:sp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FC0627A4-C0C5-CC00-54CC-A1465424E6D4}"/>
                    </a:ext>
                  </a:extLst>
                </p:cNvPr>
                <p:cNvSpPr txBox="1"/>
                <p:nvPr/>
              </p:nvSpPr>
              <p:spPr>
                <a:xfrm>
                  <a:off x="-6349848" y="3457896"/>
                  <a:ext cx="8321350" cy="453539"/>
                </a:xfrm>
                <a:prstGeom prst="rect">
                  <a:avLst/>
                </a:prstGeom>
                <a:noFill/>
              </p:spPr>
              <p:txBody>
                <a:bodyPr wrap="square" anchor="ctr">
                  <a:spAutoFit/>
                </a:bodyPr>
                <a:lstStyle/>
                <a:p>
                  <a:pPr marL="0" lvl="1" algn="ctr" defTabSz="914583"/>
                  <a:r>
                    <a:rPr lang="ko-KR" altLang="en-US" sz="1600" dirty="0">
                      <a:ln>
                        <a:solidFill>
                          <a:srgbClr val="4472C4">
                            <a:shade val="50000"/>
                            <a:alpha val="0"/>
                          </a:srgbClr>
                        </a:solidFill>
                      </a:ln>
                      <a:solidFill>
                        <a:prstClr val="white"/>
                      </a:solidFill>
                      <a:latin typeface="이순신 돋움체 B" panose="02020603020101020101" pitchFamily="18" charset="-127"/>
                      <a:ea typeface="이순신 돋움체 B" panose="02020603020101020101" pitchFamily="18" charset="-127"/>
                    </a:rPr>
                    <a:t>최종단계</a:t>
                  </a:r>
                </a:p>
              </p:txBody>
            </p:sp>
          </p:grp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FA1B7B4-E21C-A57E-1BF8-F3EF2E11618F}"/>
                  </a:ext>
                </a:extLst>
              </p:cNvPr>
              <p:cNvSpPr txBox="1"/>
              <p:nvPr/>
            </p:nvSpPr>
            <p:spPr>
              <a:xfrm>
                <a:off x="2133220" y="1605957"/>
                <a:ext cx="3635851" cy="1192314"/>
              </a:xfrm>
              <a:prstGeom prst="rect">
                <a:avLst/>
              </a:prstGeom>
              <a:noFill/>
            </p:spPr>
            <p:txBody>
              <a:bodyPr wrap="square" anchor="t">
                <a:spAutoFit/>
              </a:bodyPr>
              <a:lstStyle/>
              <a:p>
                <a:pPr marL="252000" indent="-252000" defTabSz="914583">
                  <a:lnSpc>
                    <a:spcPct val="130000"/>
                  </a:lnSpc>
                  <a:spcBef>
                    <a:spcPts val="500"/>
                  </a:spcBef>
                  <a:buSzPct val="100000"/>
                  <a:buBlip>
                    <a:blip r:embed="rId2"/>
                  </a:buBlip>
                </a:pPr>
                <a:r>
                  <a:rPr kumimoji="1" lang="ko-KR" altLang="en-US" sz="1400" dirty="0">
                    <a:ln>
                      <a:solidFill>
                        <a:srgbClr val="4472C4">
                          <a:shade val="50000"/>
                          <a:alpha val="0"/>
                        </a:srgb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다양한 유형의 자산</a:t>
                </a:r>
                <a:r>
                  <a:rPr kumimoji="1" lang="en-US" altLang="ko-KR" sz="1400" dirty="0">
                    <a:ln>
                      <a:solidFill>
                        <a:srgbClr val="4472C4">
                          <a:shade val="50000"/>
                          <a:alpha val="0"/>
                        </a:srgb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(SW/HW)</a:t>
                </a:r>
                <a:r>
                  <a:rPr kumimoji="1" lang="ko-KR" altLang="en-US" sz="1400" dirty="0">
                    <a:ln>
                      <a:solidFill>
                        <a:srgbClr val="4472C4">
                          <a:shade val="50000"/>
                          <a:alpha val="0"/>
                        </a:srgb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들을 </a:t>
                </a:r>
                <a:r>
                  <a:rPr kumimoji="1" lang="en" altLang="ko-KR" sz="1400" dirty="0">
                    <a:ln>
                      <a:solidFill>
                        <a:srgbClr val="4472C4">
                          <a:shade val="50000"/>
                          <a:alpha val="0"/>
                        </a:srgb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Quantum-resistant </a:t>
                </a:r>
                <a:r>
                  <a:rPr kumimoji="1" lang="ko-KR" altLang="en-US" sz="1400" dirty="0">
                    <a:ln>
                      <a:solidFill>
                        <a:srgbClr val="4472C4">
                          <a:shade val="50000"/>
                          <a:alpha val="0"/>
                        </a:srgb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알고리즘으로</a:t>
                </a:r>
                <a:br>
                  <a:rPr kumimoji="1" lang="en-US" altLang="ko-KR" sz="1400" dirty="0">
                    <a:ln>
                      <a:solidFill>
                        <a:srgbClr val="4472C4">
                          <a:shade val="50000"/>
                          <a:alpha val="0"/>
                        </a:srgb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</a:br>
                <a:r>
                  <a:rPr kumimoji="1" lang="ko-KR" altLang="en-US" sz="1400" dirty="0">
                    <a:ln>
                      <a:solidFill>
                        <a:srgbClr val="4472C4">
                          <a:shade val="50000"/>
                          <a:alpha val="0"/>
                        </a:srgbClr>
                      </a:solidFill>
                    </a:ln>
                    <a:solidFill>
                      <a:srgbClr val="FF0000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마이그레이션 하는 기술을 지원</a:t>
                </a:r>
                <a:r>
                  <a:rPr kumimoji="1" lang="ko-KR" altLang="en-US" sz="1400" dirty="0">
                    <a:ln>
                      <a:solidFill>
                        <a:srgbClr val="4472C4">
                          <a:shade val="50000"/>
                          <a:alpha val="0"/>
                        </a:srgb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하기 위한</a:t>
                </a:r>
                <a:br>
                  <a:rPr kumimoji="1" lang="en-US" altLang="ko-KR" sz="1400" dirty="0">
                    <a:ln>
                      <a:solidFill>
                        <a:srgbClr val="4472C4">
                          <a:shade val="50000"/>
                          <a:alpha val="0"/>
                        </a:srgb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</a:br>
                <a:r>
                  <a:rPr kumimoji="1" lang="ko-KR" altLang="en-US" sz="1400" dirty="0">
                    <a:ln>
                      <a:solidFill>
                        <a:srgbClr val="4472C4">
                          <a:shade val="50000"/>
                          <a:alpha val="0"/>
                        </a:srgbClr>
                      </a:solidFill>
                    </a:ln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체계적인 접근 방식 제공</a:t>
                </a:r>
                <a:endParaRPr kumimoji="1" lang="en-US" altLang="ko-KR" sz="1400" dirty="0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</p:txBody>
          </p:sp>
        </p:grp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F3EE7778-9E02-9F22-E5CB-47C5F8F53CAA}"/>
              </a:ext>
            </a:extLst>
          </p:cNvPr>
          <p:cNvSpPr txBox="1"/>
          <p:nvPr/>
        </p:nvSpPr>
        <p:spPr>
          <a:xfrm>
            <a:off x="561221" y="1067944"/>
            <a:ext cx="11063346" cy="1173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2000" indent="-252000" defTabSz="914583">
              <a:lnSpc>
                <a:spcPct val="130000"/>
              </a:lnSpc>
              <a:spcBef>
                <a:spcPts val="500"/>
              </a:spcBef>
              <a:buSzPct val="100000"/>
              <a:buBlip>
                <a:blip r:embed="rId2"/>
              </a:buBlip>
            </a:pPr>
            <a:r>
              <a:rPr lang="en" altLang="ko-KR" sz="18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Quantum-safe </a:t>
            </a:r>
            <a:r>
              <a:rPr lang="ko-KR" altLang="en-US" sz="18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알고리즘 구현을 위해 암호화로 보호되는 정보</a:t>
            </a:r>
            <a:r>
              <a:rPr lang="en-US" altLang="ko-KR" sz="18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8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액세스 관리 프로세스의 암호화 키 설정</a:t>
            </a:r>
            <a:r>
              <a:rPr lang="en-US" altLang="ko-KR" sz="18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8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현재 기업에서 사용되는 하드웨어 및 소프트웨어 모듈</a:t>
            </a:r>
            <a:r>
              <a:rPr lang="en-US" altLang="ko-KR" sz="18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8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라이브러리 및 임베디드 코드를 식별 해야함</a:t>
            </a:r>
            <a:endParaRPr lang="en-US" altLang="ko-KR" sz="18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rgbClr val="EE3E64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861722" lvl="1" indent="-252000" defTabSz="914583">
              <a:lnSpc>
                <a:spcPct val="130000"/>
              </a:lnSpc>
              <a:spcBef>
                <a:spcPts val="500"/>
              </a:spcBef>
              <a:buSzPct val="100000"/>
              <a:buBlip>
                <a:blip r:embed="rId2"/>
              </a:buBlip>
            </a:pPr>
            <a:r>
              <a:rPr lang="ko-KR" altLang="en-US" sz="16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05808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프로젝트 대상</a:t>
            </a:r>
            <a:r>
              <a:rPr lang="en-US" altLang="ko-KR" sz="16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05808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kumimoji="1" lang="ko-KR" altLang="en-US" sz="16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05808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공개 키 암호화 알고리즘을 사용하는 제품 개발자</a:t>
            </a:r>
            <a:r>
              <a:rPr kumimoji="1" lang="en-US" altLang="ko-KR" sz="16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05808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kumimoji="1" lang="ko-KR" altLang="en-US" sz="16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05808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해당 제품의 통합자</a:t>
            </a:r>
            <a:r>
              <a:rPr kumimoji="1" lang="en-US" altLang="ko-KR" sz="16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05808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kumimoji="1" lang="ko-KR" altLang="en-US" sz="16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05808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해당 제품의 고객</a:t>
            </a:r>
            <a:r>
              <a:rPr kumimoji="1" lang="en-US" altLang="ko-KR" sz="16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05808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kumimoji="1" lang="ko-KR" altLang="en-US" sz="16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058089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공개 키 암호화</a:t>
            </a:r>
            <a:endParaRPr kumimoji="1" lang="en-US" altLang="ko-Kore-KR" sz="16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rgbClr val="058089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3932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B81511-FCAF-B147-D91C-296A03A8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" altLang="ko-Kore-KR" sz="2800" dirty="0"/>
              <a:t>Preparing for Post-Quantum Cryptography-</a:t>
            </a:r>
            <a:r>
              <a:rPr kumimoji="1" lang="ko-KR" altLang="en-US" sz="2800" dirty="0"/>
              <a:t>미국 국토안보부</a:t>
            </a:r>
            <a:endParaRPr kumimoji="1" lang="ko-Kore-KR" altLang="en-US" sz="2800" dirty="0"/>
          </a:p>
        </p:txBody>
      </p:sp>
      <p:sp>
        <p:nvSpPr>
          <p:cNvPr id="4" name="슬라이드 번호 개체 틀 2">
            <a:extLst>
              <a:ext uri="{FF2B5EF4-FFF2-40B4-BE49-F238E27FC236}">
                <a16:creationId xmlns:a16="http://schemas.microsoft.com/office/drawing/2014/main" id="{AAA744FC-313B-FB1C-695B-CF9936753498}"/>
              </a:ext>
            </a:extLst>
          </p:cNvPr>
          <p:cNvSpPr txBox="1">
            <a:spLocks/>
          </p:cNvSpPr>
          <p:nvPr/>
        </p:nvSpPr>
        <p:spPr>
          <a:xfrm>
            <a:off x="9455303" y="6494378"/>
            <a:ext cx="2743914" cy="365210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90B1EF-956A-4EF2-BE25-461ABA00EFB7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889E72A-8E36-7C0E-371D-464A56D5676C}"/>
              </a:ext>
            </a:extLst>
          </p:cNvPr>
          <p:cNvGrpSpPr/>
          <p:nvPr/>
        </p:nvGrpSpPr>
        <p:grpSpPr>
          <a:xfrm>
            <a:off x="419931" y="5302002"/>
            <a:ext cx="11355307" cy="1242435"/>
            <a:chOff x="440251" y="5378425"/>
            <a:chExt cx="11355307" cy="1242435"/>
          </a:xfrm>
        </p:grpSpPr>
        <p:sp>
          <p:nvSpPr>
            <p:cNvPr id="6" name="사각형: 둥근 모서리 16">
              <a:extLst>
                <a:ext uri="{FF2B5EF4-FFF2-40B4-BE49-F238E27FC236}">
                  <a16:creationId xmlns:a16="http://schemas.microsoft.com/office/drawing/2014/main" id="{750FB367-33F4-63E2-9F5E-9E87AE231D55}"/>
                </a:ext>
              </a:extLst>
            </p:cNvPr>
            <p:cNvSpPr/>
            <p:nvPr/>
          </p:nvSpPr>
          <p:spPr>
            <a:xfrm>
              <a:off x="440251" y="5378425"/>
              <a:ext cx="11355307" cy="1242435"/>
            </a:xfrm>
            <a:prstGeom prst="roundRect">
              <a:avLst>
                <a:gd name="adj" fmla="val 6694"/>
              </a:avLst>
            </a:prstGeom>
            <a:solidFill>
              <a:schemeClr val="bg2">
                <a:lumMod val="50000"/>
              </a:schemeClr>
            </a:solidFill>
            <a:ln w="25400">
              <a:noFill/>
            </a:ln>
            <a:effectLst>
              <a:outerShdw dist="63500" dir="2700000" algn="t" rotWithShape="0">
                <a:srgbClr val="DFD4C7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583"/>
              <a:endParaRPr lang="ko-KR" altLang="en-US" sz="1800" dirty="0">
                <a:solidFill>
                  <a:prstClr val="white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1832FA6-B676-6F9C-7C91-1F3266177C65}"/>
                </a:ext>
              </a:extLst>
            </p:cNvPr>
            <p:cNvSpPr txBox="1"/>
            <p:nvPr/>
          </p:nvSpPr>
          <p:spPr>
            <a:xfrm>
              <a:off x="440251" y="5453386"/>
              <a:ext cx="11355307" cy="1103444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l" defTabSz="914583">
                <a:lnSpc>
                  <a:spcPct val="130000"/>
                </a:lnSpc>
                <a:spcBef>
                  <a:spcPts val="500"/>
                </a:spcBef>
                <a:buSzPct val="100000"/>
              </a:pPr>
              <a:r>
                <a:rPr kumimoji="1" lang="ko-KR" altLang="en-US" sz="1600" dirty="0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“</a:t>
              </a:r>
              <a:r>
                <a:rPr kumimoji="1" lang="en-US" altLang="ko-KR" sz="1600" dirty="0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Post-quantum</a:t>
              </a:r>
              <a:r>
                <a:rPr kumimoji="1" lang="ko-KR" altLang="en-US" sz="1600" dirty="0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암호화 알고리즘으로의 전환은 알고리즘의 채택</a:t>
              </a:r>
              <a:r>
                <a:rPr kumimoji="1" lang="en-US" altLang="ko-KR" sz="1600" dirty="0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kumimoji="1" lang="ko-KR" altLang="en-US" sz="1600" dirty="0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만큼이나 개발에 의존하고 있습니다</a:t>
              </a:r>
              <a:r>
                <a:rPr kumimoji="1" lang="en-US" altLang="ko-KR" sz="1600" dirty="0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. </a:t>
              </a:r>
              <a:r>
                <a:rPr kumimoji="1" lang="ko-KR" altLang="en-US" sz="1600" dirty="0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전자는 이미 진행 중이지만 후자에 대한 계획은 아직 초기 단계에 있습니다</a:t>
              </a:r>
              <a:r>
                <a:rPr kumimoji="1" lang="en-US" altLang="ko-KR" sz="1600" dirty="0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. </a:t>
              </a:r>
              <a:r>
                <a:rPr kumimoji="1" lang="ko-KR" altLang="en-US" sz="1600" dirty="0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현재 뿐만 아니라 미래에도 민감한 데이터의 기밀성을 보호하기 위해 지금 준비해야 합니다</a:t>
              </a:r>
              <a:r>
                <a:rPr kumimoji="1" lang="en-US" altLang="ko-KR" sz="1600" dirty="0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.”</a:t>
              </a:r>
            </a:p>
            <a:p>
              <a:pPr algn="l" defTabSz="914583">
                <a:lnSpc>
                  <a:spcPct val="130000"/>
                </a:lnSpc>
                <a:spcBef>
                  <a:spcPts val="500"/>
                </a:spcBef>
                <a:buSzPct val="100000"/>
              </a:pPr>
              <a:endParaRPr kumimoji="1" lang="en-US" altLang="ko-KR" sz="1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algn="ctr" defTabSz="914583">
                <a:lnSpc>
                  <a:spcPct val="130000"/>
                </a:lnSpc>
                <a:spcBef>
                  <a:spcPts val="500"/>
                </a:spcBef>
                <a:buSzPct val="100000"/>
              </a:pPr>
              <a:r>
                <a:rPr kumimoji="1" lang="en-US" altLang="ko-KR" sz="1200" b="1" dirty="0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- </a:t>
              </a:r>
              <a:r>
                <a:rPr kumimoji="1" lang="ko-KR" altLang="en-US" sz="1200" b="1" dirty="0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미 국토안보부 장관</a:t>
              </a:r>
              <a:r>
                <a:rPr kumimoji="1" lang="en-US" altLang="ko-KR" sz="1200" b="1" dirty="0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, </a:t>
              </a:r>
              <a:r>
                <a:rPr kumimoji="1" lang="en" altLang="ko-Kore-KR" sz="1200" b="1" dirty="0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Alejandro Mayorkas, 2021</a:t>
              </a:r>
              <a:r>
                <a:rPr kumimoji="1" lang="ko-KR" altLang="en-US" sz="1200" b="1" dirty="0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년 </a:t>
              </a:r>
              <a:r>
                <a:rPr kumimoji="1" lang="en-US" altLang="ko-KR" sz="1200" b="1" dirty="0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3</a:t>
              </a:r>
              <a:r>
                <a:rPr kumimoji="1" lang="ko-KR" altLang="en-US" sz="1200" b="1" dirty="0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월 </a:t>
              </a:r>
              <a:r>
                <a:rPr kumimoji="1" lang="en-US" altLang="ko-KR" sz="1200" b="1" dirty="0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31</a:t>
              </a:r>
              <a:r>
                <a:rPr kumimoji="1" lang="ko-KR" altLang="en-US" sz="1200" b="1" dirty="0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일</a:t>
              </a:r>
              <a:r>
                <a:rPr kumimoji="1" lang="en-US" altLang="ko-KR" sz="1200" b="1" dirty="0">
                  <a:ln>
                    <a:solidFill>
                      <a:srgbClr val="4472C4">
                        <a:shade val="50000"/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-</a:t>
              </a:r>
              <a:endParaRPr kumimoji="1" lang="ko-Kore-KR" altLang="en-US" sz="12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5E2ADB0A-9F2C-EE34-08FB-9ADD914BEBE5}"/>
              </a:ext>
            </a:extLst>
          </p:cNvPr>
          <p:cNvSpPr txBox="1"/>
          <p:nvPr/>
        </p:nvSpPr>
        <p:spPr>
          <a:xfrm>
            <a:off x="419931" y="1440138"/>
            <a:ext cx="11355307" cy="141359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52000" indent="-252000" algn="l" defTabSz="914583">
              <a:lnSpc>
                <a:spcPct val="130000"/>
              </a:lnSpc>
              <a:spcBef>
                <a:spcPts val="500"/>
              </a:spcBef>
              <a:buSzPct val="100000"/>
              <a:buBlip>
                <a:blip r:embed="rId2"/>
              </a:buBlip>
            </a:pPr>
            <a:r>
              <a:rPr kumimoji="1" lang="ko-KR" altLang="en-US" sz="16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국토안보부</a:t>
            </a:r>
            <a:r>
              <a:rPr kumimoji="1" lang="en-US" altLang="ko-KR" sz="16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kumimoji="1" lang="en" altLang="ko-Kore-KR" sz="16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DHS)</a:t>
            </a:r>
            <a:r>
              <a:rPr kumimoji="1" lang="ko-KR" altLang="en-US" sz="16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</a:t>
            </a:r>
            <a:r>
              <a:rPr kumimoji="1" lang="en" altLang="ko-Kore-KR" sz="16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NIST (National Institute of Standards and Technology) </a:t>
            </a:r>
            <a:r>
              <a:rPr kumimoji="1" lang="ko-KR" altLang="en-US" sz="16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협력하여 데이터와 시스템을 보호하고 양자</a:t>
            </a:r>
            <a:br>
              <a:rPr kumimoji="1" lang="en-US" altLang="ko-KR" sz="16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kumimoji="1" lang="ko-KR" altLang="en-US" sz="16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컴퓨팅 기술의 발전과 관련된 위험을 줄이는 데 도움이 되는 로드맵을 발표함</a:t>
            </a:r>
            <a:endParaRPr kumimoji="1" lang="en-US" altLang="ko-KR" sz="16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52000" indent="-252000" algn="l" defTabSz="914583">
              <a:lnSpc>
                <a:spcPct val="130000"/>
              </a:lnSpc>
              <a:spcBef>
                <a:spcPts val="500"/>
              </a:spcBef>
              <a:buSzPct val="100000"/>
              <a:buBlip>
                <a:blip r:embed="rId2"/>
              </a:buBlip>
            </a:pPr>
            <a:r>
              <a:rPr kumimoji="1" lang="en-US" altLang="ko-Kore-KR" sz="16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NIST</a:t>
            </a:r>
            <a:r>
              <a:rPr kumimoji="1" lang="ko-Kore-KR" altLang="en-US" sz="16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</a:t>
            </a:r>
            <a:r>
              <a:rPr kumimoji="1" lang="en" altLang="ko-Kore-KR" sz="16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DHS</a:t>
            </a:r>
            <a:r>
              <a:rPr kumimoji="1" lang="ko-Kore-KR" altLang="en-US" sz="16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</a:t>
            </a:r>
            <a:r>
              <a:rPr kumimoji="1" lang="en-US" altLang="ko-Kore-KR" sz="16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PQC </a:t>
            </a:r>
            <a:r>
              <a:rPr kumimoji="1" lang="ko-KR" altLang="en-US" sz="16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전환 계획은 암호화 시스템 및 데이터 유형의 인벤토리</a:t>
            </a:r>
            <a:r>
              <a:rPr kumimoji="1" lang="en-US" altLang="ko-KR" sz="16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kumimoji="1" lang="ko-KR" altLang="en-US" sz="16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기업 전반의 위험에 대한</a:t>
            </a:r>
            <a:r>
              <a:rPr kumimoji="1" lang="en-US" altLang="ko-KR" sz="16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kumimoji="1" lang="ko-KR" altLang="en-US" sz="16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이해와 </a:t>
            </a:r>
            <a:r>
              <a:rPr kumimoji="1" lang="ko-Kore-KR" altLang="en-US" sz="16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kumimoji="1" lang="en-US" altLang="ko-Kore-KR" sz="16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PQC</a:t>
            </a:r>
            <a:r>
              <a:rPr kumimoji="1" lang="ko-KR" altLang="en-US" sz="16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전환의 </a:t>
            </a:r>
            <a:r>
              <a:rPr kumimoji="1" lang="ko-Kore-KR" altLang="en-US" sz="16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초기 조치</a:t>
            </a:r>
            <a:r>
              <a:rPr kumimoji="1" lang="en-US" altLang="ko-Kore-KR" sz="16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kumimoji="1" lang="ko-Kore-KR" altLang="en-US" sz="16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지원</a:t>
            </a:r>
          </a:p>
        </p:txBody>
      </p:sp>
      <p:sp>
        <p:nvSpPr>
          <p:cNvPr id="9" name="모서리가 둥근 직사각형 12">
            <a:extLst>
              <a:ext uri="{FF2B5EF4-FFF2-40B4-BE49-F238E27FC236}">
                <a16:creationId xmlns:a16="http://schemas.microsoft.com/office/drawing/2014/main" id="{6DC9B3BB-C3C8-0330-3ADC-EB86D66130EF}"/>
              </a:ext>
            </a:extLst>
          </p:cNvPr>
          <p:cNvSpPr/>
          <p:nvPr/>
        </p:nvSpPr>
        <p:spPr>
          <a:xfrm>
            <a:off x="332625" y="3328721"/>
            <a:ext cx="1387325" cy="1674578"/>
          </a:xfrm>
          <a:prstGeom prst="roundRect">
            <a:avLst>
              <a:gd name="adj" fmla="val 5963"/>
            </a:avLst>
          </a:prstGeom>
          <a:solidFill>
            <a:schemeClr val="bg1">
              <a:lumMod val="95000"/>
            </a:schemeClr>
          </a:solidFill>
          <a:ln w="15875">
            <a:noFill/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561" tIns="22781" rIns="45561" bIns="227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5427" indent="-85427">
              <a:buFont typeface="Arial" panose="020B0604020202020204" pitchFamily="34" charset="0"/>
              <a:buChar char="•"/>
            </a:pPr>
            <a:r>
              <a:rPr lang="ko-KR" altLang="en-US" sz="1300" spc="-3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관련 알고리즘 및 프로토콜의</a:t>
            </a:r>
            <a:br>
              <a:rPr lang="en-US" altLang="ko-KR" sz="1300" spc="-3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ko-KR" altLang="en-US" sz="1300" spc="-3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개발을 위한 개발 참여를 늘림</a:t>
            </a:r>
          </a:p>
        </p:txBody>
      </p:sp>
      <p:sp>
        <p:nvSpPr>
          <p:cNvPr id="10" name="모서리가 둥근 직사각형 12">
            <a:extLst>
              <a:ext uri="{FF2B5EF4-FFF2-40B4-BE49-F238E27FC236}">
                <a16:creationId xmlns:a16="http://schemas.microsoft.com/office/drawing/2014/main" id="{E3D37AFD-448F-5779-6EA5-7BB2B1A3FA4D}"/>
              </a:ext>
            </a:extLst>
          </p:cNvPr>
          <p:cNvSpPr/>
          <p:nvPr/>
        </p:nvSpPr>
        <p:spPr>
          <a:xfrm>
            <a:off x="2021191" y="3328721"/>
            <a:ext cx="1387325" cy="1674578"/>
          </a:xfrm>
          <a:prstGeom prst="roundRect">
            <a:avLst>
              <a:gd name="adj" fmla="val 5963"/>
            </a:avLst>
          </a:prstGeom>
          <a:solidFill>
            <a:schemeClr val="bg1">
              <a:lumMod val="95000"/>
            </a:schemeClr>
          </a:solidFill>
          <a:ln w="15875">
            <a:noFill/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561" tIns="22781" rIns="45561" bIns="227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>
              <a:buAutoNum type="arabicParenR"/>
            </a:pPr>
            <a:r>
              <a:rPr lang="ko-KR" altLang="en-US" sz="1200" spc="-3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중요한 데이터</a:t>
            </a:r>
            <a:br>
              <a:rPr lang="en-US" altLang="ko-KR" sz="1200" spc="-3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ko-KR" altLang="en-US" sz="1200" spc="-3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세트 목록 작성</a:t>
            </a:r>
            <a:endParaRPr lang="en-US" altLang="ko-KR" sz="1200" spc="-3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28600" indent="-228600">
              <a:buAutoNum type="arabicParenR"/>
            </a:pPr>
            <a:endParaRPr lang="en-US" altLang="ko-KR" sz="400" spc="-3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28600" indent="-228600">
              <a:buAutoNum type="arabicParenR"/>
            </a:pPr>
            <a:r>
              <a:rPr lang="ko-KR" altLang="en-US" sz="1200" spc="-3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위험 데이터 식별</a:t>
            </a:r>
            <a:endParaRPr lang="en-US" altLang="ko-KR" sz="1200" spc="-3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28600" indent="-228600">
              <a:buAutoNum type="arabicParenR"/>
            </a:pPr>
            <a:endParaRPr lang="en-US" altLang="ko-KR" sz="400" spc="-3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28600" indent="-228600">
              <a:buAutoNum type="arabicParenR"/>
            </a:pPr>
            <a:r>
              <a:rPr lang="ko-KR" altLang="en-US" sz="1200" spc="-3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양자 컴퓨터</a:t>
            </a:r>
            <a:br>
              <a:rPr lang="en-US" altLang="ko-KR" sz="1200" spc="-3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ko-KR" altLang="en-US" sz="1200" spc="-3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 시 해독되는 데이터 식별</a:t>
            </a:r>
          </a:p>
        </p:txBody>
      </p:sp>
      <p:sp>
        <p:nvSpPr>
          <p:cNvPr id="11" name="모서리가 둥근 직사각형 12">
            <a:extLst>
              <a:ext uri="{FF2B5EF4-FFF2-40B4-BE49-F238E27FC236}">
                <a16:creationId xmlns:a16="http://schemas.microsoft.com/office/drawing/2014/main" id="{D7ADC26C-5AA6-916F-EBF2-3C79E4AA3F57}"/>
              </a:ext>
            </a:extLst>
          </p:cNvPr>
          <p:cNvSpPr/>
          <p:nvPr/>
        </p:nvSpPr>
        <p:spPr>
          <a:xfrm>
            <a:off x="3712619" y="3328721"/>
            <a:ext cx="1387325" cy="1674578"/>
          </a:xfrm>
          <a:prstGeom prst="roundRect">
            <a:avLst>
              <a:gd name="adj" fmla="val 5963"/>
            </a:avLst>
          </a:prstGeom>
          <a:solidFill>
            <a:schemeClr val="bg1">
              <a:lumMod val="95000"/>
            </a:schemeClr>
          </a:solidFill>
          <a:ln w="15875">
            <a:noFill/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561" tIns="22781" rIns="45561" bIns="227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5427" indent="-85427">
              <a:buFont typeface="Arial" panose="020B0604020202020204" pitchFamily="34" charset="0"/>
              <a:buChar char="•"/>
            </a:pPr>
            <a:r>
              <a:rPr lang="ko-KR" altLang="en-US" sz="1300" spc="-3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암호화 기술을 사용하는 모든 기능에 시스템 수행</a:t>
            </a:r>
          </a:p>
        </p:txBody>
      </p:sp>
      <p:sp>
        <p:nvSpPr>
          <p:cNvPr id="12" name="모서리가 둥근 직사각형 12">
            <a:extLst>
              <a:ext uri="{FF2B5EF4-FFF2-40B4-BE49-F238E27FC236}">
                <a16:creationId xmlns:a16="http://schemas.microsoft.com/office/drawing/2014/main" id="{C0E88271-D2E9-960A-2E8E-9425FF334461}"/>
              </a:ext>
            </a:extLst>
          </p:cNvPr>
          <p:cNvSpPr/>
          <p:nvPr/>
        </p:nvSpPr>
        <p:spPr>
          <a:xfrm>
            <a:off x="5403924" y="3328721"/>
            <a:ext cx="1387325" cy="1674578"/>
          </a:xfrm>
          <a:prstGeom prst="roundRect">
            <a:avLst>
              <a:gd name="adj" fmla="val 5963"/>
            </a:avLst>
          </a:prstGeom>
          <a:solidFill>
            <a:schemeClr val="bg1">
              <a:lumMod val="95000"/>
            </a:schemeClr>
          </a:solidFill>
          <a:ln w="15875">
            <a:noFill/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561" tIns="22781" rIns="45561" bIns="227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5427" indent="-85427">
              <a:buFont typeface="Arial" panose="020B0604020202020204" pitchFamily="34" charset="0"/>
              <a:buChar char="•"/>
            </a:pPr>
            <a:r>
              <a:rPr lang="en-US" altLang="ko-KR" sz="1300" spc="-3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Post-quantum </a:t>
            </a:r>
            <a:r>
              <a:rPr lang="ko-KR" altLang="en-US" sz="1300" spc="-3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요구 사항을 위한 보안 표준 식별</a:t>
            </a:r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729B9E9D-8017-DF90-F023-D423C089E94C}"/>
              </a:ext>
            </a:extLst>
          </p:cNvPr>
          <p:cNvSpPr/>
          <p:nvPr/>
        </p:nvSpPr>
        <p:spPr>
          <a:xfrm>
            <a:off x="7095229" y="3328721"/>
            <a:ext cx="1387325" cy="1674578"/>
          </a:xfrm>
          <a:prstGeom prst="roundRect">
            <a:avLst>
              <a:gd name="adj" fmla="val 5963"/>
            </a:avLst>
          </a:prstGeom>
          <a:solidFill>
            <a:schemeClr val="bg1">
              <a:lumMod val="95000"/>
            </a:schemeClr>
          </a:solidFill>
          <a:ln w="15875">
            <a:noFill/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561" tIns="22781" rIns="45561" bIns="227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5427" indent="-85427">
              <a:buFont typeface="Arial" panose="020B0604020202020204" pitchFamily="34" charset="0"/>
              <a:buChar char="•"/>
            </a:pPr>
            <a:r>
              <a:rPr lang="ko-KR" altLang="en-US" sz="1300" spc="-3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공개 키 암호화가 사용되는 위치와 목적을 식별</a:t>
            </a:r>
          </a:p>
        </p:txBody>
      </p:sp>
      <p:sp>
        <p:nvSpPr>
          <p:cNvPr id="14" name="모서리가 둥근 직사각형 12">
            <a:extLst>
              <a:ext uri="{FF2B5EF4-FFF2-40B4-BE49-F238E27FC236}">
                <a16:creationId xmlns:a16="http://schemas.microsoft.com/office/drawing/2014/main" id="{B04A698A-48C3-5423-5F82-E9AF230AF63E}"/>
              </a:ext>
            </a:extLst>
          </p:cNvPr>
          <p:cNvSpPr/>
          <p:nvPr/>
        </p:nvSpPr>
        <p:spPr>
          <a:xfrm>
            <a:off x="8786534" y="3355192"/>
            <a:ext cx="1387325" cy="1674578"/>
          </a:xfrm>
          <a:prstGeom prst="roundRect">
            <a:avLst>
              <a:gd name="adj" fmla="val 5963"/>
            </a:avLst>
          </a:prstGeom>
          <a:solidFill>
            <a:schemeClr val="bg1">
              <a:lumMod val="95000"/>
            </a:schemeClr>
          </a:solidFill>
          <a:ln w="15875">
            <a:noFill/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800" tIns="21600" rIns="45561" bIns="227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5427" indent="-85427">
              <a:buFont typeface="Arial" panose="020B0604020202020204" pitchFamily="34" charset="0"/>
              <a:buChar char="•"/>
            </a:pPr>
            <a:r>
              <a:rPr lang="ko-KR" altLang="en-US" sz="1300" spc="-3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암호화 전환을</a:t>
            </a:r>
            <a:br>
              <a:rPr lang="en-US" altLang="ko-KR" sz="1300" spc="-3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ko-KR" altLang="en-US" sz="1300" spc="-3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위해 요소를 고려하여 우선 순위</a:t>
            </a:r>
            <a:br>
              <a:rPr lang="en-US" altLang="ko-KR" sz="1300" spc="-3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ko-Kore-KR" altLang="en-US" sz="1300" spc="-3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지정</a:t>
            </a:r>
            <a:endParaRPr lang="en-US" altLang="ko-Kore-KR" sz="1300" spc="-3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모서리가 둥근 직사각형 12">
            <a:extLst>
              <a:ext uri="{FF2B5EF4-FFF2-40B4-BE49-F238E27FC236}">
                <a16:creationId xmlns:a16="http://schemas.microsoft.com/office/drawing/2014/main" id="{62E9CA85-FCD1-85B7-8212-46F5A1CA4F16}"/>
              </a:ext>
            </a:extLst>
          </p:cNvPr>
          <p:cNvSpPr/>
          <p:nvPr/>
        </p:nvSpPr>
        <p:spPr>
          <a:xfrm>
            <a:off x="10475225" y="3351206"/>
            <a:ext cx="1387325" cy="1674578"/>
          </a:xfrm>
          <a:prstGeom prst="roundRect">
            <a:avLst>
              <a:gd name="adj" fmla="val 5963"/>
            </a:avLst>
          </a:prstGeom>
          <a:solidFill>
            <a:schemeClr val="bg1">
              <a:lumMod val="95000"/>
            </a:schemeClr>
          </a:solidFill>
          <a:ln w="15875">
            <a:noFill/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561" tIns="22781" rIns="45561" bIns="227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5427" indent="-85427">
              <a:buFont typeface="Arial" panose="020B0604020202020204" pitchFamily="34" charset="0"/>
              <a:buChar char="•"/>
            </a:pPr>
            <a:r>
              <a:rPr lang="en-US" altLang="ko-KR" sz="1200" spc="-3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PQC </a:t>
            </a:r>
            <a:r>
              <a:rPr lang="ko-KR" altLang="en-US" sz="1200" spc="-3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표준 발표 시</a:t>
            </a:r>
            <a:r>
              <a:rPr lang="en-US" altLang="ko-KR" sz="1200" spc="-3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sz="1200" spc="-3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시스템 전환</a:t>
            </a:r>
            <a:br>
              <a:rPr lang="en-US" altLang="ko-KR" sz="1200" spc="-3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ko-KR" altLang="en-US" sz="1200" spc="-3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계획</a:t>
            </a:r>
            <a:endParaRPr lang="en-US" altLang="ko-KR" sz="1200" spc="-3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85427" indent="-85427">
              <a:buFont typeface="Arial" panose="020B0604020202020204" pitchFamily="34" charset="0"/>
              <a:buChar char="•"/>
            </a:pPr>
            <a:endParaRPr lang="en-US" altLang="ko-KR" sz="500" spc="-3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85427" indent="-85427">
              <a:buFont typeface="Arial" panose="020B0604020202020204" pitchFamily="34" charset="0"/>
              <a:buChar char="•"/>
            </a:pPr>
            <a:r>
              <a:rPr lang="ko-KR" altLang="en-US" sz="1200" spc="-3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전환 계획 수립을 위한 지침을 제공</a:t>
            </a:r>
          </a:p>
        </p:txBody>
      </p:sp>
      <p:sp>
        <p:nvSpPr>
          <p:cNvPr id="16" name="사각형: 둥근 모서리 7">
            <a:extLst>
              <a:ext uri="{FF2B5EF4-FFF2-40B4-BE49-F238E27FC236}">
                <a16:creationId xmlns:a16="http://schemas.microsoft.com/office/drawing/2014/main" id="{F22F79D6-9F62-4230-69E7-1E970CF1C05A}"/>
              </a:ext>
            </a:extLst>
          </p:cNvPr>
          <p:cNvSpPr/>
          <p:nvPr/>
        </p:nvSpPr>
        <p:spPr>
          <a:xfrm>
            <a:off x="4471349" y="2925738"/>
            <a:ext cx="3252475" cy="282281"/>
          </a:xfrm>
          <a:prstGeom prst="roundRect">
            <a:avLst>
              <a:gd name="adj" fmla="val 6333"/>
            </a:avLst>
          </a:prstGeom>
          <a:solidFill>
            <a:srgbClr val="06939E"/>
          </a:solidFill>
          <a:ln w="19050">
            <a:noFill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Roadmap</a:t>
            </a:r>
            <a:endParaRPr lang="ko-KR" altLang="en-US" sz="1400" b="1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갈매기형 수장[C] 16">
            <a:extLst>
              <a:ext uri="{FF2B5EF4-FFF2-40B4-BE49-F238E27FC236}">
                <a16:creationId xmlns:a16="http://schemas.microsoft.com/office/drawing/2014/main" id="{C7C003F9-ABF3-C4A6-2DE5-44A288F34CFC}"/>
              </a:ext>
            </a:extLst>
          </p:cNvPr>
          <p:cNvSpPr/>
          <p:nvPr/>
        </p:nvSpPr>
        <p:spPr>
          <a:xfrm>
            <a:off x="1717088" y="4052840"/>
            <a:ext cx="368075" cy="368075"/>
          </a:xfrm>
          <a:prstGeom prst="chevron">
            <a:avLst/>
          </a:prstGeom>
          <a:solidFill>
            <a:srgbClr val="0693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8" name="갈매기형 수장[C] 17">
            <a:extLst>
              <a:ext uri="{FF2B5EF4-FFF2-40B4-BE49-F238E27FC236}">
                <a16:creationId xmlns:a16="http://schemas.microsoft.com/office/drawing/2014/main" id="{5C956442-0E45-B705-C666-F8644269A5CD}"/>
              </a:ext>
            </a:extLst>
          </p:cNvPr>
          <p:cNvSpPr/>
          <p:nvPr/>
        </p:nvSpPr>
        <p:spPr>
          <a:xfrm>
            <a:off x="3408516" y="4052840"/>
            <a:ext cx="368075" cy="368075"/>
          </a:xfrm>
          <a:prstGeom prst="chevron">
            <a:avLst/>
          </a:prstGeom>
          <a:solidFill>
            <a:srgbClr val="0693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9" name="갈매기형 수장[C] 18">
            <a:extLst>
              <a:ext uri="{FF2B5EF4-FFF2-40B4-BE49-F238E27FC236}">
                <a16:creationId xmlns:a16="http://schemas.microsoft.com/office/drawing/2014/main" id="{F69A8086-1B59-B5E0-55BE-D32B8FA10021}"/>
              </a:ext>
            </a:extLst>
          </p:cNvPr>
          <p:cNvSpPr/>
          <p:nvPr/>
        </p:nvSpPr>
        <p:spPr>
          <a:xfrm>
            <a:off x="5099944" y="4052840"/>
            <a:ext cx="368075" cy="368075"/>
          </a:xfrm>
          <a:prstGeom prst="chevron">
            <a:avLst/>
          </a:prstGeom>
          <a:solidFill>
            <a:srgbClr val="0693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20" name="갈매기형 수장[C] 19">
            <a:extLst>
              <a:ext uri="{FF2B5EF4-FFF2-40B4-BE49-F238E27FC236}">
                <a16:creationId xmlns:a16="http://schemas.microsoft.com/office/drawing/2014/main" id="{C9E1EAF6-74DB-52BF-AE91-05BAE1D7A3BC}"/>
              </a:ext>
            </a:extLst>
          </p:cNvPr>
          <p:cNvSpPr/>
          <p:nvPr/>
        </p:nvSpPr>
        <p:spPr>
          <a:xfrm>
            <a:off x="6791249" y="4052840"/>
            <a:ext cx="368075" cy="368075"/>
          </a:xfrm>
          <a:prstGeom prst="chevron">
            <a:avLst/>
          </a:prstGeom>
          <a:solidFill>
            <a:srgbClr val="0693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21" name="갈매기형 수장[C] 20">
            <a:extLst>
              <a:ext uri="{FF2B5EF4-FFF2-40B4-BE49-F238E27FC236}">
                <a16:creationId xmlns:a16="http://schemas.microsoft.com/office/drawing/2014/main" id="{3982FD21-DDA1-2048-D8F5-67A180B23340}"/>
              </a:ext>
            </a:extLst>
          </p:cNvPr>
          <p:cNvSpPr/>
          <p:nvPr/>
        </p:nvSpPr>
        <p:spPr>
          <a:xfrm>
            <a:off x="8482554" y="4052840"/>
            <a:ext cx="368075" cy="368075"/>
          </a:xfrm>
          <a:prstGeom prst="chevron">
            <a:avLst/>
          </a:prstGeom>
          <a:solidFill>
            <a:srgbClr val="0693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22" name="갈매기형 수장[C] 21">
            <a:extLst>
              <a:ext uri="{FF2B5EF4-FFF2-40B4-BE49-F238E27FC236}">
                <a16:creationId xmlns:a16="http://schemas.microsoft.com/office/drawing/2014/main" id="{CB694B90-0990-204A-A52B-F2AE1E97D756}"/>
              </a:ext>
            </a:extLst>
          </p:cNvPr>
          <p:cNvSpPr/>
          <p:nvPr/>
        </p:nvSpPr>
        <p:spPr>
          <a:xfrm>
            <a:off x="10175297" y="4052839"/>
            <a:ext cx="368075" cy="368075"/>
          </a:xfrm>
          <a:prstGeom prst="chevron">
            <a:avLst/>
          </a:prstGeom>
          <a:solidFill>
            <a:srgbClr val="0693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BF3908C-ABF5-91CF-FCFE-1543D5BA9520}"/>
              </a:ext>
            </a:extLst>
          </p:cNvPr>
          <p:cNvSpPr txBox="1"/>
          <p:nvPr/>
        </p:nvSpPr>
        <p:spPr>
          <a:xfrm>
            <a:off x="612940" y="1012007"/>
            <a:ext cx="57726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288000" indent="-288000" defTabSz="914583">
              <a:spcAft>
                <a:spcPct val="60000"/>
              </a:spcAft>
              <a:buBlip>
                <a:blip r:embed="rId3"/>
              </a:buBlip>
              <a:defRPr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defRPr>
            </a:lvl1pPr>
          </a:lstStyle>
          <a:p>
            <a:r>
              <a:rPr lang="ko-KR" altLang="en-US" sz="2000" dirty="0"/>
              <a:t>미국 국토안보부</a:t>
            </a:r>
            <a:r>
              <a:rPr lang="en-US" altLang="ko-KR" sz="2000" dirty="0"/>
              <a:t>(DHS)</a:t>
            </a:r>
            <a:r>
              <a:rPr lang="ko-KR" altLang="en-US" sz="2000" dirty="0"/>
              <a:t>의</a:t>
            </a:r>
            <a:r>
              <a:rPr lang="en-US" altLang="ko-KR" sz="2000" dirty="0"/>
              <a:t> </a:t>
            </a:r>
            <a:r>
              <a:rPr lang="ko-KR" altLang="en-US" sz="2000" dirty="0"/>
              <a:t>마이그레이션 계획</a:t>
            </a:r>
          </a:p>
        </p:txBody>
      </p:sp>
    </p:spTree>
    <p:extLst>
      <p:ext uri="{BB962C8B-B14F-4D97-AF65-F5344CB8AC3E}">
        <p14:creationId xmlns:p14="http://schemas.microsoft.com/office/powerpoint/2010/main" val="823091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B81511-FCAF-B147-D91C-296A03A8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" altLang="ko-Kore-KR" sz="2800" dirty="0"/>
              <a:t>ANSSI views on the Post-Quantum Cryptography transition</a:t>
            </a:r>
            <a:endParaRPr kumimoji="1" lang="ko-Kore-KR" alt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813D37-6B9B-CAC1-BF3E-7AA90BD95270}"/>
              </a:ext>
            </a:extLst>
          </p:cNvPr>
          <p:cNvSpPr txBox="1"/>
          <p:nvPr/>
        </p:nvSpPr>
        <p:spPr>
          <a:xfrm>
            <a:off x="590353" y="1142639"/>
            <a:ext cx="86035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288000" indent="-288000" defTabSz="914583">
              <a:spcAft>
                <a:spcPct val="60000"/>
              </a:spcAft>
              <a:buBlip>
                <a:blip r:embed="rId2"/>
              </a:buBlip>
              <a:defRPr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defRPr>
            </a:lvl1pPr>
          </a:lstStyle>
          <a:p>
            <a:r>
              <a:rPr lang="ko-KR" altLang="en-US" sz="2400" dirty="0"/>
              <a:t>미래의 </a:t>
            </a:r>
            <a:r>
              <a:rPr lang="en-US" altLang="ko-KR" sz="2400" dirty="0"/>
              <a:t>NIST PQC</a:t>
            </a:r>
            <a:r>
              <a:rPr lang="ko-KR" altLang="en-US" sz="2400" dirty="0"/>
              <a:t> 표준은 보안 제품에 구현될 만큼 </a:t>
            </a:r>
            <a:r>
              <a:rPr lang="en-US" altLang="ko-KR" sz="2400" dirty="0"/>
              <a:t>mature</a:t>
            </a:r>
            <a:r>
              <a:rPr lang="ko-KR" altLang="en-US" sz="2400" dirty="0"/>
              <a:t>한가</a:t>
            </a:r>
            <a:r>
              <a:rPr lang="en-US" altLang="ko-KR" sz="2400" dirty="0"/>
              <a:t>? </a:t>
            </a:r>
          </a:p>
        </p:txBody>
      </p:sp>
      <p:sp>
        <p:nvSpPr>
          <p:cNvPr id="12" name="사각형: 둥근 모서리 47">
            <a:extLst>
              <a:ext uri="{FF2B5EF4-FFF2-40B4-BE49-F238E27FC236}">
                <a16:creationId xmlns:a16="http://schemas.microsoft.com/office/drawing/2014/main" id="{7094DCE6-69AC-303D-16C1-AB08051ECFCC}"/>
              </a:ext>
            </a:extLst>
          </p:cNvPr>
          <p:cNvSpPr/>
          <p:nvPr/>
        </p:nvSpPr>
        <p:spPr>
          <a:xfrm>
            <a:off x="411920" y="1742839"/>
            <a:ext cx="11368160" cy="4349041"/>
          </a:xfrm>
          <a:prstGeom prst="roundRect">
            <a:avLst>
              <a:gd name="adj" fmla="val 6694"/>
            </a:avLst>
          </a:prstGeom>
          <a:solidFill>
            <a:schemeClr val="bg1">
              <a:lumMod val="95000"/>
            </a:schemeClr>
          </a:solidFill>
          <a:ln w="25400">
            <a:solidFill>
              <a:schemeClr val="bg1"/>
            </a:solidFill>
          </a:ln>
          <a:effectLst>
            <a:outerShdw dist="63500" dir="2700000" algn="t" rotWithShape="0">
              <a:srgbClr val="DFD4C7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1400" dirty="0">
              <a:solidFill>
                <a:schemeClr val="tx1"/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0B3D18-93E3-F65E-66B5-C3BB34450AA7}"/>
              </a:ext>
            </a:extLst>
          </p:cNvPr>
          <p:cNvSpPr txBox="1"/>
          <p:nvPr/>
        </p:nvSpPr>
        <p:spPr>
          <a:xfrm>
            <a:off x="980776" y="3149899"/>
            <a:ext cx="9870590" cy="509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2000" indent="-252000" defTabSz="914583">
              <a:lnSpc>
                <a:spcPct val="150000"/>
              </a:lnSpc>
              <a:spcBef>
                <a:spcPts val="1200"/>
              </a:spcBef>
              <a:buSzPct val="100000"/>
              <a:buBlip>
                <a:blip r:embed="rId3"/>
              </a:buBlip>
            </a:pPr>
            <a:r>
              <a:rPr lang="en-US" altLang="ko-KR" sz="20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06939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PQC</a:t>
            </a:r>
            <a:r>
              <a:rPr lang="ko-KR" altLang="en-US" sz="20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06939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</a:t>
            </a:r>
            <a:r>
              <a:rPr lang="en-US" altLang="ko-KR" sz="20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06939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immaturity</a:t>
            </a:r>
            <a:r>
              <a:rPr lang="ko-KR" altLang="en-US" sz="20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06939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인정하는 것 중요</a:t>
            </a:r>
            <a:endParaRPr lang="en-US" altLang="ko-KR" sz="2000" b="1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rgbClr val="06939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B61E47-3A9B-4DBA-8E14-2FA857073850}"/>
              </a:ext>
            </a:extLst>
          </p:cNvPr>
          <p:cNvSpPr txBox="1"/>
          <p:nvPr/>
        </p:nvSpPr>
        <p:spPr>
          <a:xfrm>
            <a:off x="979525" y="3614795"/>
            <a:ext cx="9968562" cy="850554"/>
          </a:xfrm>
          <a:prstGeom prst="rect">
            <a:avLst/>
          </a:prstGeom>
          <a:noFill/>
        </p:spPr>
        <p:txBody>
          <a:bodyPr wrap="square" lIns="252000" rIns="252000">
            <a:spAutoFit/>
          </a:bodyPr>
          <a:lstStyle/>
          <a:p>
            <a:pPr marL="673200" lvl="1" indent="-216000" defTabSz="914583">
              <a:lnSpc>
                <a:spcPct val="130000"/>
              </a:lnSpc>
              <a:spcBef>
                <a:spcPts val="500"/>
              </a:spcBef>
              <a:buClr>
                <a:srgbClr val="047A86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ko-KR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ANSSI</a:t>
            </a:r>
            <a:r>
              <a:rPr lang="ko-KR" altLang="en-US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단</a:t>
            </a:r>
            <a:r>
              <a:rPr lang="en-US" altLang="ko-KR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중기적으로 </a:t>
            </a:r>
            <a:r>
              <a:rPr lang="ko-KR" altLang="en-US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현재 사용되는 알고리즘의 직접적인 교체를 보증하지 않음</a:t>
            </a:r>
            <a:endParaRPr lang="en-US" altLang="ko-KR" b="1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673200" lvl="1" indent="-216000" defTabSz="914583">
              <a:lnSpc>
                <a:spcPct val="130000"/>
              </a:lnSpc>
              <a:spcBef>
                <a:spcPts val="500"/>
              </a:spcBef>
              <a:buClr>
                <a:srgbClr val="047A86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ko-KR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07000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PQC</a:t>
            </a:r>
            <a:r>
              <a:rPr lang="ko-KR" altLang="en-US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07000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</a:t>
            </a:r>
            <a:r>
              <a:rPr lang="en-US" altLang="ko-KR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07000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immaturity</a:t>
            </a:r>
            <a:r>
              <a:rPr lang="ko-KR" altLang="en-US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07000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로 인해</a:t>
            </a:r>
            <a:r>
              <a:rPr lang="en-US" altLang="ko-KR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07000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07000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PQC</a:t>
            </a:r>
            <a:r>
              <a:rPr lang="ko-KR" altLang="en-US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첫번째 배포가 연기 되는 것은 안 됨</a:t>
            </a:r>
            <a:endParaRPr lang="en-US" altLang="ko-KR" b="1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13098B-134E-DD6D-BF37-2E5839633AAB}"/>
              </a:ext>
            </a:extLst>
          </p:cNvPr>
          <p:cNvSpPr txBox="1"/>
          <p:nvPr/>
        </p:nvSpPr>
        <p:spPr>
          <a:xfrm>
            <a:off x="979526" y="4557607"/>
            <a:ext cx="9870590" cy="509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2000" indent="-252000" defTabSz="914583">
              <a:lnSpc>
                <a:spcPct val="150000"/>
              </a:lnSpc>
              <a:spcBef>
                <a:spcPts val="1200"/>
              </a:spcBef>
              <a:buSzPct val="100000"/>
              <a:buBlip>
                <a:blip r:embed="rId3"/>
              </a:buBlip>
            </a:pPr>
            <a:r>
              <a:rPr lang="en-US" altLang="ko-KR" sz="20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06939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ANSSI</a:t>
            </a:r>
            <a:r>
              <a:rPr lang="ko-KR" altLang="en-US" sz="20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06939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</a:t>
            </a:r>
            <a:r>
              <a:rPr lang="en-US" altLang="ko-KR" sz="20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06939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PQC</a:t>
            </a:r>
            <a:r>
              <a:rPr lang="ko-KR" altLang="en-US" sz="20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06939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알고리즘과 구현에 대한 신뢰를 점진적으로 높이기 위해 </a:t>
            </a:r>
            <a:endParaRPr lang="en-US" altLang="ko-KR" sz="2000" b="1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rgbClr val="06939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6479F1-A21D-FD98-8131-B3FDDA2C0981}"/>
              </a:ext>
            </a:extLst>
          </p:cNvPr>
          <p:cNvSpPr txBox="1"/>
          <p:nvPr/>
        </p:nvSpPr>
        <p:spPr>
          <a:xfrm>
            <a:off x="978274" y="5091691"/>
            <a:ext cx="9005985" cy="850554"/>
          </a:xfrm>
          <a:prstGeom prst="rect">
            <a:avLst/>
          </a:prstGeom>
          <a:noFill/>
        </p:spPr>
        <p:txBody>
          <a:bodyPr wrap="square" lIns="252000" rIns="252000">
            <a:spAutoFit/>
          </a:bodyPr>
          <a:lstStyle/>
          <a:p>
            <a:pPr marL="673200" lvl="1" indent="-216000" defTabSz="914583">
              <a:lnSpc>
                <a:spcPct val="130000"/>
              </a:lnSpc>
              <a:spcBef>
                <a:spcPts val="500"/>
              </a:spcBef>
              <a:buClr>
                <a:srgbClr val="047A86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모든 산업은 </a:t>
            </a:r>
            <a:r>
              <a:rPr lang="en-US" altLang="ko-KR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2022</a:t>
            </a:r>
            <a:r>
              <a:rPr lang="ko-KR" altLang="en-US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 </a:t>
            </a:r>
            <a:r>
              <a:rPr lang="en-US" altLang="ko-KR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r>
              <a:rPr lang="ko-KR" altLang="en-US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월에 점진적 오버랩 전환 시작을 권장</a:t>
            </a:r>
            <a:endParaRPr lang="en-US" altLang="ko-KR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673200" lvl="1" indent="-216000" defTabSz="914583">
              <a:lnSpc>
                <a:spcPct val="130000"/>
              </a:lnSpc>
              <a:spcBef>
                <a:spcPts val="500"/>
              </a:spcBef>
              <a:buClr>
                <a:srgbClr val="047A86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기존 보안</a:t>
            </a:r>
            <a:r>
              <a:rPr lang="en-US" altLang="ko-KR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(pre-quantum)</a:t>
            </a:r>
            <a:r>
              <a:rPr lang="ko-KR" altLang="en-US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에 관한 보안 회귀를 방지할 것을 권장</a:t>
            </a:r>
            <a:endParaRPr lang="en-US" altLang="ko-KR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FAE4A1-105D-13FE-5180-1E7F2FCC9CC7}"/>
              </a:ext>
            </a:extLst>
          </p:cNvPr>
          <p:cNvSpPr txBox="1"/>
          <p:nvPr/>
        </p:nvSpPr>
        <p:spPr>
          <a:xfrm>
            <a:off x="980728" y="1757124"/>
            <a:ext cx="9870590" cy="509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2000" indent="-252000" defTabSz="914583">
              <a:lnSpc>
                <a:spcPct val="150000"/>
              </a:lnSpc>
              <a:spcBef>
                <a:spcPts val="1200"/>
              </a:spcBef>
              <a:buSzPct val="100000"/>
              <a:buBlip>
                <a:blip r:embed="rId3"/>
              </a:buBlip>
            </a:pPr>
            <a:r>
              <a:rPr lang="en-US" altLang="ko-KR" sz="20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06939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NIST</a:t>
            </a:r>
            <a:r>
              <a:rPr lang="ko-KR" altLang="en-US" sz="20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06939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표준으로 선정된 </a:t>
            </a:r>
            <a:r>
              <a:rPr lang="en-US" altLang="ko-KR" sz="20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06939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PQC</a:t>
            </a:r>
            <a:r>
              <a:rPr lang="ko-KR" altLang="en-US" sz="20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06939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알고리즘의 </a:t>
            </a:r>
            <a:r>
              <a:rPr lang="en-US" altLang="ko-KR" sz="20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06939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maturity level</a:t>
            </a:r>
            <a:r>
              <a:rPr lang="ko-KR" altLang="en-US" sz="20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06939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과대 평가</a:t>
            </a:r>
            <a:r>
              <a:rPr lang="en-US" altLang="ko-KR" sz="20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06939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422F40-95B7-19CB-3583-D320E0A498EC}"/>
              </a:ext>
            </a:extLst>
          </p:cNvPr>
          <p:cNvSpPr txBox="1"/>
          <p:nvPr/>
        </p:nvSpPr>
        <p:spPr>
          <a:xfrm>
            <a:off x="979477" y="2291208"/>
            <a:ext cx="9968562" cy="850554"/>
          </a:xfrm>
          <a:prstGeom prst="rect">
            <a:avLst/>
          </a:prstGeom>
          <a:noFill/>
        </p:spPr>
        <p:txBody>
          <a:bodyPr wrap="square" lIns="252000" rIns="252000">
            <a:spAutoFit/>
          </a:bodyPr>
          <a:lstStyle/>
          <a:p>
            <a:pPr marL="673200" lvl="1" indent="-216000" defTabSz="914583">
              <a:lnSpc>
                <a:spcPct val="130000"/>
              </a:lnSpc>
              <a:spcBef>
                <a:spcPts val="500"/>
              </a:spcBef>
              <a:buClr>
                <a:srgbClr val="047A86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많은 측면에서 </a:t>
            </a:r>
            <a:r>
              <a:rPr lang="ko-KR" altLang="en-US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아직 암호 분석적 후견이 부족</a:t>
            </a:r>
            <a:endParaRPr lang="en-US" altLang="ko-KR" b="1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673200" lvl="1" indent="-216000" defTabSz="914583">
              <a:lnSpc>
                <a:spcPct val="130000"/>
              </a:lnSpc>
              <a:spcBef>
                <a:spcPts val="500"/>
              </a:spcBef>
              <a:buClr>
                <a:srgbClr val="047A86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ko-KR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NIST</a:t>
            </a:r>
            <a:r>
              <a:rPr lang="ko-KR" altLang="en-US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표준이 발표되더라도</a:t>
            </a:r>
            <a:r>
              <a:rPr lang="en-US" altLang="ko-KR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프로토콜의 체계 통합</a:t>
            </a:r>
            <a:r>
              <a:rPr lang="en-US" altLang="ko-KR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보안 구현 설계</a:t>
            </a:r>
            <a:r>
              <a:rPr lang="ko-KR" altLang="en-US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등 한동안 연구가 지속될 것</a:t>
            </a:r>
            <a:endParaRPr lang="en-US" altLang="ko-KR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52202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1E21BC-2B06-8BA5-9AA8-BFE5A822C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" altLang="ko-Kore-KR" sz="2800" dirty="0"/>
              <a:t>ANSSI views on the Post-Quantum Cryptography transition</a:t>
            </a:r>
            <a:endParaRPr kumimoji="1" lang="ko-Kore-KR" altLang="en-US" sz="2800" dirty="0"/>
          </a:p>
        </p:txBody>
      </p:sp>
      <p:sp>
        <p:nvSpPr>
          <p:cNvPr id="4" name="사각형: 둥근 모서리 2">
            <a:extLst>
              <a:ext uri="{FF2B5EF4-FFF2-40B4-BE49-F238E27FC236}">
                <a16:creationId xmlns:a16="http://schemas.microsoft.com/office/drawing/2014/main" id="{11DE014F-708C-3C9F-2FD1-3358896DAA9F}"/>
              </a:ext>
            </a:extLst>
          </p:cNvPr>
          <p:cNvSpPr/>
          <p:nvPr/>
        </p:nvSpPr>
        <p:spPr>
          <a:xfrm>
            <a:off x="306490" y="1531130"/>
            <a:ext cx="11473590" cy="5112674"/>
          </a:xfrm>
          <a:prstGeom prst="roundRect">
            <a:avLst>
              <a:gd name="adj" fmla="val 3206"/>
            </a:avLst>
          </a:prstGeom>
          <a:gradFill flip="none" rotWithShape="1">
            <a:gsLst>
              <a:gs pos="0">
                <a:srgbClr val="F9F9F9"/>
              </a:gs>
              <a:gs pos="100000">
                <a:schemeClr val="bg1"/>
              </a:gs>
            </a:gsLst>
            <a:lin ang="5400000" scaled="1"/>
            <a:tileRect/>
          </a:gradFill>
          <a:ln w="25400">
            <a:solidFill>
              <a:schemeClr val="bg1"/>
            </a:solidFill>
          </a:ln>
          <a:effectLst>
            <a:outerShdw dist="63500" dir="2700000" algn="t" rotWithShape="0">
              <a:srgbClr val="DFD4C7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583"/>
            <a:endParaRPr lang="ko-KR" altLang="en-US" sz="1800" dirty="0">
              <a:solidFill>
                <a:prstClr val="white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13414F-E20E-3950-49AF-5551E7607A92}"/>
              </a:ext>
            </a:extLst>
          </p:cNvPr>
          <p:cNvSpPr txBox="1"/>
          <p:nvPr/>
        </p:nvSpPr>
        <p:spPr>
          <a:xfrm>
            <a:off x="590353" y="1531237"/>
            <a:ext cx="9345962" cy="467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2000" indent="-252000" defTabSz="914583">
              <a:lnSpc>
                <a:spcPct val="150000"/>
              </a:lnSpc>
              <a:spcBef>
                <a:spcPts val="1200"/>
              </a:spcBef>
              <a:buSzPct val="100000"/>
              <a:buBlip>
                <a:blip r:embed="rId2"/>
              </a:buBlip>
            </a:pPr>
            <a:r>
              <a:rPr lang="en-US" altLang="ko-KR" sz="18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06939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Phase 1(</a:t>
            </a:r>
            <a:r>
              <a:rPr lang="ko-KR" altLang="en-US" sz="18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06939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현재</a:t>
            </a:r>
            <a:r>
              <a:rPr lang="en-US" altLang="ko-KR" sz="18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06939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48499B-44C2-11BD-E24E-AF46C5116F75}"/>
              </a:ext>
            </a:extLst>
          </p:cNvPr>
          <p:cNvSpPr txBox="1"/>
          <p:nvPr/>
        </p:nvSpPr>
        <p:spPr>
          <a:xfrm>
            <a:off x="589102" y="1891277"/>
            <a:ext cx="10164132" cy="1611788"/>
          </a:xfrm>
          <a:prstGeom prst="rect">
            <a:avLst/>
          </a:prstGeom>
          <a:noFill/>
        </p:spPr>
        <p:txBody>
          <a:bodyPr wrap="square" lIns="252000" rIns="252000">
            <a:spAutoFit/>
          </a:bodyPr>
          <a:lstStyle/>
          <a:p>
            <a:pPr marL="216000" indent="-216000" defTabSz="914583">
              <a:lnSpc>
                <a:spcPct val="130000"/>
              </a:lnSpc>
              <a:spcBef>
                <a:spcPts val="500"/>
              </a:spcBef>
              <a:buClr>
                <a:srgbClr val="047A86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ko-KR" sz="1400" b="1" dirty="0" err="1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Hybridation</a:t>
            </a:r>
            <a:r>
              <a:rPr lang="ko-KR" altLang="en-US" sz="14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통해 </a:t>
            </a:r>
            <a:r>
              <a:rPr lang="en-US" altLang="ko-KR" sz="14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pre-quantum </a:t>
            </a:r>
            <a:r>
              <a:rPr lang="ko-KR" altLang="en-US" sz="14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보안에 </a:t>
            </a:r>
            <a:r>
              <a:rPr lang="ko-KR" altLang="en-US" sz="14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추가적으로 </a:t>
            </a:r>
            <a:r>
              <a:rPr lang="en-US" altLang="ko-KR" sz="14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post-quantum</a:t>
            </a:r>
            <a:r>
              <a:rPr lang="ko-KR" altLang="en-US" sz="14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보안 제공</a:t>
            </a:r>
            <a:endParaRPr lang="en-US" altLang="ko-KR" sz="1400" b="1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825722" lvl="1" indent="-216000" defTabSz="914583">
              <a:lnSpc>
                <a:spcPct val="130000"/>
              </a:lnSpc>
              <a:spcBef>
                <a:spcPts val="500"/>
              </a:spcBef>
              <a:buClr>
                <a:srgbClr val="047A86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ko-KR" sz="1200" dirty="0" err="1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FrodoKEM</a:t>
            </a:r>
            <a:r>
              <a:rPr lang="en-US" altLang="ko-KR" sz="12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en-US" altLang="ko-KR" sz="1200" dirty="0" err="1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Kyber</a:t>
            </a:r>
            <a:r>
              <a:rPr lang="en-US" altLang="ko-KR" sz="12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en-US" altLang="ko-KR" sz="1200" dirty="0" err="1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Dilithium</a:t>
            </a:r>
            <a:r>
              <a:rPr lang="en-US" altLang="ko-KR" sz="12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Falcon</a:t>
            </a:r>
            <a:r>
              <a:rPr lang="ko-KR" altLang="en-US" sz="12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등이 최초 배포에 좋을 것으로 판단 </a:t>
            </a:r>
            <a:endParaRPr lang="en-US" altLang="ko-KR" sz="12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825722" lvl="1" indent="-216000" defTabSz="914583">
              <a:lnSpc>
                <a:spcPct val="130000"/>
              </a:lnSpc>
              <a:spcBef>
                <a:spcPts val="500"/>
              </a:spcBef>
              <a:buClr>
                <a:srgbClr val="047A86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ko-KR" sz="12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NIST</a:t>
            </a:r>
            <a:r>
              <a:rPr lang="ko-KR" altLang="en-US" sz="12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표준화 알고리즘을 선택하는 것이 필수</a:t>
            </a:r>
            <a:r>
              <a:rPr lang="en-US" altLang="ko-KR" sz="12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2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조건은 아님</a:t>
            </a:r>
            <a:endParaRPr lang="en-US" altLang="ko-KR" sz="12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16000" indent="-216000" defTabSz="914583">
              <a:lnSpc>
                <a:spcPct val="130000"/>
              </a:lnSpc>
              <a:spcBef>
                <a:spcPts val="500"/>
              </a:spcBef>
              <a:buClr>
                <a:srgbClr val="047A86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4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블록 암호는 </a:t>
            </a:r>
            <a:r>
              <a:rPr lang="en-US" altLang="ko-KR" sz="14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AES-256,</a:t>
            </a:r>
            <a:r>
              <a:rPr lang="ko-KR" altLang="en-US" sz="14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해시함수는 </a:t>
            </a:r>
            <a:r>
              <a:rPr lang="en-US" altLang="ko-KR" sz="14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SHA2-384</a:t>
            </a:r>
            <a:r>
              <a:rPr lang="ko-KR" altLang="en-US" sz="14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동일하거나 높은 보안 수준 요구</a:t>
            </a:r>
            <a:endParaRPr lang="en-US" altLang="ko-KR" sz="14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825722" lvl="1" indent="-216000" defTabSz="914583">
              <a:lnSpc>
                <a:spcPct val="130000"/>
              </a:lnSpc>
              <a:spcBef>
                <a:spcPts val="500"/>
              </a:spcBef>
              <a:buClr>
                <a:srgbClr val="047A86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2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해시 함수의 경우</a:t>
            </a:r>
            <a:r>
              <a:rPr lang="en-US" altLang="ko-KR" sz="12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sz="12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200" dirty="0" err="1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Hybridation</a:t>
            </a:r>
            <a:r>
              <a:rPr lang="ko-KR" altLang="en-US" sz="12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없이 사용 가능</a:t>
            </a:r>
            <a:r>
              <a:rPr lang="en-US" altLang="ko-KR" sz="12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2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적용 범위는 서명 크기 등의 이유로 제한적</a:t>
            </a:r>
            <a:r>
              <a:rPr lang="en-US" altLang="ko-KR" sz="12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427CB7-1A94-B96A-DE88-730A5D19E98E}"/>
              </a:ext>
            </a:extLst>
          </p:cNvPr>
          <p:cNvSpPr txBox="1"/>
          <p:nvPr/>
        </p:nvSpPr>
        <p:spPr>
          <a:xfrm>
            <a:off x="589102" y="4051517"/>
            <a:ext cx="10164132" cy="1037592"/>
          </a:xfrm>
          <a:prstGeom prst="rect">
            <a:avLst/>
          </a:prstGeom>
          <a:noFill/>
        </p:spPr>
        <p:txBody>
          <a:bodyPr wrap="square" lIns="252000" rIns="252000">
            <a:spAutoFit/>
          </a:bodyPr>
          <a:lstStyle/>
          <a:p>
            <a:pPr marL="216000" indent="-216000" defTabSz="914583">
              <a:lnSpc>
                <a:spcPct val="130000"/>
              </a:lnSpc>
              <a:spcBef>
                <a:spcPts val="500"/>
              </a:spcBef>
              <a:buClr>
                <a:srgbClr val="047A86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ko-KR" sz="1400" b="1" dirty="0" err="1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Hybridation</a:t>
            </a:r>
            <a:r>
              <a:rPr lang="ko-KR" altLang="en-US" sz="14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통해 </a:t>
            </a:r>
            <a:r>
              <a:rPr lang="en-US" altLang="ko-KR" sz="14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pre-quantum</a:t>
            </a:r>
            <a:r>
              <a:rPr lang="ko-KR" altLang="en-US" sz="14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보안에 대한 회귀를 피하고</a:t>
            </a:r>
            <a:r>
              <a:rPr lang="en-US" altLang="ko-KR" sz="14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sz="14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4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post-quantum</a:t>
            </a:r>
            <a:r>
              <a:rPr lang="ko-KR" altLang="en-US" sz="14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보안 제공</a:t>
            </a:r>
            <a:endParaRPr lang="en-US" altLang="ko-KR" sz="1400" b="1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825722" lvl="1" indent="-216000" defTabSz="914583">
              <a:lnSpc>
                <a:spcPct val="130000"/>
              </a:lnSpc>
              <a:spcBef>
                <a:spcPts val="500"/>
              </a:spcBef>
              <a:buClr>
                <a:srgbClr val="047A86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ko-KR" sz="12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post-quantum </a:t>
            </a:r>
            <a:r>
              <a:rPr lang="ko-KR" altLang="en-US" sz="12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공개키 알고리즘은 하이브리드 </a:t>
            </a:r>
            <a:r>
              <a:rPr lang="ko-KR" altLang="en-US" sz="1200" dirty="0" err="1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매커니즘</a:t>
            </a:r>
            <a:r>
              <a:rPr lang="ko-KR" altLang="en-US" sz="12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내부에서 계속 포함되어야 함</a:t>
            </a:r>
            <a:endParaRPr lang="en-US" altLang="ko-KR" sz="12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16000" indent="-216000" defTabSz="914583">
              <a:lnSpc>
                <a:spcPct val="130000"/>
              </a:lnSpc>
              <a:spcBef>
                <a:spcPts val="500"/>
              </a:spcBef>
              <a:buClr>
                <a:srgbClr val="047A86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ko-KR" sz="14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Long-term</a:t>
            </a:r>
            <a:r>
              <a:rPr lang="ko-KR" altLang="en-US" sz="14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보안이 필요한 </a:t>
            </a:r>
            <a:r>
              <a:rPr lang="ko-KR" altLang="en-US" sz="14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보안 제품의 경우</a:t>
            </a:r>
            <a:r>
              <a:rPr lang="en-US" altLang="ko-KR" sz="14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sz="14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lang="en-US" altLang="ko-KR" sz="14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post-quantum</a:t>
            </a:r>
            <a:r>
              <a:rPr lang="ko-KR" altLang="en-US" sz="14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보안이 필수적</a:t>
            </a:r>
            <a:r>
              <a:rPr lang="ko-KR" altLang="en-US" sz="14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 수도 있음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39B338-50B5-7337-0467-AF872D959C4A}"/>
              </a:ext>
            </a:extLst>
          </p:cNvPr>
          <p:cNvSpPr txBox="1"/>
          <p:nvPr/>
        </p:nvSpPr>
        <p:spPr>
          <a:xfrm>
            <a:off x="595847" y="5131637"/>
            <a:ext cx="9345962" cy="467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2000" indent="-252000" defTabSz="914583">
              <a:lnSpc>
                <a:spcPct val="150000"/>
              </a:lnSpc>
              <a:spcBef>
                <a:spcPts val="1200"/>
              </a:spcBef>
              <a:buSzPct val="100000"/>
              <a:buBlip>
                <a:blip r:embed="rId2"/>
              </a:buBlip>
            </a:pPr>
            <a:r>
              <a:rPr lang="en-US" altLang="ko-KR" sz="18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06939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Phase 3(2030</a:t>
            </a:r>
            <a:r>
              <a:rPr lang="ko-KR" altLang="en-US" sz="18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06939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 이후</a:t>
            </a:r>
            <a:r>
              <a:rPr lang="en-US" altLang="ko-KR" sz="18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06939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sz="1800" b="1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rgbClr val="06939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7BBB3A-0E6D-CF53-72E4-C6942CB8FA47}"/>
              </a:ext>
            </a:extLst>
          </p:cNvPr>
          <p:cNvSpPr txBox="1"/>
          <p:nvPr/>
        </p:nvSpPr>
        <p:spPr>
          <a:xfrm>
            <a:off x="595847" y="5508272"/>
            <a:ext cx="10164132" cy="1037592"/>
          </a:xfrm>
          <a:prstGeom prst="rect">
            <a:avLst/>
          </a:prstGeom>
          <a:noFill/>
        </p:spPr>
        <p:txBody>
          <a:bodyPr wrap="square" lIns="252000" rIns="252000">
            <a:spAutoFit/>
          </a:bodyPr>
          <a:lstStyle/>
          <a:p>
            <a:pPr marL="285750" indent="-285750" defTabSz="914583">
              <a:lnSpc>
                <a:spcPct val="130000"/>
              </a:lnSpc>
              <a:spcBef>
                <a:spcPts val="500"/>
              </a:spcBef>
              <a:buClr>
                <a:srgbClr val="047A86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4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선택적으로 독립적인 </a:t>
            </a:r>
            <a:r>
              <a:rPr lang="en-US" altLang="ko-KR" sz="14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post-quantum </a:t>
            </a:r>
            <a:r>
              <a:rPr lang="ko-KR" altLang="en-US" sz="14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암호화 도입</a:t>
            </a:r>
            <a:endParaRPr lang="en-US" altLang="ko-KR" sz="1400" b="1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rgbClr val="FF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825722" lvl="1" indent="-216000" defTabSz="914583">
              <a:lnSpc>
                <a:spcPct val="130000"/>
              </a:lnSpc>
              <a:spcBef>
                <a:spcPts val="500"/>
              </a:spcBef>
              <a:buClr>
                <a:srgbClr val="047A86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ko-KR" sz="12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post-quantum </a:t>
            </a:r>
            <a:r>
              <a:rPr lang="ko-KR" altLang="en-US" sz="12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보안 수준은  현재의 </a:t>
            </a:r>
            <a:r>
              <a:rPr lang="en-US" altLang="ko-KR" sz="12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pre-quantum</a:t>
            </a:r>
            <a:r>
              <a:rPr lang="ko-KR" altLang="en-US" sz="12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보안 수준과 동일할 것으로 예상됨</a:t>
            </a:r>
            <a:endParaRPr lang="en-US" altLang="ko-KR" sz="12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16000" indent="-216000" defTabSz="914583">
              <a:lnSpc>
                <a:spcPct val="130000"/>
              </a:lnSpc>
              <a:spcBef>
                <a:spcPts val="500"/>
              </a:spcBef>
              <a:buClr>
                <a:srgbClr val="047A86"/>
              </a:buClr>
              <a:buSzPct val="100000"/>
              <a:buFont typeface="Arial" panose="020B0604020202020204" pitchFamily="34" charset="0"/>
              <a:buChar char="•"/>
            </a:pPr>
            <a:r>
              <a:rPr lang="ko-KR" altLang="en-US" sz="14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일부 </a:t>
            </a:r>
            <a:r>
              <a:rPr lang="en-US" altLang="ko-KR" sz="14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post-quantum </a:t>
            </a:r>
            <a:r>
              <a:rPr lang="ko-KR" altLang="en-US" sz="14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암호 알고리즘은 하이브리드 없이 사용이 가능</a:t>
            </a:r>
            <a:r>
              <a:rPr lang="en-US" altLang="ko-KR" sz="14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4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해야 함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D48171-1863-C049-D3AE-46570D701244}"/>
              </a:ext>
            </a:extLst>
          </p:cNvPr>
          <p:cNvSpPr txBox="1"/>
          <p:nvPr/>
        </p:nvSpPr>
        <p:spPr>
          <a:xfrm>
            <a:off x="616473" y="3619469"/>
            <a:ext cx="9345962" cy="467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2000" indent="-252000" defTabSz="914583">
              <a:lnSpc>
                <a:spcPct val="150000"/>
              </a:lnSpc>
              <a:spcBef>
                <a:spcPts val="1200"/>
              </a:spcBef>
              <a:buSzPct val="100000"/>
              <a:buBlip>
                <a:blip r:embed="rId2"/>
              </a:buBlip>
            </a:pPr>
            <a:r>
              <a:rPr lang="en-US" altLang="ko-KR" sz="18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06939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Phase 2(2025</a:t>
            </a:r>
            <a:r>
              <a:rPr lang="ko-KR" altLang="en-US" sz="18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06939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 이후</a:t>
            </a:r>
            <a:r>
              <a:rPr lang="en-US" altLang="ko-KR" sz="18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06939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en-US" sz="1800" b="1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rgbClr val="06939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0D5EF9-C2BD-9168-88F8-3B9089859FBA}"/>
              </a:ext>
            </a:extLst>
          </p:cNvPr>
          <p:cNvSpPr txBox="1"/>
          <p:nvPr/>
        </p:nvSpPr>
        <p:spPr>
          <a:xfrm>
            <a:off x="590353" y="1069465"/>
            <a:ext cx="79564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288000" indent="-288000" defTabSz="914583">
              <a:spcAft>
                <a:spcPct val="60000"/>
              </a:spcAft>
              <a:buBlip>
                <a:blip r:embed="rId3"/>
              </a:buBlip>
              <a:defRPr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defRPr>
            </a:lvl1pPr>
          </a:lstStyle>
          <a:p>
            <a:r>
              <a:rPr lang="en-US" altLang="ko-KR" sz="2400" dirty="0"/>
              <a:t>ANSSI</a:t>
            </a:r>
            <a:r>
              <a:rPr lang="ko-KR" altLang="en-US" sz="2400" dirty="0"/>
              <a:t>에서 권장하는 점진적 전환을 위한 로드맵</a:t>
            </a:r>
            <a:endParaRPr lang="en-US" altLang="ko-KR" sz="2400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508CD1B-8327-7065-A5A1-607C557921AA}"/>
              </a:ext>
            </a:extLst>
          </p:cNvPr>
          <p:cNvGrpSpPr/>
          <p:nvPr/>
        </p:nvGrpSpPr>
        <p:grpSpPr>
          <a:xfrm>
            <a:off x="8003145" y="1750653"/>
            <a:ext cx="3377096" cy="2520372"/>
            <a:chOff x="2977851" y="656896"/>
            <a:chExt cx="6418397" cy="4790134"/>
          </a:xfrm>
        </p:grpSpPr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BBE95BB5-21AB-1A47-E986-84F6721C7C06}"/>
                </a:ext>
              </a:extLst>
            </p:cNvPr>
            <p:cNvCxnSpPr>
              <a:cxnSpLocks/>
            </p:cNvCxnSpPr>
            <p:nvPr/>
          </p:nvCxnSpPr>
          <p:spPr>
            <a:xfrm>
              <a:off x="3526221" y="5071242"/>
              <a:ext cx="5870027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3E532B2C-91DF-F093-4AC8-6C080D3FAE4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319049" y="2864069"/>
              <a:ext cx="4414345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직선 연결선[R] 16">
              <a:extLst>
                <a:ext uri="{FF2B5EF4-FFF2-40B4-BE49-F238E27FC236}">
                  <a16:creationId xmlns:a16="http://schemas.microsoft.com/office/drawing/2014/main" id="{704B9060-5633-3D8A-B973-1061A37A6233}"/>
                </a:ext>
              </a:extLst>
            </p:cNvPr>
            <p:cNvCxnSpPr>
              <a:cxnSpLocks/>
            </p:cNvCxnSpPr>
            <p:nvPr/>
          </p:nvCxnSpPr>
          <p:spPr>
            <a:xfrm>
              <a:off x="5533702" y="803249"/>
              <a:ext cx="0" cy="3836276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[R] 17">
              <a:extLst>
                <a:ext uri="{FF2B5EF4-FFF2-40B4-BE49-F238E27FC236}">
                  <a16:creationId xmlns:a16="http://schemas.microsoft.com/office/drawing/2014/main" id="{5C5C25FD-6893-7839-C9BA-E923F0824B40}"/>
                </a:ext>
              </a:extLst>
            </p:cNvPr>
            <p:cNvCxnSpPr>
              <a:cxnSpLocks/>
            </p:cNvCxnSpPr>
            <p:nvPr/>
          </p:nvCxnSpPr>
          <p:spPr>
            <a:xfrm>
              <a:off x="7530668" y="803249"/>
              <a:ext cx="0" cy="3836276"/>
            </a:xfrm>
            <a:prstGeom prst="line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28ED51E-A8AC-924D-6E9F-89566F42BF5B}"/>
                </a:ext>
              </a:extLst>
            </p:cNvPr>
            <p:cNvSpPr txBox="1"/>
            <p:nvPr/>
          </p:nvSpPr>
          <p:spPr>
            <a:xfrm>
              <a:off x="4066024" y="3878314"/>
              <a:ext cx="6591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Phase 1</a:t>
              </a:r>
              <a:endParaRPr kumimoji="1" lang="ko-Kore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09D7CB3-E91B-C2E1-2878-B63E33FC73A4}"/>
                </a:ext>
              </a:extLst>
            </p:cNvPr>
            <p:cNvSpPr txBox="1"/>
            <p:nvPr/>
          </p:nvSpPr>
          <p:spPr>
            <a:xfrm>
              <a:off x="6044712" y="3878314"/>
              <a:ext cx="6591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Phase 2</a:t>
              </a:r>
              <a:endParaRPr kumimoji="1" lang="ko-Kore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BE47C5D-7938-720B-0E72-17257E8D3090}"/>
                </a:ext>
              </a:extLst>
            </p:cNvPr>
            <p:cNvSpPr txBox="1"/>
            <p:nvPr/>
          </p:nvSpPr>
          <p:spPr>
            <a:xfrm>
              <a:off x="8041677" y="3878314"/>
              <a:ext cx="6591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Phase 3</a:t>
              </a:r>
              <a:endParaRPr kumimoji="1" lang="ko-Kore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" name="직선 연결선[R] 21">
              <a:extLst>
                <a:ext uri="{FF2B5EF4-FFF2-40B4-BE49-F238E27FC236}">
                  <a16:creationId xmlns:a16="http://schemas.microsoft.com/office/drawing/2014/main" id="{79533785-37AF-5D96-CC99-75FE2877917B}"/>
                </a:ext>
              </a:extLst>
            </p:cNvPr>
            <p:cNvCxnSpPr>
              <a:cxnSpLocks/>
            </p:cNvCxnSpPr>
            <p:nvPr/>
          </p:nvCxnSpPr>
          <p:spPr>
            <a:xfrm>
              <a:off x="4066024" y="1292772"/>
              <a:ext cx="3596017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49F5651-0AA0-87B7-56E3-0CE90B663ED0}"/>
                </a:ext>
              </a:extLst>
            </p:cNvPr>
            <p:cNvSpPr txBox="1"/>
            <p:nvPr/>
          </p:nvSpPr>
          <p:spPr>
            <a:xfrm>
              <a:off x="3808633" y="819807"/>
              <a:ext cx="1731088" cy="4972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105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Pre-quantum</a:t>
              </a:r>
              <a:endParaRPr kumimoji="1" lang="ko-Kore-KR" altLang="en-US" sz="105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4" name="직선 연결선[R] 23">
              <a:extLst>
                <a:ext uri="{FF2B5EF4-FFF2-40B4-BE49-F238E27FC236}">
                  <a16:creationId xmlns:a16="http://schemas.microsoft.com/office/drawing/2014/main" id="{BC33725B-84B4-4EBB-2FCB-74AFA2C196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2697" y="1365629"/>
              <a:ext cx="2794473" cy="1719867"/>
            </a:xfrm>
            <a:prstGeom prst="line">
              <a:avLst/>
            </a:prstGeom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[R] 24">
              <a:extLst>
                <a:ext uri="{FF2B5EF4-FFF2-40B4-BE49-F238E27FC236}">
                  <a16:creationId xmlns:a16="http://schemas.microsoft.com/office/drawing/2014/main" id="{77CB7C35-EAB0-EA2A-27A1-74CD11E9D858}"/>
                </a:ext>
              </a:extLst>
            </p:cNvPr>
            <p:cNvCxnSpPr>
              <a:cxnSpLocks/>
            </p:cNvCxnSpPr>
            <p:nvPr/>
          </p:nvCxnSpPr>
          <p:spPr>
            <a:xfrm>
              <a:off x="6847170" y="1367506"/>
              <a:ext cx="2367168" cy="0"/>
            </a:xfrm>
            <a:prstGeom prst="line">
              <a:avLst/>
            </a:prstGeom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[R] 25">
              <a:extLst>
                <a:ext uri="{FF2B5EF4-FFF2-40B4-BE49-F238E27FC236}">
                  <a16:creationId xmlns:a16="http://schemas.microsoft.com/office/drawing/2014/main" id="{09F2A002-73CB-2BB3-B1F5-F4017B8772A0}"/>
                </a:ext>
              </a:extLst>
            </p:cNvPr>
            <p:cNvCxnSpPr>
              <a:cxnSpLocks/>
            </p:cNvCxnSpPr>
            <p:nvPr/>
          </p:nvCxnSpPr>
          <p:spPr>
            <a:xfrm>
              <a:off x="7740333" y="1292772"/>
              <a:ext cx="1474005" cy="0"/>
            </a:xfrm>
            <a:prstGeom prst="line">
              <a:avLst/>
            </a:prstGeom>
            <a:ln w="19050">
              <a:solidFill>
                <a:srgbClr val="FF000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810D89E-DD92-3BEA-8C80-DADE06A640BD}"/>
                </a:ext>
              </a:extLst>
            </p:cNvPr>
            <p:cNvSpPr txBox="1"/>
            <p:nvPr/>
          </p:nvSpPr>
          <p:spPr>
            <a:xfrm>
              <a:off x="3808633" y="1834052"/>
              <a:ext cx="1834672" cy="4972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105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Post-quantum</a:t>
              </a:r>
              <a:endParaRPr kumimoji="1" lang="ko-Kore-KR" altLang="en-US" sz="105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580C8A3C-F6F2-9232-891E-875F08CEF944}"/>
                    </a:ext>
                  </a:extLst>
                </p:cNvPr>
                <p:cNvSpPr txBox="1"/>
                <p:nvPr/>
              </p:nvSpPr>
              <p:spPr>
                <a:xfrm>
                  <a:off x="5018002" y="4688431"/>
                  <a:ext cx="680699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ko-Kore-KR" altLang="en-US" sz="1100" i="1" smtClean="0">
                            <a:latin typeface="Cambria Math" panose="02040503050406030204" pitchFamily="18" charset="0"/>
                          </a:rPr>
                          <m:t>≈</m:t>
                        </m:r>
                        <m:r>
                          <a:rPr kumimoji="1" lang="en-US" altLang="ko-Kore-KR" sz="1100" b="0" i="1" smtClean="0">
                            <a:latin typeface="Cambria Math" panose="02040503050406030204" pitchFamily="18" charset="0"/>
                          </a:rPr>
                          <m:t>2025</m:t>
                        </m:r>
                      </m:oMath>
                    </m:oMathPara>
                  </a14:m>
                  <a:endParaRPr kumimoji="1" lang="ko-Kore-KR" altLang="en-US" sz="1100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580C8A3C-F6F2-9232-891E-875F08CEF9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8002" y="4688431"/>
                  <a:ext cx="680699" cy="261610"/>
                </a:xfrm>
                <a:prstGeom prst="rect">
                  <a:avLst/>
                </a:prstGeom>
                <a:blipFill>
                  <a:blip r:embed="rId4"/>
                  <a:stretch>
                    <a:fillRect r="-60000" b="-66667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4E0724F-052E-4842-2DA5-BE8CB9F44765}"/>
                </a:ext>
              </a:extLst>
            </p:cNvPr>
            <p:cNvSpPr txBox="1"/>
            <p:nvPr/>
          </p:nvSpPr>
          <p:spPr>
            <a:xfrm rot="16200000">
              <a:off x="2533499" y="2802264"/>
              <a:ext cx="116570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Assurance level</a:t>
              </a:r>
              <a:endParaRPr kumimoji="1" lang="ko-Kore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F8EA798-E35C-4353-80FE-A22D1E895906}"/>
                </a:ext>
              </a:extLst>
            </p:cNvPr>
            <p:cNvSpPr txBox="1"/>
            <p:nvPr/>
          </p:nvSpPr>
          <p:spPr>
            <a:xfrm>
              <a:off x="6174266" y="5170032"/>
              <a:ext cx="506292" cy="276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Time</a:t>
              </a:r>
              <a:endParaRPr kumimoji="1" lang="ko-Kore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10478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5EED45-8EB6-CC6F-3385-59499940A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sz="2800" dirty="0"/>
              <a:t>미래 양자컴퓨터의 암호 해독 위험 대비를 위한 </a:t>
            </a:r>
            <a:r>
              <a:rPr kumimoji="1" lang="en-US" altLang="ko-KR" sz="2800" dirty="0"/>
              <a:t>PQC</a:t>
            </a:r>
            <a:endParaRPr kumimoji="1" lang="ko-Kore-KR" altLang="en-US" sz="2800" dirty="0"/>
          </a:p>
        </p:txBody>
      </p:sp>
      <p:sp>
        <p:nvSpPr>
          <p:cNvPr id="5" name="사각형: 둥근 모서리 7">
            <a:extLst>
              <a:ext uri="{FF2B5EF4-FFF2-40B4-BE49-F238E27FC236}">
                <a16:creationId xmlns:a16="http://schemas.microsoft.com/office/drawing/2014/main" id="{998E5AA3-2B80-1728-FCE5-910ABB341173}"/>
              </a:ext>
            </a:extLst>
          </p:cNvPr>
          <p:cNvSpPr/>
          <p:nvPr/>
        </p:nvSpPr>
        <p:spPr>
          <a:xfrm>
            <a:off x="701656" y="3974967"/>
            <a:ext cx="2689684" cy="701142"/>
          </a:xfrm>
          <a:prstGeom prst="roundRect">
            <a:avLst>
              <a:gd name="adj" fmla="val 6333"/>
            </a:avLst>
          </a:prstGeom>
          <a:solidFill>
            <a:srgbClr val="06939E"/>
          </a:solidFill>
          <a:ln w="19050">
            <a:noFill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" altLang="ko-Kore-KR" sz="1600" b="1" dirty="0">
                <a:effectLst/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CRYSTALS-KYBER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A0A67CA-663D-1EA0-3CCB-9461688E508B}"/>
              </a:ext>
            </a:extLst>
          </p:cNvPr>
          <p:cNvSpPr/>
          <p:nvPr/>
        </p:nvSpPr>
        <p:spPr>
          <a:xfrm>
            <a:off x="701656" y="4824970"/>
            <a:ext cx="2689684" cy="24089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격자 기반 </a:t>
            </a:r>
            <a:r>
              <a:rPr lang="en-US" altLang="ko-KR" sz="11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PKE/KEMs</a:t>
            </a:r>
            <a:endParaRPr lang="ko-KR" altLang="en-US" sz="11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2C8C5A1-C4F5-E05D-AABF-066C3E2EA592}"/>
              </a:ext>
            </a:extLst>
          </p:cNvPr>
          <p:cNvSpPr/>
          <p:nvPr/>
        </p:nvSpPr>
        <p:spPr>
          <a:xfrm>
            <a:off x="701656" y="5111676"/>
            <a:ext cx="2689684" cy="24089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spc="-5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Module-Learning With Errors </a:t>
            </a:r>
            <a:r>
              <a:rPr lang="ko-KR" altLang="en-US" sz="1100" spc="-5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 기반</a:t>
            </a:r>
            <a:endParaRPr lang="ko-KR" altLang="en-US" sz="11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모서리가 둥근 직사각형 20">
            <a:extLst>
              <a:ext uri="{FF2B5EF4-FFF2-40B4-BE49-F238E27FC236}">
                <a16:creationId xmlns:a16="http://schemas.microsoft.com/office/drawing/2014/main" id="{A759A40D-7565-BB60-4936-9CFB2E1AF5F3}"/>
              </a:ext>
            </a:extLst>
          </p:cNvPr>
          <p:cNvSpPr/>
          <p:nvPr/>
        </p:nvSpPr>
        <p:spPr>
          <a:xfrm>
            <a:off x="60639" y="3973018"/>
            <a:ext cx="497001" cy="767221"/>
          </a:xfrm>
          <a:prstGeom prst="roundRect">
            <a:avLst>
              <a:gd name="adj" fmla="val 2227"/>
            </a:avLst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알고리즘</a:t>
            </a:r>
          </a:p>
        </p:txBody>
      </p:sp>
      <p:sp>
        <p:nvSpPr>
          <p:cNvPr id="9" name="모서리가 둥근 직사각형 20">
            <a:extLst>
              <a:ext uri="{FF2B5EF4-FFF2-40B4-BE49-F238E27FC236}">
                <a16:creationId xmlns:a16="http://schemas.microsoft.com/office/drawing/2014/main" id="{C10AB014-C83C-5EFF-1240-A14337553224}"/>
              </a:ext>
            </a:extLst>
          </p:cNvPr>
          <p:cNvSpPr/>
          <p:nvPr/>
        </p:nvSpPr>
        <p:spPr>
          <a:xfrm>
            <a:off x="60639" y="4823021"/>
            <a:ext cx="497002" cy="793665"/>
          </a:xfrm>
          <a:prstGeom prst="roundRect">
            <a:avLst>
              <a:gd name="adj" fmla="val 2227"/>
            </a:avLst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기반 난제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92BFE6A-D2D1-D203-EBA9-7BBC58386CCE}"/>
              </a:ext>
            </a:extLst>
          </p:cNvPr>
          <p:cNvSpPr/>
          <p:nvPr/>
        </p:nvSpPr>
        <p:spPr>
          <a:xfrm>
            <a:off x="701656" y="5400124"/>
            <a:ext cx="2689684" cy="24089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다항식 곱셈 및 덧셈을 통해 구현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E4C85089-CADF-8D5D-2F7F-6CAFDE180AB4}"/>
              </a:ext>
            </a:extLst>
          </p:cNvPr>
          <p:cNvGrpSpPr/>
          <p:nvPr/>
        </p:nvGrpSpPr>
        <p:grpSpPr>
          <a:xfrm>
            <a:off x="68116" y="5708108"/>
            <a:ext cx="3332864" cy="732595"/>
            <a:chOff x="-139714" y="5880737"/>
            <a:chExt cx="1906383" cy="516571"/>
          </a:xfrm>
        </p:grpSpPr>
        <p:sp>
          <p:nvSpPr>
            <p:cNvPr id="12" name="모서리가 둥근 직사각형 20">
              <a:extLst>
                <a:ext uri="{FF2B5EF4-FFF2-40B4-BE49-F238E27FC236}">
                  <a16:creationId xmlns:a16="http://schemas.microsoft.com/office/drawing/2014/main" id="{330B6C32-E711-268B-7A6A-9F750853A63A}"/>
                </a:ext>
              </a:extLst>
            </p:cNvPr>
            <p:cNvSpPr/>
            <p:nvPr/>
          </p:nvSpPr>
          <p:spPr>
            <a:xfrm>
              <a:off x="-139714" y="5880737"/>
              <a:ext cx="280005" cy="516571"/>
            </a:xfrm>
            <a:prstGeom prst="roundRect">
              <a:avLst>
                <a:gd name="adj" fmla="val 2227"/>
              </a:avLst>
            </a:prstGeom>
            <a:solidFill>
              <a:schemeClr val="bg1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특징</a:t>
              </a:r>
            </a:p>
          </p:txBody>
        </p:sp>
        <p:sp>
          <p:nvSpPr>
            <p:cNvPr id="13" name="모서리가 둥근 직사각형 12">
              <a:extLst>
                <a:ext uri="{FF2B5EF4-FFF2-40B4-BE49-F238E27FC236}">
                  <a16:creationId xmlns:a16="http://schemas.microsoft.com/office/drawing/2014/main" id="{488BCD0D-895E-A683-4392-EF8216B7D6D8}"/>
                </a:ext>
              </a:extLst>
            </p:cNvPr>
            <p:cNvSpPr/>
            <p:nvPr/>
          </p:nvSpPr>
          <p:spPr>
            <a:xfrm>
              <a:off x="228183" y="5880737"/>
              <a:ext cx="1538486" cy="516570"/>
            </a:xfrm>
            <a:prstGeom prst="roundRect">
              <a:avLst>
                <a:gd name="adj" fmla="val 5963"/>
              </a:avLst>
            </a:prstGeom>
            <a:solidFill>
              <a:schemeClr val="bg1"/>
            </a:solidFill>
            <a:ln w="15875">
              <a:noFill/>
            </a:ln>
            <a:effectLst>
              <a:outerShdw blurRad="50800" dist="889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561" tIns="22781" rIns="45561" bIns="2278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85427" indent="-85427">
                <a:buFont typeface="Arial" panose="020B0604020202020204" pitchFamily="34" charset="0"/>
                <a:buChar char="•"/>
              </a:pPr>
              <a:r>
                <a:rPr lang="en-US" altLang="ko-KR" sz="1050" spc="-3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Number Theoretic Transform (NTT) </a:t>
              </a:r>
              <a:r>
                <a:rPr lang="ko-KR" altLang="en-US" sz="1050" spc="-3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활용</a:t>
              </a:r>
              <a:endParaRPr lang="en-US" altLang="ko-KR" sz="1050" spc="-3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marL="85427" indent="-85427">
                <a:buFont typeface="Arial" panose="020B0604020202020204" pitchFamily="34" charset="0"/>
                <a:buChar char="•"/>
              </a:pPr>
              <a:r>
                <a:rPr lang="en-US" altLang="ko-KR" sz="1050" spc="-3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NTT</a:t>
              </a:r>
              <a:r>
                <a:rPr lang="ko-KR" altLang="en-US" sz="1050" spc="-3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활용으로 추가적인 메모리 요구 없음</a:t>
              </a:r>
              <a:endParaRPr lang="en-US" altLang="ko-KR" sz="1050" spc="-3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marL="85427" indent="-85427">
                <a:buFont typeface="Arial" panose="020B0604020202020204" pitchFamily="34" charset="0"/>
                <a:buChar char="•"/>
              </a:pPr>
              <a:r>
                <a:rPr lang="ko-KR" altLang="en-US" sz="1050" spc="-3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효율적인 연산 및 관리 가능</a:t>
              </a:r>
            </a:p>
          </p:txBody>
        </p:sp>
      </p:grpSp>
      <p:sp>
        <p:nvSpPr>
          <p:cNvPr id="14" name="사각형: 둥근 모서리 7">
            <a:extLst>
              <a:ext uri="{FF2B5EF4-FFF2-40B4-BE49-F238E27FC236}">
                <a16:creationId xmlns:a16="http://schemas.microsoft.com/office/drawing/2014/main" id="{92C99BE4-3852-DE11-10C2-F71E7DA0A71E}"/>
              </a:ext>
            </a:extLst>
          </p:cNvPr>
          <p:cNvSpPr/>
          <p:nvPr/>
        </p:nvSpPr>
        <p:spPr>
          <a:xfrm>
            <a:off x="3535356" y="3974967"/>
            <a:ext cx="2689684" cy="701142"/>
          </a:xfrm>
          <a:prstGeom prst="roundRect">
            <a:avLst>
              <a:gd name="adj" fmla="val 6333"/>
            </a:avLst>
          </a:prstGeom>
          <a:solidFill>
            <a:srgbClr val="06939E"/>
          </a:solidFill>
          <a:ln w="19050">
            <a:noFill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" altLang="ko-Kore-KR" sz="1600" b="1" dirty="0">
                <a:effectLst/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CRYSTALS-</a:t>
            </a:r>
            <a:r>
              <a:rPr lang="en" altLang="ko-Kore-KR" sz="1600" b="1" dirty="0" err="1">
                <a:effectLst/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Dilithium</a:t>
            </a:r>
            <a:endParaRPr lang="en" altLang="ko-Kore-KR" sz="1600" b="1" dirty="0">
              <a:effectLst/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A6C1159-9B2A-9DB8-F06D-5E8A52E10C2F}"/>
              </a:ext>
            </a:extLst>
          </p:cNvPr>
          <p:cNvSpPr/>
          <p:nvPr/>
        </p:nvSpPr>
        <p:spPr>
          <a:xfrm>
            <a:off x="3535356" y="4824970"/>
            <a:ext cx="2689684" cy="24089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pc="-5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격자 기반 </a:t>
            </a:r>
            <a:r>
              <a:rPr lang="en-US" altLang="ko-KR" sz="1100" spc="-5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DSA</a:t>
            </a:r>
            <a:endParaRPr lang="ko-KR" altLang="en-US" sz="11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CE3A9F5-20F8-07BB-54A2-5E043282F520}"/>
              </a:ext>
            </a:extLst>
          </p:cNvPr>
          <p:cNvSpPr/>
          <p:nvPr/>
        </p:nvSpPr>
        <p:spPr>
          <a:xfrm>
            <a:off x="3535356" y="5111676"/>
            <a:ext cx="2689684" cy="24089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spc="-5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Module-Learning With Errors </a:t>
            </a:r>
            <a:r>
              <a:rPr lang="ko-KR" altLang="en-US" sz="1100" spc="-5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 기반</a:t>
            </a:r>
            <a:endParaRPr lang="ko-KR" altLang="en-US" sz="11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BA00E2A-4F59-74C5-AD09-BAEB8E2A0C5D}"/>
              </a:ext>
            </a:extLst>
          </p:cNvPr>
          <p:cNvSpPr/>
          <p:nvPr/>
        </p:nvSpPr>
        <p:spPr>
          <a:xfrm>
            <a:off x="3535356" y="5400124"/>
            <a:ext cx="2689684" cy="24089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spc="-5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Short Integer Solution </a:t>
            </a:r>
            <a:r>
              <a:rPr lang="ko-KR" altLang="en-US" sz="1100" spc="-5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 기반</a:t>
            </a:r>
            <a:endParaRPr lang="ko-KR" altLang="en-US" sz="11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사각형: 둥근 모서리 7">
            <a:extLst>
              <a:ext uri="{FF2B5EF4-FFF2-40B4-BE49-F238E27FC236}">
                <a16:creationId xmlns:a16="http://schemas.microsoft.com/office/drawing/2014/main" id="{C6D6E9D9-D195-F618-0468-FE1B09B5CED5}"/>
              </a:ext>
            </a:extLst>
          </p:cNvPr>
          <p:cNvSpPr/>
          <p:nvPr/>
        </p:nvSpPr>
        <p:spPr>
          <a:xfrm>
            <a:off x="6369056" y="3973018"/>
            <a:ext cx="2689684" cy="701142"/>
          </a:xfrm>
          <a:prstGeom prst="roundRect">
            <a:avLst>
              <a:gd name="adj" fmla="val 6333"/>
            </a:avLst>
          </a:prstGeom>
          <a:solidFill>
            <a:srgbClr val="06939E"/>
          </a:solidFill>
          <a:ln w="19050">
            <a:noFill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" altLang="ko-Kore-KR" sz="1600" b="1" dirty="0">
                <a:effectLst/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FALCON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1953F4D-7074-10EB-E43A-58161420CB3D}"/>
              </a:ext>
            </a:extLst>
          </p:cNvPr>
          <p:cNvSpPr/>
          <p:nvPr/>
        </p:nvSpPr>
        <p:spPr>
          <a:xfrm>
            <a:off x="6369056" y="4823021"/>
            <a:ext cx="2689684" cy="24089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pc="-5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격자 기반 </a:t>
            </a:r>
            <a:r>
              <a:rPr lang="en-US" altLang="ko-KR" sz="1100" spc="-5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DSA</a:t>
            </a:r>
            <a:endParaRPr lang="ko-KR" altLang="en-US" sz="11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B86FAFD-9FBC-ED75-1247-478AD2C53CBC}"/>
              </a:ext>
            </a:extLst>
          </p:cNvPr>
          <p:cNvSpPr/>
          <p:nvPr/>
        </p:nvSpPr>
        <p:spPr>
          <a:xfrm>
            <a:off x="6369056" y="5109727"/>
            <a:ext cx="2689684" cy="24089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NTRU</a:t>
            </a:r>
            <a:r>
              <a:rPr lang="ko-KR" altLang="en-US" sz="11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격자 기반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D28CCD8-86E6-2D4D-3A37-5A5105783554}"/>
              </a:ext>
            </a:extLst>
          </p:cNvPr>
          <p:cNvSpPr/>
          <p:nvPr/>
        </p:nvSpPr>
        <p:spPr>
          <a:xfrm>
            <a:off x="6369056" y="5398175"/>
            <a:ext cx="2689684" cy="24089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spc="-5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Short Integer Solution </a:t>
            </a:r>
            <a:r>
              <a:rPr lang="ko-KR" altLang="en-US" sz="1100" spc="-5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 기반</a:t>
            </a:r>
            <a:endParaRPr lang="ko-KR" altLang="en-US" sz="11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사각형: 둥근 모서리 7">
            <a:extLst>
              <a:ext uri="{FF2B5EF4-FFF2-40B4-BE49-F238E27FC236}">
                <a16:creationId xmlns:a16="http://schemas.microsoft.com/office/drawing/2014/main" id="{82AA95F8-7735-532F-3505-7E52F5B50458}"/>
              </a:ext>
            </a:extLst>
          </p:cNvPr>
          <p:cNvSpPr/>
          <p:nvPr/>
        </p:nvSpPr>
        <p:spPr>
          <a:xfrm>
            <a:off x="9276055" y="3973018"/>
            <a:ext cx="2689684" cy="701142"/>
          </a:xfrm>
          <a:prstGeom prst="roundRect">
            <a:avLst>
              <a:gd name="adj" fmla="val 6333"/>
            </a:avLst>
          </a:prstGeom>
          <a:solidFill>
            <a:srgbClr val="06939E"/>
          </a:solidFill>
          <a:ln w="19050">
            <a:noFill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" altLang="ko-Kore-KR" sz="1600" b="1" dirty="0">
                <a:effectLst/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SPHINCS+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BC0A792-B6A8-DEA6-E8A1-A10789B1D599}"/>
              </a:ext>
            </a:extLst>
          </p:cNvPr>
          <p:cNvSpPr/>
          <p:nvPr/>
        </p:nvSpPr>
        <p:spPr>
          <a:xfrm>
            <a:off x="9276055" y="4823021"/>
            <a:ext cx="2689684" cy="24089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pc="-5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해시 기반 </a:t>
            </a:r>
            <a:r>
              <a:rPr lang="en-US" altLang="ko-KR" sz="1100" spc="-5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DSA</a:t>
            </a:r>
            <a:endParaRPr lang="ko-KR" altLang="en-US" sz="11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926347F-6E45-4A81-B7EE-1184B081B322}"/>
              </a:ext>
            </a:extLst>
          </p:cNvPr>
          <p:cNvSpPr/>
          <p:nvPr/>
        </p:nvSpPr>
        <p:spPr>
          <a:xfrm>
            <a:off x="9276055" y="5109727"/>
            <a:ext cx="2689684" cy="24089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Stateless </a:t>
            </a:r>
            <a:r>
              <a:rPr lang="ko-KR" altLang="en-US" sz="11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해시 기반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BC1B772-6CB2-D4DD-3729-81852C17C179}"/>
              </a:ext>
            </a:extLst>
          </p:cNvPr>
          <p:cNvSpPr/>
          <p:nvPr/>
        </p:nvSpPr>
        <p:spPr>
          <a:xfrm>
            <a:off x="9276055" y="5398175"/>
            <a:ext cx="2689684" cy="24089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기존 해시 기반 </a:t>
            </a:r>
            <a:r>
              <a:rPr lang="en-US" altLang="ko-KR" sz="105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DSA</a:t>
            </a:r>
            <a:r>
              <a:rPr lang="ko-KR" altLang="en-US" sz="105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전반적인 방식을 통합</a:t>
            </a:r>
          </a:p>
        </p:txBody>
      </p:sp>
      <p:sp>
        <p:nvSpPr>
          <p:cNvPr id="26" name="모서리가 둥근 직사각형 12">
            <a:extLst>
              <a:ext uri="{FF2B5EF4-FFF2-40B4-BE49-F238E27FC236}">
                <a16:creationId xmlns:a16="http://schemas.microsoft.com/office/drawing/2014/main" id="{92ACF438-0190-6249-24F3-01AD02D86348}"/>
              </a:ext>
            </a:extLst>
          </p:cNvPr>
          <p:cNvSpPr/>
          <p:nvPr/>
        </p:nvSpPr>
        <p:spPr>
          <a:xfrm>
            <a:off x="3545000" y="5708106"/>
            <a:ext cx="2689682" cy="732593"/>
          </a:xfrm>
          <a:prstGeom prst="roundRect">
            <a:avLst>
              <a:gd name="adj" fmla="val 5963"/>
            </a:avLst>
          </a:prstGeom>
          <a:solidFill>
            <a:schemeClr val="bg1"/>
          </a:solidFill>
          <a:ln w="15875">
            <a:noFill/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561" tIns="22781" rIns="45561" bIns="227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5427" indent="-85427">
              <a:buFont typeface="Arial" panose="020B0604020202020204" pitchFamily="34" charset="0"/>
              <a:buChar char="•"/>
            </a:pPr>
            <a:r>
              <a:rPr lang="en-US" altLang="ko-KR" sz="1100" spc="-3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Number Theoretic Transform (NTT) </a:t>
            </a:r>
            <a:r>
              <a:rPr lang="ko-KR" altLang="en-US" sz="1100" spc="-3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활용</a:t>
            </a:r>
            <a:endParaRPr lang="en-US" altLang="ko-KR" sz="1100" spc="-3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85427" indent="-85427">
              <a:buFont typeface="Arial" panose="020B0604020202020204" pitchFamily="34" charset="0"/>
              <a:buChar char="•"/>
            </a:pPr>
            <a:r>
              <a:rPr lang="en" altLang="ko-KR" sz="1000" spc="-3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CRYSTALS-KYBER </a:t>
            </a:r>
            <a:r>
              <a:rPr lang="ko-KR" altLang="en-US" sz="1000" spc="-3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기본 특성 및 구조가 유사</a:t>
            </a:r>
            <a:endParaRPr lang="en-US" altLang="ko-KR" sz="1000" spc="-3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85427" indent="-85427">
              <a:buFont typeface="Arial" panose="020B0604020202020204" pitchFamily="34" charset="0"/>
              <a:buChar char="•"/>
            </a:pPr>
            <a:r>
              <a:rPr lang="ko-KR" altLang="en-US" sz="1000" spc="-3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공개키 길이와 서명 길이의 합이 가장 짧아 효율적</a:t>
            </a:r>
            <a:endParaRPr lang="ko-KR" altLang="en-US" sz="1100" spc="-3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모서리가 둥근 직사각형 12">
            <a:extLst>
              <a:ext uri="{FF2B5EF4-FFF2-40B4-BE49-F238E27FC236}">
                <a16:creationId xmlns:a16="http://schemas.microsoft.com/office/drawing/2014/main" id="{CED85174-F691-D7BF-B66E-307C55381BB8}"/>
              </a:ext>
            </a:extLst>
          </p:cNvPr>
          <p:cNvSpPr/>
          <p:nvPr/>
        </p:nvSpPr>
        <p:spPr>
          <a:xfrm>
            <a:off x="6372666" y="5717919"/>
            <a:ext cx="2689682" cy="732593"/>
          </a:xfrm>
          <a:prstGeom prst="roundRect">
            <a:avLst>
              <a:gd name="adj" fmla="val 5963"/>
            </a:avLst>
          </a:prstGeom>
          <a:solidFill>
            <a:schemeClr val="bg1"/>
          </a:solidFill>
          <a:ln w="15875">
            <a:noFill/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561" tIns="22781" rIns="45561" bIns="227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5427" indent="-85427">
              <a:buFont typeface="Arial" panose="020B0604020202020204" pitchFamily="34" charset="0"/>
              <a:buChar char="•"/>
            </a:pPr>
            <a:r>
              <a:rPr lang="ko-KR" altLang="en-US" sz="1100" spc="-3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서명 및 검증속도가 빠르며 서명 길이가 짧음</a:t>
            </a:r>
            <a:endParaRPr lang="en-US" altLang="ko-KR" sz="1100" spc="-3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85427" indent="-85427">
              <a:buFont typeface="Arial" panose="020B0604020202020204" pitchFamily="34" charset="0"/>
              <a:buChar char="•"/>
            </a:pPr>
            <a:r>
              <a:rPr lang="en-US" altLang="ko-KR" sz="1100" spc="-30" dirty="0" err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Dilithium</a:t>
            </a:r>
            <a:r>
              <a:rPr lang="ko-KR" altLang="en-US" sz="1100" spc="-3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보다는 서명 속도가 느림</a:t>
            </a:r>
            <a:endParaRPr lang="en-US" altLang="ko-KR" sz="1100" spc="-3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85427" indent="-85427">
              <a:buFont typeface="Arial" panose="020B0604020202020204" pitchFamily="34" charset="0"/>
              <a:buChar char="•"/>
            </a:pPr>
            <a:r>
              <a:rPr lang="ko-KR" altLang="en-US" sz="1100" spc="-3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전송 총 비용은 </a:t>
            </a:r>
            <a:r>
              <a:rPr lang="en" altLang="ko-KR" sz="1100" spc="-30" dirty="0" err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Dilithium</a:t>
            </a:r>
            <a:r>
              <a:rPr lang="ko-KR" altLang="en-US" sz="1100" spc="-3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보다 낮음</a:t>
            </a:r>
          </a:p>
        </p:txBody>
      </p:sp>
      <p:sp>
        <p:nvSpPr>
          <p:cNvPr id="28" name="모서리가 둥근 직사각형 12">
            <a:extLst>
              <a:ext uri="{FF2B5EF4-FFF2-40B4-BE49-F238E27FC236}">
                <a16:creationId xmlns:a16="http://schemas.microsoft.com/office/drawing/2014/main" id="{FC56E2A1-1D23-312A-BBFD-67A7A440AD94}"/>
              </a:ext>
            </a:extLst>
          </p:cNvPr>
          <p:cNvSpPr/>
          <p:nvPr/>
        </p:nvSpPr>
        <p:spPr>
          <a:xfrm>
            <a:off x="9285701" y="5732210"/>
            <a:ext cx="2689682" cy="732593"/>
          </a:xfrm>
          <a:prstGeom prst="roundRect">
            <a:avLst>
              <a:gd name="adj" fmla="val 5963"/>
            </a:avLst>
          </a:prstGeom>
          <a:solidFill>
            <a:schemeClr val="bg1"/>
          </a:solidFill>
          <a:ln w="15875">
            <a:noFill/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561" tIns="22781" rIns="45561" bIns="227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5427" indent="-85427">
              <a:buFont typeface="Arial" panose="020B0604020202020204" pitchFamily="34" charset="0"/>
              <a:buChar char="•"/>
            </a:pPr>
            <a:r>
              <a:rPr lang="en-US" altLang="ko-KR" sz="1100" spc="-3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OTP, WOTS+, FORS, XMSS </a:t>
            </a:r>
            <a:r>
              <a:rPr lang="ko-KR" altLang="en-US" sz="1100" spc="-3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등</a:t>
            </a:r>
            <a:r>
              <a:rPr lang="en-US" altLang="ko-KR" sz="1100" spc="-3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100" spc="-3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통합</a:t>
            </a:r>
            <a:endParaRPr lang="en-US" altLang="ko-KR" sz="1100" spc="-3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85427" indent="-85427">
              <a:buFont typeface="Arial" panose="020B0604020202020204" pitchFamily="34" charset="0"/>
              <a:buChar char="•"/>
            </a:pPr>
            <a:r>
              <a:rPr lang="en" altLang="ko-KR" sz="1100" spc="-30" dirty="0" err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Haraka</a:t>
            </a:r>
            <a:r>
              <a:rPr lang="en" altLang="ko-KR" sz="1100" spc="-3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SHA-2, SHAKE </a:t>
            </a:r>
            <a:r>
              <a:rPr lang="ko-KR" altLang="en-US" sz="1100" spc="-3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등 해시 함수 사용 </a:t>
            </a:r>
            <a:endParaRPr lang="en-US" altLang="ko-KR" sz="1100" spc="-3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85427" indent="-85427">
              <a:buFont typeface="Arial" panose="020B0604020202020204" pitchFamily="34" charset="0"/>
              <a:buChar char="•"/>
            </a:pPr>
            <a:r>
              <a:rPr lang="ko-KR" altLang="en-US" sz="1100" spc="-3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분산 서버 및 백업 운용에 적용 가능</a:t>
            </a:r>
            <a:endParaRPr lang="en-US" altLang="ko-KR" sz="1100" spc="-3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9" name="사각형: 둥근 모서리 47">
            <a:extLst>
              <a:ext uri="{FF2B5EF4-FFF2-40B4-BE49-F238E27FC236}">
                <a16:creationId xmlns:a16="http://schemas.microsoft.com/office/drawing/2014/main" id="{DED402A9-C061-5E88-9771-2A11CF99C425}"/>
              </a:ext>
            </a:extLst>
          </p:cNvPr>
          <p:cNvSpPr/>
          <p:nvPr/>
        </p:nvSpPr>
        <p:spPr>
          <a:xfrm>
            <a:off x="156928" y="1458400"/>
            <a:ext cx="11737304" cy="2232248"/>
          </a:xfrm>
          <a:prstGeom prst="roundRect">
            <a:avLst>
              <a:gd name="adj" fmla="val 6694"/>
            </a:avLst>
          </a:prstGeom>
          <a:gradFill flip="none" rotWithShape="1">
            <a:gsLst>
              <a:gs pos="0">
                <a:srgbClr val="F9F9F9"/>
              </a:gs>
              <a:gs pos="100000">
                <a:schemeClr val="bg1"/>
              </a:gs>
            </a:gsLst>
            <a:lin ang="5400000" scaled="1"/>
            <a:tileRect/>
          </a:gradFill>
          <a:ln w="25400">
            <a:solidFill>
              <a:schemeClr val="bg1"/>
            </a:solidFill>
          </a:ln>
          <a:effectLst>
            <a:outerShdw dist="63500" dir="2700000" algn="t" rotWithShape="0">
              <a:srgbClr val="DFD4C7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583"/>
            <a:endParaRPr lang="ko-KR" altLang="en-US" sz="1800" dirty="0">
              <a:solidFill>
                <a:prstClr val="white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51C9A4A-6338-A018-EADD-0439EBDF4EC7}"/>
              </a:ext>
            </a:extLst>
          </p:cNvPr>
          <p:cNvSpPr txBox="1"/>
          <p:nvPr/>
        </p:nvSpPr>
        <p:spPr>
          <a:xfrm>
            <a:off x="300943" y="1574938"/>
            <a:ext cx="11521279" cy="19260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2000" indent="-252000" defTabSz="914583">
              <a:lnSpc>
                <a:spcPct val="130000"/>
              </a:lnSpc>
              <a:spcBef>
                <a:spcPts val="500"/>
              </a:spcBef>
              <a:buSzPct val="100000"/>
              <a:buBlip>
                <a:blip r:embed="rId2"/>
              </a:buBlip>
            </a:pPr>
            <a:r>
              <a:rPr lang="ko-KR" altLang="en-US" sz="16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미국 국립표준기술연구소</a:t>
            </a:r>
            <a:r>
              <a:rPr lang="en-US" altLang="ko-KR" sz="16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(NIST)</a:t>
            </a:r>
            <a:r>
              <a:rPr lang="ko-KR" altLang="en-US" sz="16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</a:t>
            </a:r>
            <a:r>
              <a:rPr lang="en-US" altLang="ko-KR" sz="16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2017</a:t>
            </a:r>
            <a:r>
              <a:rPr lang="ko-KR" altLang="en-US" sz="16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 초 </a:t>
            </a:r>
            <a:r>
              <a:rPr lang="ko-KR" altLang="en-US" sz="16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06939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양자 내성 암호 알고리즘</a:t>
            </a:r>
            <a:r>
              <a:rPr lang="en-US" altLang="ko-KR" sz="16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06939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(PQC, Post Quantum Cryptography)</a:t>
            </a:r>
            <a:r>
              <a:rPr lang="ko-KR" altLang="en-US" sz="16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06939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공개 모집</a:t>
            </a:r>
            <a:r>
              <a:rPr lang="ko-KR" altLang="en-US" sz="16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진행</a:t>
            </a:r>
            <a:endParaRPr lang="en-US" altLang="ko-KR" sz="1600" b="1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52000" indent="-252000" defTabSz="914583">
              <a:lnSpc>
                <a:spcPct val="130000"/>
              </a:lnSpc>
              <a:spcBef>
                <a:spcPts val="500"/>
              </a:spcBef>
              <a:buSzPct val="100000"/>
              <a:buBlip>
                <a:blip r:embed="rId2"/>
              </a:buBlip>
            </a:pPr>
            <a:r>
              <a:rPr lang="ko-KR" altLang="en-US" sz="16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양자컴퓨터의 </a:t>
            </a:r>
            <a:r>
              <a:rPr lang="ko-KR" altLang="en-US" sz="16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공개키 암호 해독 위협에 대비</a:t>
            </a:r>
            <a:r>
              <a:rPr lang="ko-KR" altLang="en-US" sz="16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하기 위함</a:t>
            </a:r>
            <a:endParaRPr lang="en-US" altLang="ko-KR" sz="1600" b="1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52000" indent="-252000" defTabSz="914583">
              <a:lnSpc>
                <a:spcPct val="130000"/>
              </a:lnSpc>
              <a:spcBef>
                <a:spcPts val="500"/>
              </a:spcBef>
              <a:buSzPct val="100000"/>
              <a:buBlip>
                <a:blip r:embed="rId2"/>
              </a:buBlip>
            </a:pPr>
            <a:r>
              <a:rPr lang="en-US" altLang="ko-KR" sz="16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2017</a:t>
            </a:r>
            <a:r>
              <a:rPr lang="ko-KR" altLang="en-US" sz="16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년에 </a:t>
            </a:r>
            <a:r>
              <a:rPr lang="en-US" altLang="ko-KR" sz="16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6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라운드</a:t>
            </a:r>
            <a:r>
              <a:rPr lang="en-US" altLang="ko-KR" sz="16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sz="16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6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2019</a:t>
            </a:r>
            <a:r>
              <a:rPr lang="ko-KR" altLang="en-US" sz="16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년에 </a:t>
            </a:r>
            <a:r>
              <a:rPr lang="en-US" altLang="ko-KR" sz="16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ko-KR" altLang="en-US" sz="16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라운드</a:t>
            </a:r>
            <a:r>
              <a:rPr lang="en-US" altLang="ko-KR" sz="16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sz="16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6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2020</a:t>
            </a:r>
            <a:r>
              <a:rPr lang="ko-KR" altLang="en-US" sz="16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년에 </a:t>
            </a:r>
            <a:r>
              <a:rPr lang="en-US" altLang="ko-KR" sz="16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ko-KR" altLang="en-US" sz="16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라운드 진행</a:t>
            </a:r>
            <a:r>
              <a:rPr lang="en-US" altLang="ko-KR" sz="16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sz="16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6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06939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2022</a:t>
            </a:r>
            <a:r>
              <a:rPr lang="ko-KR" altLang="en-US" sz="16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06939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년에 표준 암호 선정</a:t>
            </a:r>
            <a:endParaRPr lang="en-US" altLang="ko-KR" sz="1600" b="1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rgbClr val="06939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52000" indent="-252000" defTabSz="914583">
              <a:lnSpc>
                <a:spcPct val="130000"/>
              </a:lnSpc>
              <a:spcBef>
                <a:spcPts val="500"/>
              </a:spcBef>
              <a:buSzPct val="100000"/>
              <a:buBlip>
                <a:blip r:embed="rId2"/>
              </a:buBlip>
            </a:pPr>
            <a:r>
              <a:rPr lang="ko-KR" altLang="en-US" sz="16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다양한 환경에서 </a:t>
            </a:r>
            <a:r>
              <a:rPr lang="ko-KR" altLang="en-US" sz="16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여러 유형의 안전성과 </a:t>
            </a:r>
            <a:r>
              <a:rPr lang="ko-KR" altLang="en-US" sz="16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효율성을</a:t>
            </a:r>
            <a:r>
              <a:rPr lang="ko-KR" altLang="en-US" sz="16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FF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갖춘</a:t>
            </a:r>
            <a:r>
              <a:rPr lang="ko-KR" altLang="en-US" sz="16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EA266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6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PQC </a:t>
            </a:r>
            <a:r>
              <a:rPr lang="ko-KR" altLang="en-US" sz="16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표준 후보군 제정</a:t>
            </a:r>
            <a:endParaRPr lang="en-US" altLang="ko-KR" sz="1600" b="1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52000" indent="-252000" defTabSz="914583">
              <a:lnSpc>
                <a:spcPct val="130000"/>
              </a:lnSpc>
              <a:spcBef>
                <a:spcPts val="500"/>
              </a:spcBef>
              <a:buSzPct val="100000"/>
              <a:buBlip>
                <a:blip r:embed="rId2"/>
              </a:buBlip>
            </a:pPr>
            <a:r>
              <a:rPr lang="en-US" altLang="ko-KR" sz="16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06939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6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06939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개의 </a:t>
            </a:r>
            <a:r>
              <a:rPr lang="en-US" altLang="ko-KR" sz="16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06939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PKE/KEMs,</a:t>
            </a:r>
            <a:r>
              <a:rPr lang="ko-KR" altLang="en-US" sz="16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06939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6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06939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ko-KR" altLang="en-US" sz="16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06939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개의 </a:t>
            </a:r>
            <a:r>
              <a:rPr lang="en-US" altLang="ko-KR" sz="16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06939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DSA</a:t>
            </a:r>
            <a:r>
              <a:rPr lang="ko-KR" altLang="en-US" sz="16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표준으로 선정</a:t>
            </a:r>
            <a:endParaRPr lang="en-US" altLang="ko-KR" sz="16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B40981D-6E8A-4C50-BD33-2DCB2D419A0D}"/>
              </a:ext>
            </a:extLst>
          </p:cNvPr>
          <p:cNvSpPr txBox="1"/>
          <p:nvPr/>
        </p:nvSpPr>
        <p:spPr>
          <a:xfrm>
            <a:off x="612939" y="1055775"/>
            <a:ext cx="884236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288000" indent="-288000" defTabSz="914583">
              <a:spcAft>
                <a:spcPct val="60000"/>
              </a:spcAft>
              <a:buBlip>
                <a:blip r:embed="rId3"/>
              </a:buBlip>
              <a:defRPr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defRPr>
            </a:lvl1pPr>
          </a:lstStyle>
          <a:p>
            <a:r>
              <a:rPr lang="en-US" altLang="ko-KR" dirty="0"/>
              <a:t>NIST PQC </a:t>
            </a:r>
            <a:r>
              <a:rPr lang="ko-KR" altLang="en-US" dirty="0"/>
              <a:t>표준화 대상 알고리즘 </a:t>
            </a:r>
            <a:r>
              <a:rPr lang="en-US" altLang="ko-KR" dirty="0"/>
              <a:t>(Selected Algorithms 2022)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0260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5EED45-8EB6-CC6F-3385-59499940A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sz="2800" dirty="0"/>
              <a:t>미래 양자컴퓨터의 암호 해독 위험 대비를 위한 </a:t>
            </a:r>
            <a:r>
              <a:rPr kumimoji="1" lang="en-US" altLang="ko-KR" sz="2800" dirty="0"/>
              <a:t>PQC</a:t>
            </a:r>
            <a:endParaRPr kumimoji="1" lang="ko-Kore-KR" altLang="en-US" sz="2800" dirty="0"/>
          </a:p>
        </p:txBody>
      </p:sp>
      <p:sp>
        <p:nvSpPr>
          <p:cNvPr id="5" name="사각형: 둥근 모서리 7">
            <a:extLst>
              <a:ext uri="{FF2B5EF4-FFF2-40B4-BE49-F238E27FC236}">
                <a16:creationId xmlns:a16="http://schemas.microsoft.com/office/drawing/2014/main" id="{998E5AA3-2B80-1728-FCE5-910ABB341173}"/>
              </a:ext>
            </a:extLst>
          </p:cNvPr>
          <p:cNvSpPr/>
          <p:nvPr/>
        </p:nvSpPr>
        <p:spPr>
          <a:xfrm>
            <a:off x="701656" y="3974967"/>
            <a:ext cx="2689684" cy="701142"/>
          </a:xfrm>
          <a:prstGeom prst="roundRect">
            <a:avLst>
              <a:gd name="adj" fmla="val 6333"/>
            </a:avLst>
          </a:prstGeom>
          <a:solidFill>
            <a:srgbClr val="06939E"/>
          </a:solidFill>
          <a:ln w="19050">
            <a:noFill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" altLang="ko-Kore-KR" sz="1600" b="1" dirty="0">
                <a:effectLst/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CRYSTALS-KYBER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A0A67CA-663D-1EA0-3CCB-9461688E508B}"/>
              </a:ext>
            </a:extLst>
          </p:cNvPr>
          <p:cNvSpPr/>
          <p:nvPr/>
        </p:nvSpPr>
        <p:spPr>
          <a:xfrm>
            <a:off x="701656" y="4824970"/>
            <a:ext cx="2689684" cy="24089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격자 기반 </a:t>
            </a:r>
            <a:r>
              <a:rPr lang="en-US" altLang="ko-KR" sz="11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PKE/KEMs</a:t>
            </a:r>
            <a:endParaRPr lang="ko-KR" altLang="en-US" sz="11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2C8C5A1-C4F5-E05D-AABF-066C3E2EA592}"/>
              </a:ext>
            </a:extLst>
          </p:cNvPr>
          <p:cNvSpPr/>
          <p:nvPr/>
        </p:nvSpPr>
        <p:spPr>
          <a:xfrm>
            <a:off x="701656" y="5111676"/>
            <a:ext cx="2689684" cy="24089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spc="-5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Module-Learning With Errors </a:t>
            </a:r>
            <a:r>
              <a:rPr lang="ko-KR" altLang="en-US" sz="1100" spc="-5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 기반</a:t>
            </a:r>
            <a:endParaRPr lang="ko-KR" altLang="en-US" sz="11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모서리가 둥근 직사각형 20">
            <a:extLst>
              <a:ext uri="{FF2B5EF4-FFF2-40B4-BE49-F238E27FC236}">
                <a16:creationId xmlns:a16="http://schemas.microsoft.com/office/drawing/2014/main" id="{A759A40D-7565-BB60-4936-9CFB2E1AF5F3}"/>
              </a:ext>
            </a:extLst>
          </p:cNvPr>
          <p:cNvSpPr/>
          <p:nvPr/>
        </p:nvSpPr>
        <p:spPr>
          <a:xfrm>
            <a:off x="60639" y="3973018"/>
            <a:ext cx="497001" cy="767221"/>
          </a:xfrm>
          <a:prstGeom prst="roundRect">
            <a:avLst>
              <a:gd name="adj" fmla="val 2227"/>
            </a:avLst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알고리즘</a:t>
            </a:r>
          </a:p>
        </p:txBody>
      </p:sp>
      <p:sp>
        <p:nvSpPr>
          <p:cNvPr id="9" name="모서리가 둥근 직사각형 20">
            <a:extLst>
              <a:ext uri="{FF2B5EF4-FFF2-40B4-BE49-F238E27FC236}">
                <a16:creationId xmlns:a16="http://schemas.microsoft.com/office/drawing/2014/main" id="{C10AB014-C83C-5EFF-1240-A14337553224}"/>
              </a:ext>
            </a:extLst>
          </p:cNvPr>
          <p:cNvSpPr/>
          <p:nvPr/>
        </p:nvSpPr>
        <p:spPr>
          <a:xfrm>
            <a:off x="60639" y="4823021"/>
            <a:ext cx="497002" cy="793665"/>
          </a:xfrm>
          <a:prstGeom prst="roundRect">
            <a:avLst>
              <a:gd name="adj" fmla="val 2227"/>
            </a:avLst>
          </a:prstGeom>
          <a:solidFill>
            <a:schemeClr val="bg1"/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기반 난제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92BFE6A-D2D1-D203-EBA9-7BBC58386CCE}"/>
              </a:ext>
            </a:extLst>
          </p:cNvPr>
          <p:cNvSpPr/>
          <p:nvPr/>
        </p:nvSpPr>
        <p:spPr>
          <a:xfrm>
            <a:off x="701656" y="5400124"/>
            <a:ext cx="2689684" cy="24089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다항식 곱셈 및 덧셈을 통해 구현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E4C85089-CADF-8D5D-2F7F-6CAFDE180AB4}"/>
              </a:ext>
            </a:extLst>
          </p:cNvPr>
          <p:cNvGrpSpPr/>
          <p:nvPr/>
        </p:nvGrpSpPr>
        <p:grpSpPr>
          <a:xfrm>
            <a:off x="68116" y="5708108"/>
            <a:ext cx="3332864" cy="732595"/>
            <a:chOff x="-139714" y="5880737"/>
            <a:chExt cx="1906383" cy="516571"/>
          </a:xfrm>
        </p:grpSpPr>
        <p:sp>
          <p:nvSpPr>
            <p:cNvPr id="12" name="모서리가 둥근 직사각형 20">
              <a:extLst>
                <a:ext uri="{FF2B5EF4-FFF2-40B4-BE49-F238E27FC236}">
                  <a16:creationId xmlns:a16="http://schemas.microsoft.com/office/drawing/2014/main" id="{330B6C32-E711-268B-7A6A-9F750853A63A}"/>
                </a:ext>
              </a:extLst>
            </p:cNvPr>
            <p:cNvSpPr/>
            <p:nvPr/>
          </p:nvSpPr>
          <p:spPr>
            <a:xfrm>
              <a:off x="-139714" y="5880737"/>
              <a:ext cx="280005" cy="516571"/>
            </a:xfrm>
            <a:prstGeom prst="roundRect">
              <a:avLst>
                <a:gd name="adj" fmla="val 2227"/>
              </a:avLst>
            </a:prstGeom>
            <a:solidFill>
              <a:schemeClr val="bg1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특징</a:t>
              </a:r>
            </a:p>
          </p:txBody>
        </p:sp>
        <p:sp>
          <p:nvSpPr>
            <p:cNvPr id="13" name="모서리가 둥근 직사각형 12">
              <a:extLst>
                <a:ext uri="{FF2B5EF4-FFF2-40B4-BE49-F238E27FC236}">
                  <a16:creationId xmlns:a16="http://schemas.microsoft.com/office/drawing/2014/main" id="{488BCD0D-895E-A683-4392-EF8216B7D6D8}"/>
                </a:ext>
              </a:extLst>
            </p:cNvPr>
            <p:cNvSpPr/>
            <p:nvPr/>
          </p:nvSpPr>
          <p:spPr>
            <a:xfrm>
              <a:off x="228183" y="5880737"/>
              <a:ext cx="1538486" cy="516570"/>
            </a:xfrm>
            <a:prstGeom prst="roundRect">
              <a:avLst>
                <a:gd name="adj" fmla="val 5963"/>
              </a:avLst>
            </a:prstGeom>
            <a:solidFill>
              <a:schemeClr val="bg1"/>
            </a:solidFill>
            <a:ln w="15875">
              <a:noFill/>
            </a:ln>
            <a:effectLst>
              <a:outerShdw blurRad="50800" dist="889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561" tIns="22781" rIns="45561" bIns="2278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85427" indent="-85427">
                <a:buFont typeface="Arial" panose="020B0604020202020204" pitchFamily="34" charset="0"/>
                <a:buChar char="•"/>
              </a:pPr>
              <a:r>
                <a:rPr lang="en-US" altLang="ko-KR" sz="1050" spc="-3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Number Theoretic Transform (NTT) </a:t>
              </a:r>
              <a:r>
                <a:rPr lang="ko-KR" altLang="en-US" sz="1050" spc="-3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활용</a:t>
              </a:r>
              <a:endParaRPr lang="en-US" altLang="ko-KR" sz="1050" spc="-3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marL="85427" indent="-85427">
                <a:buFont typeface="Arial" panose="020B0604020202020204" pitchFamily="34" charset="0"/>
                <a:buChar char="•"/>
              </a:pPr>
              <a:r>
                <a:rPr lang="en-US" altLang="ko-KR" sz="1050" spc="-3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NTT</a:t>
              </a:r>
              <a:r>
                <a:rPr lang="ko-KR" altLang="en-US" sz="1050" spc="-3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활용으로 추가적인 메모리 요구 없음</a:t>
              </a:r>
              <a:endParaRPr lang="en-US" altLang="ko-KR" sz="1050" spc="-3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  <a:p>
              <a:pPr marL="85427" indent="-85427">
                <a:buFont typeface="Arial" panose="020B0604020202020204" pitchFamily="34" charset="0"/>
                <a:buChar char="•"/>
              </a:pPr>
              <a:r>
                <a:rPr lang="ko-KR" altLang="en-US" sz="1050" spc="-3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효율적인 연산 및 관리 가능</a:t>
              </a:r>
            </a:p>
          </p:txBody>
        </p:sp>
      </p:grpSp>
      <p:sp>
        <p:nvSpPr>
          <p:cNvPr id="14" name="사각형: 둥근 모서리 7">
            <a:extLst>
              <a:ext uri="{FF2B5EF4-FFF2-40B4-BE49-F238E27FC236}">
                <a16:creationId xmlns:a16="http://schemas.microsoft.com/office/drawing/2014/main" id="{92C99BE4-3852-DE11-10C2-F71E7DA0A71E}"/>
              </a:ext>
            </a:extLst>
          </p:cNvPr>
          <p:cNvSpPr/>
          <p:nvPr/>
        </p:nvSpPr>
        <p:spPr>
          <a:xfrm>
            <a:off x="3535356" y="3974967"/>
            <a:ext cx="2689684" cy="701142"/>
          </a:xfrm>
          <a:prstGeom prst="roundRect">
            <a:avLst>
              <a:gd name="adj" fmla="val 6333"/>
            </a:avLst>
          </a:prstGeom>
          <a:solidFill>
            <a:srgbClr val="06939E"/>
          </a:solidFill>
          <a:ln w="19050">
            <a:noFill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" altLang="ko-Kore-KR" sz="1600" b="1" dirty="0">
                <a:effectLst/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CRYSTALS-</a:t>
            </a:r>
            <a:r>
              <a:rPr lang="en" altLang="ko-Kore-KR" sz="1600" b="1" dirty="0" err="1">
                <a:effectLst/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Dilithium</a:t>
            </a:r>
            <a:endParaRPr lang="en" altLang="ko-Kore-KR" sz="1600" b="1" dirty="0">
              <a:effectLst/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A6C1159-9B2A-9DB8-F06D-5E8A52E10C2F}"/>
              </a:ext>
            </a:extLst>
          </p:cNvPr>
          <p:cNvSpPr/>
          <p:nvPr/>
        </p:nvSpPr>
        <p:spPr>
          <a:xfrm>
            <a:off x="3535356" y="4824970"/>
            <a:ext cx="2689684" cy="24089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pc="-5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격자 기반 </a:t>
            </a:r>
            <a:r>
              <a:rPr lang="en-US" altLang="ko-KR" sz="1100" spc="-5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DSA</a:t>
            </a:r>
            <a:endParaRPr lang="ko-KR" altLang="en-US" sz="11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CE3A9F5-20F8-07BB-54A2-5E043282F520}"/>
              </a:ext>
            </a:extLst>
          </p:cNvPr>
          <p:cNvSpPr/>
          <p:nvPr/>
        </p:nvSpPr>
        <p:spPr>
          <a:xfrm>
            <a:off x="3535356" y="5111676"/>
            <a:ext cx="2689684" cy="24089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spc="-5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Module-Learning With Errors </a:t>
            </a:r>
            <a:r>
              <a:rPr lang="ko-KR" altLang="en-US" sz="1100" spc="-5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 기반</a:t>
            </a:r>
            <a:endParaRPr lang="ko-KR" altLang="en-US" sz="11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BA00E2A-4F59-74C5-AD09-BAEB8E2A0C5D}"/>
              </a:ext>
            </a:extLst>
          </p:cNvPr>
          <p:cNvSpPr/>
          <p:nvPr/>
        </p:nvSpPr>
        <p:spPr>
          <a:xfrm>
            <a:off x="3535356" y="5400124"/>
            <a:ext cx="2689684" cy="24089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spc="-5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Short Integer Solution </a:t>
            </a:r>
            <a:r>
              <a:rPr lang="ko-KR" altLang="en-US" sz="1100" spc="-5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 기반</a:t>
            </a:r>
            <a:endParaRPr lang="ko-KR" altLang="en-US" sz="11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사각형: 둥근 모서리 7">
            <a:extLst>
              <a:ext uri="{FF2B5EF4-FFF2-40B4-BE49-F238E27FC236}">
                <a16:creationId xmlns:a16="http://schemas.microsoft.com/office/drawing/2014/main" id="{C6D6E9D9-D195-F618-0468-FE1B09B5CED5}"/>
              </a:ext>
            </a:extLst>
          </p:cNvPr>
          <p:cNvSpPr/>
          <p:nvPr/>
        </p:nvSpPr>
        <p:spPr>
          <a:xfrm>
            <a:off x="6369056" y="3973018"/>
            <a:ext cx="2689684" cy="701142"/>
          </a:xfrm>
          <a:prstGeom prst="roundRect">
            <a:avLst>
              <a:gd name="adj" fmla="val 6333"/>
            </a:avLst>
          </a:prstGeom>
          <a:solidFill>
            <a:srgbClr val="06939E"/>
          </a:solidFill>
          <a:ln w="19050">
            <a:noFill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" altLang="ko-Kore-KR" sz="1600" b="1" dirty="0">
                <a:effectLst/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FALCON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1953F4D-7074-10EB-E43A-58161420CB3D}"/>
              </a:ext>
            </a:extLst>
          </p:cNvPr>
          <p:cNvSpPr/>
          <p:nvPr/>
        </p:nvSpPr>
        <p:spPr>
          <a:xfrm>
            <a:off x="6369056" y="4823021"/>
            <a:ext cx="2689684" cy="24089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pc="-5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격자 기반 </a:t>
            </a:r>
            <a:r>
              <a:rPr lang="en-US" altLang="ko-KR" sz="1100" spc="-5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DSA</a:t>
            </a:r>
            <a:endParaRPr lang="ko-KR" altLang="en-US" sz="11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B86FAFD-9FBC-ED75-1247-478AD2C53CBC}"/>
              </a:ext>
            </a:extLst>
          </p:cNvPr>
          <p:cNvSpPr/>
          <p:nvPr/>
        </p:nvSpPr>
        <p:spPr>
          <a:xfrm>
            <a:off x="6369056" y="5109727"/>
            <a:ext cx="2689684" cy="24089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NTRU</a:t>
            </a:r>
            <a:r>
              <a:rPr lang="ko-KR" altLang="en-US" sz="11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격자 기반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D28CCD8-86E6-2D4D-3A37-5A5105783554}"/>
              </a:ext>
            </a:extLst>
          </p:cNvPr>
          <p:cNvSpPr/>
          <p:nvPr/>
        </p:nvSpPr>
        <p:spPr>
          <a:xfrm>
            <a:off x="6369056" y="5398175"/>
            <a:ext cx="2689684" cy="24089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spc="-5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Short Integer Solution </a:t>
            </a:r>
            <a:r>
              <a:rPr lang="ko-KR" altLang="en-US" sz="1100" spc="-5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 기반</a:t>
            </a:r>
            <a:endParaRPr lang="ko-KR" altLang="en-US" sz="11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" name="사각형: 둥근 모서리 7">
            <a:extLst>
              <a:ext uri="{FF2B5EF4-FFF2-40B4-BE49-F238E27FC236}">
                <a16:creationId xmlns:a16="http://schemas.microsoft.com/office/drawing/2014/main" id="{82AA95F8-7735-532F-3505-7E52F5B50458}"/>
              </a:ext>
            </a:extLst>
          </p:cNvPr>
          <p:cNvSpPr/>
          <p:nvPr/>
        </p:nvSpPr>
        <p:spPr>
          <a:xfrm>
            <a:off x="9276055" y="3973018"/>
            <a:ext cx="2689684" cy="701142"/>
          </a:xfrm>
          <a:prstGeom prst="roundRect">
            <a:avLst>
              <a:gd name="adj" fmla="val 6333"/>
            </a:avLst>
          </a:prstGeom>
          <a:solidFill>
            <a:srgbClr val="06939E"/>
          </a:solidFill>
          <a:ln w="19050">
            <a:noFill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" altLang="ko-Kore-KR" sz="1600" b="1" dirty="0">
                <a:effectLst/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SPHINCS+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BC0A792-B6A8-DEA6-E8A1-A10789B1D599}"/>
              </a:ext>
            </a:extLst>
          </p:cNvPr>
          <p:cNvSpPr/>
          <p:nvPr/>
        </p:nvSpPr>
        <p:spPr>
          <a:xfrm>
            <a:off x="9276055" y="4823021"/>
            <a:ext cx="2689684" cy="24089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spc="-5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해시 기반 </a:t>
            </a:r>
            <a:r>
              <a:rPr lang="en-US" altLang="ko-KR" sz="1100" spc="-5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DSA</a:t>
            </a:r>
            <a:endParaRPr lang="ko-KR" altLang="en-US" sz="11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926347F-6E45-4A81-B7EE-1184B081B322}"/>
              </a:ext>
            </a:extLst>
          </p:cNvPr>
          <p:cNvSpPr/>
          <p:nvPr/>
        </p:nvSpPr>
        <p:spPr>
          <a:xfrm>
            <a:off x="9276055" y="5109727"/>
            <a:ext cx="2689684" cy="24089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Stateless </a:t>
            </a:r>
            <a:r>
              <a:rPr lang="ko-KR" altLang="en-US" sz="11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해시 기반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BC1B772-6CB2-D4DD-3729-81852C17C179}"/>
              </a:ext>
            </a:extLst>
          </p:cNvPr>
          <p:cNvSpPr/>
          <p:nvPr/>
        </p:nvSpPr>
        <p:spPr>
          <a:xfrm>
            <a:off x="9276055" y="5398175"/>
            <a:ext cx="2689684" cy="24089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기존 해시 기반 </a:t>
            </a:r>
            <a:r>
              <a:rPr lang="en-US" altLang="ko-KR" sz="105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DSA</a:t>
            </a:r>
            <a:r>
              <a:rPr lang="ko-KR" altLang="en-US" sz="105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전반적인 방식을 통합</a:t>
            </a:r>
          </a:p>
        </p:txBody>
      </p:sp>
      <p:sp>
        <p:nvSpPr>
          <p:cNvPr id="26" name="모서리가 둥근 직사각형 12">
            <a:extLst>
              <a:ext uri="{FF2B5EF4-FFF2-40B4-BE49-F238E27FC236}">
                <a16:creationId xmlns:a16="http://schemas.microsoft.com/office/drawing/2014/main" id="{92ACF438-0190-6249-24F3-01AD02D86348}"/>
              </a:ext>
            </a:extLst>
          </p:cNvPr>
          <p:cNvSpPr/>
          <p:nvPr/>
        </p:nvSpPr>
        <p:spPr>
          <a:xfrm>
            <a:off x="3545000" y="5708106"/>
            <a:ext cx="2689682" cy="732593"/>
          </a:xfrm>
          <a:prstGeom prst="roundRect">
            <a:avLst>
              <a:gd name="adj" fmla="val 5963"/>
            </a:avLst>
          </a:prstGeom>
          <a:solidFill>
            <a:schemeClr val="bg1"/>
          </a:solidFill>
          <a:ln w="15875">
            <a:noFill/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561" tIns="22781" rIns="45561" bIns="227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5427" indent="-85427">
              <a:buFont typeface="Arial" panose="020B0604020202020204" pitchFamily="34" charset="0"/>
              <a:buChar char="•"/>
            </a:pPr>
            <a:r>
              <a:rPr lang="en-US" altLang="ko-KR" sz="1100" spc="-3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Number Theoretic Transform (NTT) </a:t>
            </a:r>
            <a:r>
              <a:rPr lang="ko-KR" altLang="en-US" sz="1100" spc="-3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활용</a:t>
            </a:r>
            <a:endParaRPr lang="en-US" altLang="ko-KR" sz="1100" spc="-3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85427" indent="-85427">
              <a:buFont typeface="Arial" panose="020B0604020202020204" pitchFamily="34" charset="0"/>
              <a:buChar char="•"/>
            </a:pPr>
            <a:r>
              <a:rPr lang="en" altLang="ko-KR" sz="1000" spc="-3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CRYSTALS-KYBER </a:t>
            </a:r>
            <a:r>
              <a:rPr lang="ko-KR" altLang="en-US" sz="1000" spc="-3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 기본 특성 및 구조가 유사</a:t>
            </a:r>
            <a:endParaRPr lang="en-US" altLang="ko-KR" sz="1000" spc="-3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85427" indent="-85427">
              <a:buFont typeface="Arial" panose="020B0604020202020204" pitchFamily="34" charset="0"/>
              <a:buChar char="•"/>
            </a:pPr>
            <a:r>
              <a:rPr lang="ko-KR" altLang="en-US" sz="1000" spc="-3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공개키 길이와 서명 길이의 합이 가장 짧아 효율적</a:t>
            </a:r>
            <a:endParaRPr lang="ko-KR" altLang="en-US" sz="1100" spc="-3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모서리가 둥근 직사각형 12">
            <a:extLst>
              <a:ext uri="{FF2B5EF4-FFF2-40B4-BE49-F238E27FC236}">
                <a16:creationId xmlns:a16="http://schemas.microsoft.com/office/drawing/2014/main" id="{CED85174-F691-D7BF-B66E-307C55381BB8}"/>
              </a:ext>
            </a:extLst>
          </p:cNvPr>
          <p:cNvSpPr/>
          <p:nvPr/>
        </p:nvSpPr>
        <p:spPr>
          <a:xfrm>
            <a:off x="6372666" y="5717919"/>
            <a:ext cx="2689682" cy="732593"/>
          </a:xfrm>
          <a:prstGeom prst="roundRect">
            <a:avLst>
              <a:gd name="adj" fmla="val 5963"/>
            </a:avLst>
          </a:prstGeom>
          <a:solidFill>
            <a:schemeClr val="bg1"/>
          </a:solidFill>
          <a:ln w="15875">
            <a:noFill/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561" tIns="22781" rIns="45561" bIns="227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5427" indent="-85427">
              <a:buFont typeface="Arial" panose="020B0604020202020204" pitchFamily="34" charset="0"/>
              <a:buChar char="•"/>
            </a:pPr>
            <a:r>
              <a:rPr lang="ko-KR" altLang="en-US" sz="1100" spc="-3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서명 및 검증속도가 빠르며 서명 길이가 짧음</a:t>
            </a:r>
            <a:endParaRPr lang="en-US" altLang="ko-KR" sz="1100" spc="-3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85427" indent="-85427">
              <a:buFont typeface="Arial" panose="020B0604020202020204" pitchFamily="34" charset="0"/>
              <a:buChar char="•"/>
            </a:pPr>
            <a:r>
              <a:rPr lang="en-US" altLang="ko-KR" sz="1100" spc="-30" dirty="0" err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Dilithium</a:t>
            </a:r>
            <a:r>
              <a:rPr lang="ko-KR" altLang="en-US" sz="1100" spc="-3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보다는 서명 속도가 느림</a:t>
            </a:r>
            <a:endParaRPr lang="en-US" altLang="ko-KR" sz="1100" spc="-3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85427" indent="-85427">
              <a:buFont typeface="Arial" panose="020B0604020202020204" pitchFamily="34" charset="0"/>
              <a:buChar char="•"/>
            </a:pPr>
            <a:r>
              <a:rPr lang="ko-KR" altLang="en-US" sz="1100" spc="-3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전송 총 비용은 </a:t>
            </a:r>
            <a:r>
              <a:rPr lang="en" altLang="ko-KR" sz="1100" spc="-30" dirty="0" err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Dilithium</a:t>
            </a:r>
            <a:r>
              <a:rPr lang="ko-KR" altLang="en-US" sz="1100" spc="-3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보다 낮음</a:t>
            </a:r>
          </a:p>
        </p:txBody>
      </p:sp>
      <p:sp>
        <p:nvSpPr>
          <p:cNvPr id="28" name="모서리가 둥근 직사각형 12">
            <a:extLst>
              <a:ext uri="{FF2B5EF4-FFF2-40B4-BE49-F238E27FC236}">
                <a16:creationId xmlns:a16="http://schemas.microsoft.com/office/drawing/2014/main" id="{FC56E2A1-1D23-312A-BBFD-67A7A440AD94}"/>
              </a:ext>
            </a:extLst>
          </p:cNvPr>
          <p:cNvSpPr/>
          <p:nvPr/>
        </p:nvSpPr>
        <p:spPr>
          <a:xfrm>
            <a:off x="9285701" y="5732210"/>
            <a:ext cx="2689682" cy="732593"/>
          </a:xfrm>
          <a:prstGeom prst="roundRect">
            <a:avLst>
              <a:gd name="adj" fmla="val 5963"/>
            </a:avLst>
          </a:prstGeom>
          <a:solidFill>
            <a:schemeClr val="bg1"/>
          </a:solidFill>
          <a:ln w="15875">
            <a:noFill/>
          </a:ln>
          <a:effectLst>
            <a:outerShdw blurRad="50800" dist="889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561" tIns="22781" rIns="45561" bIns="2278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85427" indent="-85427">
              <a:buFont typeface="Arial" panose="020B0604020202020204" pitchFamily="34" charset="0"/>
              <a:buChar char="•"/>
            </a:pPr>
            <a:r>
              <a:rPr lang="en-US" altLang="ko-KR" sz="1100" spc="-3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OTP, WOTS+, FORS, XMSS </a:t>
            </a:r>
            <a:r>
              <a:rPr lang="ko-KR" altLang="en-US" sz="1100" spc="-3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등</a:t>
            </a:r>
            <a:r>
              <a:rPr lang="en-US" altLang="ko-KR" sz="1100" spc="-3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100" spc="-3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통합</a:t>
            </a:r>
            <a:endParaRPr lang="en-US" altLang="ko-KR" sz="1100" spc="-3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85427" indent="-85427">
              <a:buFont typeface="Arial" panose="020B0604020202020204" pitchFamily="34" charset="0"/>
              <a:buChar char="•"/>
            </a:pPr>
            <a:r>
              <a:rPr lang="en" altLang="ko-KR" sz="1100" spc="-30" dirty="0" err="1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Haraka</a:t>
            </a:r>
            <a:r>
              <a:rPr lang="en" altLang="ko-KR" sz="1100" spc="-3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SHA-2, SHAKE </a:t>
            </a:r>
            <a:r>
              <a:rPr lang="ko-KR" altLang="en-US" sz="1100" spc="-3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등 해시 함수 사용 </a:t>
            </a:r>
            <a:endParaRPr lang="en-US" altLang="ko-KR" sz="1100" spc="-3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85427" indent="-85427">
              <a:buFont typeface="Arial" panose="020B0604020202020204" pitchFamily="34" charset="0"/>
              <a:buChar char="•"/>
            </a:pPr>
            <a:r>
              <a:rPr lang="ko-KR" altLang="en-US" sz="1100" spc="-3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분산 서버 및 백업 운용에 적용 가능</a:t>
            </a:r>
            <a:endParaRPr lang="en-US" altLang="ko-KR" sz="1100" spc="-3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9" name="사각형: 둥근 모서리 47">
            <a:extLst>
              <a:ext uri="{FF2B5EF4-FFF2-40B4-BE49-F238E27FC236}">
                <a16:creationId xmlns:a16="http://schemas.microsoft.com/office/drawing/2014/main" id="{DED402A9-C061-5E88-9771-2A11CF99C425}"/>
              </a:ext>
            </a:extLst>
          </p:cNvPr>
          <p:cNvSpPr/>
          <p:nvPr/>
        </p:nvSpPr>
        <p:spPr>
          <a:xfrm>
            <a:off x="156928" y="1458400"/>
            <a:ext cx="11737304" cy="2232248"/>
          </a:xfrm>
          <a:prstGeom prst="roundRect">
            <a:avLst>
              <a:gd name="adj" fmla="val 6694"/>
            </a:avLst>
          </a:prstGeom>
          <a:gradFill flip="none" rotWithShape="1">
            <a:gsLst>
              <a:gs pos="0">
                <a:srgbClr val="F9F9F9"/>
              </a:gs>
              <a:gs pos="100000">
                <a:schemeClr val="bg1"/>
              </a:gs>
            </a:gsLst>
            <a:lin ang="5400000" scaled="1"/>
            <a:tileRect/>
          </a:gradFill>
          <a:ln w="25400">
            <a:solidFill>
              <a:schemeClr val="bg1"/>
            </a:solidFill>
          </a:ln>
          <a:effectLst>
            <a:outerShdw dist="63500" dir="2700000" algn="t" rotWithShape="0">
              <a:srgbClr val="DFD4C7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583"/>
            <a:endParaRPr lang="ko-KR" altLang="en-US" sz="1800" dirty="0">
              <a:solidFill>
                <a:prstClr val="white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51C9A4A-6338-A018-EADD-0439EBDF4EC7}"/>
              </a:ext>
            </a:extLst>
          </p:cNvPr>
          <p:cNvSpPr txBox="1"/>
          <p:nvPr/>
        </p:nvSpPr>
        <p:spPr>
          <a:xfrm>
            <a:off x="300943" y="1574938"/>
            <a:ext cx="11521279" cy="19260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2000" indent="-252000" defTabSz="914583">
              <a:lnSpc>
                <a:spcPct val="130000"/>
              </a:lnSpc>
              <a:spcBef>
                <a:spcPts val="500"/>
              </a:spcBef>
              <a:buSzPct val="100000"/>
              <a:buBlip>
                <a:blip r:embed="rId2"/>
              </a:buBlip>
            </a:pPr>
            <a:r>
              <a:rPr lang="ko-KR" altLang="en-US" sz="16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미국 국립표준기술연구소</a:t>
            </a:r>
            <a:r>
              <a:rPr lang="en-US" altLang="ko-KR" sz="16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(NIST)</a:t>
            </a:r>
            <a:r>
              <a:rPr lang="ko-KR" altLang="en-US" sz="16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는 </a:t>
            </a:r>
            <a:r>
              <a:rPr lang="en-US" altLang="ko-KR" sz="16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2017</a:t>
            </a:r>
            <a:r>
              <a:rPr lang="ko-KR" altLang="en-US" sz="16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 초 </a:t>
            </a:r>
            <a:r>
              <a:rPr lang="ko-KR" altLang="en-US" sz="16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06939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양자 내성 암호 알고리즘</a:t>
            </a:r>
            <a:r>
              <a:rPr lang="en-US" altLang="ko-KR" sz="16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06939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(PQC, Post Quantum Cryptography)</a:t>
            </a:r>
            <a:r>
              <a:rPr lang="ko-KR" altLang="en-US" sz="16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06939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공개 모집</a:t>
            </a:r>
            <a:r>
              <a:rPr lang="ko-KR" altLang="en-US" sz="16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을 진행</a:t>
            </a:r>
            <a:endParaRPr lang="en-US" altLang="ko-KR" sz="1600" b="1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52000" indent="-252000" defTabSz="914583">
              <a:lnSpc>
                <a:spcPct val="130000"/>
              </a:lnSpc>
              <a:spcBef>
                <a:spcPts val="500"/>
              </a:spcBef>
              <a:buSzPct val="100000"/>
              <a:buBlip>
                <a:blip r:embed="rId2"/>
              </a:buBlip>
            </a:pPr>
            <a:r>
              <a:rPr lang="ko-KR" altLang="en-US" sz="16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양자컴퓨터의 </a:t>
            </a:r>
            <a:r>
              <a:rPr lang="ko-KR" altLang="en-US" sz="16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EE3E6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공개키 암호 해독 위협에 대비</a:t>
            </a:r>
            <a:r>
              <a:rPr lang="ko-KR" altLang="en-US" sz="16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하기 위함</a:t>
            </a:r>
            <a:endParaRPr lang="en-US" altLang="ko-KR" sz="1600" b="1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52000" indent="-252000" defTabSz="914583">
              <a:lnSpc>
                <a:spcPct val="130000"/>
              </a:lnSpc>
              <a:spcBef>
                <a:spcPts val="500"/>
              </a:spcBef>
              <a:buSzPct val="100000"/>
              <a:buBlip>
                <a:blip r:embed="rId2"/>
              </a:buBlip>
            </a:pPr>
            <a:r>
              <a:rPr lang="en-US" altLang="ko-KR" sz="16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2017</a:t>
            </a:r>
            <a:r>
              <a:rPr lang="ko-KR" altLang="en-US" sz="16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년에 </a:t>
            </a:r>
            <a:r>
              <a:rPr lang="en-US" altLang="ko-KR" sz="16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6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라운드</a:t>
            </a:r>
            <a:r>
              <a:rPr lang="en-US" altLang="ko-KR" sz="16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sz="16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6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2019</a:t>
            </a:r>
            <a:r>
              <a:rPr lang="ko-KR" altLang="en-US" sz="16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년에 </a:t>
            </a:r>
            <a:r>
              <a:rPr lang="en-US" altLang="ko-KR" sz="16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r>
              <a:rPr lang="ko-KR" altLang="en-US" sz="16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라운드</a:t>
            </a:r>
            <a:r>
              <a:rPr lang="en-US" altLang="ko-KR" sz="16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sz="16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6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2020</a:t>
            </a:r>
            <a:r>
              <a:rPr lang="ko-KR" altLang="en-US" sz="16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년에 </a:t>
            </a:r>
            <a:r>
              <a:rPr lang="en-US" altLang="ko-KR" sz="16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ko-KR" altLang="en-US" sz="16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라운드 진행</a:t>
            </a:r>
            <a:r>
              <a:rPr lang="en-US" altLang="ko-KR" sz="16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sz="16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6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06939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2022</a:t>
            </a:r>
            <a:r>
              <a:rPr lang="ko-KR" altLang="en-US" sz="16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06939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년에 표준 암호 선정</a:t>
            </a:r>
            <a:endParaRPr lang="en-US" altLang="ko-KR" sz="1600" b="1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rgbClr val="06939E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52000" indent="-252000" defTabSz="914583">
              <a:lnSpc>
                <a:spcPct val="130000"/>
              </a:lnSpc>
              <a:spcBef>
                <a:spcPts val="500"/>
              </a:spcBef>
              <a:buSzPct val="100000"/>
              <a:buBlip>
                <a:blip r:embed="rId2"/>
              </a:buBlip>
            </a:pPr>
            <a:r>
              <a:rPr lang="ko-KR" altLang="en-US" sz="16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다양한 환경에서 </a:t>
            </a:r>
            <a:r>
              <a:rPr lang="ko-KR" altLang="en-US" sz="16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EA266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여러 유형의 안전성과 </a:t>
            </a:r>
            <a:r>
              <a:rPr lang="ko-KR" altLang="en-US" sz="16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EA266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효율성을</a:t>
            </a:r>
            <a:r>
              <a:rPr lang="ko-KR" altLang="en-US" sz="16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EA266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갖춘 </a:t>
            </a:r>
            <a:r>
              <a:rPr lang="en-US" altLang="ko-KR" sz="16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PQC </a:t>
            </a:r>
            <a:r>
              <a:rPr lang="ko-KR" altLang="en-US" sz="1600" b="1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표준 후보군 제정</a:t>
            </a:r>
            <a:endParaRPr lang="en-US" altLang="ko-KR" sz="1600" b="1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252000" indent="-252000" defTabSz="914583">
              <a:lnSpc>
                <a:spcPct val="130000"/>
              </a:lnSpc>
              <a:spcBef>
                <a:spcPts val="500"/>
              </a:spcBef>
              <a:buSzPct val="100000"/>
              <a:buBlip>
                <a:blip r:embed="rId2"/>
              </a:buBlip>
            </a:pPr>
            <a:r>
              <a:rPr lang="en-US" altLang="ko-KR" sz="16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06939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16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06939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개의 </a:t>
            </a:r>
            <a:r>
              <a:rPr lang="en-US" altLang="ko-KR" sz="16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06939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PKE/KEMs,</a:t>
            </a:r>
            <a:r>
              <a:rPr lang="ko-KR" altLang="en-US" sz="16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06939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en-US" altLang="ko-KR" sz="16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06939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ko-KR" altLang="en-US" sz="16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06939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개의 </a:t>
            </a:r>
            <a:r>
              <a:rPr lang="en-US" altLang="ko-KR" sz="16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rgbClr val="06939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DSA</a:t>
            </a:r>
            <a:r>
              <a:rPr lang="ko-KR" altLang="en-US" sz="1600" dirty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 표준으로 선정</a:t>
            </a:r>
            <a:endParaRPr lang="en-US" altLang="ko-KR" sz="160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B40981D-6E8A-4C50-BD33-2DCB2D419A0D}"/>
              </a:ext>
            </a:extLst>
          </p:cNvPr>
          <p:cNvSpPr txBox="1"/>
          <p:nvPr/>
        </p:nvSpPr>
        <p:spPr>
          <a:xfrm>
            <a:off x="612939" y="1055775"/>
            <a:ext cx="884236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marL="288000" indent="-288000" defTabSz="914583">
              <a:spcAft>
                <a:spcPct val="60000"/>
              </a:spcAft>
              <a:buBlip>
                <a:blip r:embed="rId3"/>
              </a:buBlip>
              <a:defRPr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defRPr>
            </a:lvl1pPr>
          </a:lstStyle>
          <a:p>
            <a:r>
              <a:rPr lang="en-US" altLang="ko-KR" dirty="0"/>
              <a:t>NIST PQC </a:t>
            </a:r>
            <a:r>
              <a:rPr lang="ko-KR" altLang="en-US" dirty="0"/>
              <a:t>표준화 대상 알고리즘 </a:t>
            </a:r>
            <a:r>
              <a:rPr lang="en-US" altLang="ko-KR" dirty="0"/>
              <a:t>(Selected Algorithms 2022)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5B1B15F-00C7-BC87-5B6C-F9DB40424712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1">
              <a:alpha val="74984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E2C5E28-FA84-CD47-C48E-6735A6781580}"/>
              </a:ext>
            </a:extLst>
          </p:cNvPr>
          <p:cNvSpPr/>
          <p:nvPr/>
        </p:nvSpPr>
        <p:spPr>
          <a:xfrm>
            <a:off x="0" y="2917504"/>
            <a:ext cx="12192000" cy="11669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/>
                </a:solidFill>
              </a:rPr>
              <a:t>현재 암호화된 자산들을 보호하기 위해서는 기존 암호에 대해 </a:t>
            </a:r>
            <a:r>
              <a:rPr kumimoji="1" lang="en" altLang="ko-Kore-KR" dirty="0">
                <a:solidFill>
                  <a:schemeClr val="tx1"/>
                </a:solidFill>
              </a:rPr>
              <a:t>PQC </a:t>
            </a:r>
            <a:r>
              <a:rPr kumimoji="1" lang="ko-KR" altLang="en-US" dirty="0">
                <a:solidFill>
                  <a:schemeClr val="tx1"/>
                </a:solidFill>
              </a:rPr>
              <a:t>전환이 필요하다고 여겨지며 이에 따라 현재 사용되는 암호 시스템을 </a:t>
            </a:r>
            <a:r>
              <a:rPr kumimoji="1" lang="en-US" altLang="ko-KR" dirty="0">
                <a:solidFill>
                  <a:schemeClr val="tx1"/>
                </a:solidFill>
              </a:rPr>
              <a:t>PQC</a:t>
            </a:r>
            <a:r>
              <a:rPr kumimoji="1" lang="ko-KR" altLang="en-US" dirty="0">
                <a:solidFill>
                  <a:schemeClr val="tx1"/>
                </a:solidFill>
              </a:rPr>
              <a:t>로 전환하여 양자컴퓨터로부터 보호하기 위한 정책 및 연구가 진행됨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7530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1D7C47-B265-B810-B6E1-DC4C156CC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sz="2800" dirty="0" err="1"/>
              <a:t>양자내성</a:t>
            </a:r>
            <a:r>
              <a:rPr kumimoji="1" lang="ko-KR" altLang="en-US" sz="2800" dirty="0"/>
              <a:t> 암호 전환 관련 </a:t>
            </a:r>
            <a:r>
              <a:rPr kumimoji="1" lang="ko-KR" altLang="en-US" sz="2800" b="1" dirty="0">
                <a:solidFill>
                  <a:srgbClr val="2E75B6"/>
                </a:solidFill>
              </a:rPr>
              <a:t>미국</a:t>
            </a:r>
            <a:r>
              <a:rPr kumimoji="1" lang="ko-KR" altLang="en-US" sz="2800" dirty="0"/>
              <a:t> 정부 지침 및 절차서</a:t>
            </a:r>
            <a:endParaRPr kumimoji="1" lang="ko-Kore-KR" altLang="en-US" sz="2800" dirty="0"/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2D1A62F1-492F-EB46-1E84-80159D528489}"/>
              </a:ext>
            </a:extLst>
          </p:cNvPr>
          <p:cNvGrpSpPr/>
          <p:nvPr/>
        </p:nvGrpSpPr>
        <p:grpSpPr>
          <a:xfrm>
            <a:off x="1120116" y="1272789"/>
            <a:ext cx="9951767" cy="4861473"/>
            <a:chOff x="1195532" y="1423618"/>
            <a:chExt cx="9951767" cy="4861473"/>
          </a:xfrm>
        </p:grpSpPr>
        <p:sp>
          <p:nvSpPr>
            <p:cNvPr id="22" name="사각형: 둥근 모서리 7">
              <a:extLst>
                <a:ext uri="{FF2B5EF4-FFF2-40B4-BE49-F238E27FC236}">
                  <a16:creationId xmlns:a16="http://schemas.microsoft.com/office/drawing/2014/main" id="{6EFA0DB6-52BB-A04C-6DD2-8268FF3709B4}"/>
                </a:ext>
              </a:extLst>
            </p:cNvPr>
            <p:cNvSpPr/>
            <p:nvPr/>
          </p:nvSpPr>
          <p:spPr>
            <a:xfrm>
              <a:off x="1195534" y="1423618"/>
              <a:ext cx="2397631" cy="411418"/>
            </a:xfrm>
            <a:prstGeom prst="roundRect">
              <a:avLst>
                <a:gd name="adj" fmla="val 6333"/>
              </a:avLst>
            </a:prstGeom>
            <a:solidFill>
              <a:srgbClr val="06939E"/>
            </a:solidFill>
            <a:ln w="19050">
              <a:noFill/>
            </a:ln>
            <a:effectLst>
              <a:outerShdw blurRad="508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rtlCol="0" anchor="ctr"/>
            <a:lstStyle/>
            <a:p>
              <a:pPr algn="ctr"/>
              <a:r>
                <a:rPr lang="ko-KR" altLang="en-US" sz="1600" b="1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발간 기관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7E89050A-64DF-F304-5E0A-407D482DF1F6}"/>
                </a:ext>
              </a:extLst>
            </p:cNvPr>
            <p:cNvSpPr/>
            <p:nvPr/>
          </p:nvSpPr>
          <p:spPr>
            <a:xfrm>
              <a:off x="1195532" y="2440964"/>
              <a:ext cx="2397633" cy="40131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NIST</a:t>
              </a:r>
              <a:endParaRPr lang="ko-KR" altLang="en-US" sz="1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4" name="사각형: 둥근 모서리 7">
              <a:extLst>
                <a:ext uri="{FF2B5EF4-FFF2-40B4-BE49-F238E27FC236}">
                  <a16:creationId xmlns:a16="http://schemas.microsoft.com/office/drawing/2014/main" id="{4D705366-4E64-D79E-5B30-8DAFF891C88B}"/>
                </a:ext>
              </a:extLst>
            </p:cNvPr>
            <p:cNvSpPr/>
            <p:nvPr/>
          </p:nvSpPr>
          <p:spPr>
            <a:xfrm>
              <a:off x="8749668" y="1433725"/>
              <a:ext cx="2397631" cy="401311"/>
            </a:xfrm>
            <a:prstGeom prst="roundRect">
              <a:avLst>
                <a:gd name="adj" fmla="val 6333"/>
              </a:avLst>
            </a:prstGeom>
            <a:solidFill>
              <a:srgbClr val="06939E"/>
            </a:solidFill>
            <a:ln w="19050">
              <a:noFill/>
            </a:ln>
            <a:effectLst>
              <a:outerShdw blurRad="508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rtlCol="0" anchor="ctr"/>
            <a:lstStyle/>
            <a:p>
              <a:pPr algn="ctr"/>
              <a:r>
                <a:rPr lang="ko-KR" altLang="en-US" sz="1600" b="1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발간 년도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5CA663F3-0C6A-94F7-0778-5FF2C6125B7C}"/>
                </a:ext>
              </a:extLst>
            </p:cNvPr>
            <p:cNvSpPr/>
            <p:nvPr/>
          </p:nvSpPr>
          <p:spPr>
            <a:xfrm>
              <a:off x="1195532" y="2933096"/>
              <a:ext cx="2397633" cy="40131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NIST</a:t>
              </a:r>
              <a:endParaRPr lang="ko-KR" altLang="en-US" sz="11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BA857027-C5D4-B656-1C65-DB29529ABF08}"/>
                </a:ext>
              </a:extLst>
            </p:cNvPr>
            <p:cNvSpPr/>
            <p:nvPr/>
          </p:nvSpPr>
          <p:spPr>
            <a:xfrm>
              <a:off x="1195532" y="3404445"/>
              <a:ext cx="2397633" cy="40131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NIST </a:t>
              </a:r>
              <a:r>
                <a:rPr lang="en-US" altLang="ko-KR" sz="1200" dirty="0" err="1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NCCoE</a:t>
              </a:r>
              <a:endParaRPr lang="ko-KR" altLang="en-US" sz="1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67405772-0FD1-87B4-3F67-D79B0B2339E2}"/>
                </a:ext>
              </a:extLst>
            </p:cNvPr>
            <p:cNvSpPr/>
            <p:nvPr/>
          </p:nvSpPr>
          <p:spPr>
            <a:xfrm>
              <a:off x="1195532" y="3896577"/>
              <a:ext cx="2397633" cy="40131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국토안보부 </a:t>
              </a: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1C9478EA-77D2-4038-75B9-EBA958F2620B}"/>
                </a:ext>
              </a:extLst>
            </p:cNvPr>
            <p:cNvSpPr/>
            <p:nvPr/>
          </p:nvSpPr>
          <p:spPr>
            <a:xfrm>
              <a:off x="3704819" y="2440964"/>
              <a:ext cx="4920771" cy="40131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Considerations in Migrating to Post-Quantum Cryptographic Algorithms</a:t>
              </a:r>
              <a:endParaRPr lang="ko-KR" altLang="en-US" sz="1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E78ED663-B61E-3106-F3FC-142513CB186F}"/>
                </a:ext>
              </a:extLst>
            </p:cNvPr>
            <p:cNvSpPr/>
            <p:nvPr/>
          </p:nvSpPr>
          <p:spPr>
            <a:xfrm>
              <a:off x="3704819" y="2933096"/>
              <a:ext cx="4920771" cy="40131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Getting Ready for Post-Quantum Cryptography :Exploring Challenges Associated with Adopting and Using Post-Quantum Cryptographic Algorithms</a:t>
              </a:r>
              <a:endParaRPr lang="ko-KR" altLang="en-US" sz="1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D98A1D88-718E-FDD7-B57C-CE5AB52413F0}"/>
                </a:ext>
              </a:extLst>
            </p:cNvPr>
            <p:cNvSpPr/>
            <p:nvPr/>
          </p:nvSpPr>
          <p:spPr>
            <a:xfrm>
              <a:off x="3704819" y="3404445"/>
              <a:ext cx="4920771" cy="40131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Migration To Post-Quantum Cryptography</a:t>
              </a:r>
              <a:endParaRPr lang="ko-KR" altLang="en-US" sz="1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D6DA7B6C-6CD0-9EFA-7025-7EB76A444B36}"/>
                </a:ext>
              </a:extLst>
            </p:cNvPr>
            <p:cNvSpPr/>
            <p:nvPr/>
          </p:nvSpPr>
          <p:spPr>
            <a:xfrm>
              <a:off x="3704819" y="3896577"/>
              <a:ext cx="4920771" cy="40131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Preparing for Post-Quantum Cryptography</a:t>
              </a:r>
              <a:endParaRPr lang="ko-KR" altLang="en-US" sz="1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DBDC53CD-9924-8808-D4B9-4F566523B594}"/>
                </a:ext>
              </a:extLst>
            </p:cNvPr>
            <p:cNvSpPr/>
            <p:nvPr/>
          </p:nvSpPr>
          <p:spPr>
            <a:xfrm>
              <a:off x="8749664" y="2440964"/>
              <a:ext cx="2397633" cy="40131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2020.10</a:t>
              </a:r>
              <a:endParaRPr lang="ko-KR" altLang="en-US" sz="1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EE229A1B-F093-13C5-8949-D68E9CAE581F}"/>
                </a:ext>
              </a:extLst>
            </p:cNvPr>
            <p:cNvSpPr/>
            <p:nvPr/>
          </p:nvSpPr>
          <p:spPr>
            <a:xfrm>
              <a:off x="8749664" y="2933096"/>
              <a:ext cx="2397633" cy="40131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2021.04</a:t>
              </a:r>
              <a:endParaRPr lang="ko-KR" altLang="en-US" sz="1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4DC37B95-C4A9-E95F-505F-1A2795B4DAD2}"/>
                </a:ext>
              </a:extLst>
            </p:cNvPr>
            <p:cNvSpPr/>
            <p:nvPr/>
          </p:nvSpPr>
          <p:spPr>
            <a:xfrm>
              <a:off x="8749664" y="3404445"/>
              <a:ext cx="2397633" cy="40131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2021.08</a:t>
              </a:r>
              <a:endParaRPr lang="ko-KR" altLang="en-US" sz="1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0E09EF1F-D5DE-A42E-5357-B2A394CFF125}"/>
                </a:ext>
              </a:extLst>
            </p:cNvPr>
            <p:cNvSpPr/>
            <p:nvPr/>
          </p:nvSpPr>
          <p:spPr>
            <a:xfrm>
              <a:off x="8749664" y="3896577"/>
              <a:ext cx="2397633" cy="40131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2021.09</a:t>
              </a:r>
              <a:endParaRPr lang="ko-KR" altLang="en-US" sz="1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6" name="사각형: 둥근 모서리 7">
              <a:extLst>
                <a:ext uri="{FF2B5EF4-FFF2-40B4-BE49-F238E27FC236}">
                  <a16:creationId xmlns:a16="http://schemas.microsoft.com/office/drawing/2014/main" id="{1E854E33-C40A-5F94-D593-D82EB3B888A0}"/>
                </a:ext>
              </a:extLst>
            </p:cNvPr>
            <p:cNvSpPr/>
            <p:nvPr/>
          </p:nvSpPr>
          <p:spPr>
            <a:xfrm>
              <a:off x="3704820" y="1424666"/>
              <a:ext cx="4920772" cy="401310"/>
            </a:xfrm>
            <a:prstGeom prst="roundRect">
              <a:avLst>
                <a:gd name="adj" fmla="val 6333"/>
              </a:avLst>
            </a:prstGeom>
            <a:solidFill>
              <a:srgbClr val="06939E"/>
            </a:solidFill>
            <a:ln w="19050">
              <a:noFill/>
            </a:ln>
            <a:effectLst>
              <a:outerShdw blurRad="508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rtlCol="0" anchor="ctr"/>
            <a:lstStyle/>
            <a:p>
              <a:pPr algn="ctr"/>
              <a:r>
                <a:rPr lang="ko-KR" altLang="en-US" sz="1600" b="1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문서 명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E0B412D7-D1D0-CAB7-DA06-82EE425BE16A}"/>
                </a:ext>
              </a:extLst>
            </p:cNvPr>
            <p:cNvSpPr/>
            <p:nvPr/>
          </p:nvSpPr>
          <p:spPr>
            <a:xfrm>
              <a:off x="1195532" y="4428169"/>
              <a:ext cx="2397633" cy="4013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NIST</a:t>
              </a:r>
              <a:endParaRPr lang="ko-KR" altLang="en-US" sz="1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BBEF646-F197-8794-8F74-91A6E175E890}"/>
                </a:ext>
              </a:extLst>
            </p:cNvPr>
            <p:cNvSpPr/>
            <p:nvPr/>
          </p:nvSpPr>
          <p:spPr>
            <a:xfrm>
              <a:off x="1195532" y="4920300"/>
              <a:ext cx="2397633" cy="4013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백악관</a:t>
              </a:r>
              <a:endParaRPr lang="ko-KR" altLang="en-US" sz="11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DD9B1CD-ACC0-6FD0-7998-8178704EFF95}"/>
                </a:ext>
              </a:extLst>
            </p:cNvPr>
            <p:cNvSpPr/>
            <p:nvPr/>
          </p:nvSpPr>
          <p:spPr>
            <a:xfrm>
              <a:off x="1195532" y="5391649"/>
              <a:ext cx="2397633" cy="4013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국토안보부 </a:t>
              </a:r>
              <a:r>
                <a:rPr lang="en-US" altLang="ko-KR" sz="12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CISA</a:t>
              </a:r>
              <a:endParaRPr lang="ko-KR" altLang="en-US" sz="1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628D32E-176B-B815-BF95-1B0D298FC151}"/>
                </a:ext>
              </a:extLst>
            </p:cNvPr>
            <p:cNvSpPr/>
            <p:nvPr/>
          </p:nvSpPr>
          <p:spPr>
            <a:xfrm>
              <a:off x="1195532" y="5883781"/>
              <a:ext cx="2397633" cy="4013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백악관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6B073376-B8AC-9B88-0EB8-5AB272EF871B}"/>
                </a:ext>
              </a:extLst>
            </p:cNvPr>
            <p:cNvSpPr/>
            <p:nvPr/>
          </p:nvSpPr>
          <p:spPr>
            <a:xfrm>
              <a:off x="3704820" y="4428169"/>
              <a:ext cx="4920772" cy="4013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Migration To Post-Quantum Cryptography</a:t>
              </a:r>
              <a:endParaRPr lang="ko-KR" altLang="en-US" sz="1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EE86D4F-23B9-E212-157C-9C53578692FF}"/>
                </a:ext>
              </a:extLst>
            </p:cNvPr>
            <p:cNvSpPr/>
            <p:nvPr/>
          </p:nvSpPr>
          <p:spPr>
            <a:xfrm>
              <a:off x="3704820" y="4920300"/>
              <a:ext cx="4920772" cy="4013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NSM 10</a:t>
              </a:r>
              <a:r>
                <a:rPr lang="en-US" altLang="ko-KR" sz="9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(National Security Memorandum on Promoting United States Leadership in Quantum Computing While Mitigating Risks to Vulnerable Cryptographic Systems</a:t>
              </a:r>
              <a:endParaRPr lang="ko-KR" altLang="en-US" sz="9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F0659F6-709F-56C4-1106-EA3B263374BA}"/>
                </a:ext>
              </a:extLst>
            </p:cNvPr>
            <p:cNvSpPr/>
            <p:nvPr/>
          </p:nvSpPr>
          <p:spPr>
            <a:xfrm>
              <a:off x="3704820" y="5391649"/>
              <a:ext cx="4920772" cy="4013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Preparing Critical Infrastructure for Post-Quantum Cryptography</a:t>
              </a:r>
              <a:endParaRPr lang="ko-KR" altLang="en-US" sz="1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3D4BEE8-C67D-1372-BEA1-10E447E80C89}"/>
                </a:ext>
              </a:extLst>
            </p:cNvPr>
            <p:cNvSpPr/>
            <p:nvPr/>
          </p:nvSpPr>
          <p:spPr>
            <a:xfrm>
              <a:off x="3704820" y="5883781"/>
              <a:ext cx="4920772" cy="4013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Migration to Post-Quantum Cryptography</a:t>
              </a:r>
              <a:endParaRPr lang="ko-KR" altLang="en-US" sz="1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E429273-4D88-CBC7-3DBB-00225821E27E}"/>
                </a:ext>
              </a:extLst>
            </p:cNvPr>
            <p:cNvSpPr/>
            <p:nvPr/>
          </p:nvSpPr>
          <p:spPr>
            <a:xfrm>
              <a:off x="8749665" y="4428169"/>
              <a:ext cx="2397633" cy="4013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2021.10</a:t>
              </a:r>
              <a:endParaRPr lang="ko-KR" altLang="en-US" sz="1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C45AB1FA-F22F-56C3-0E69-C3B0AD5E4228}"/>
                </a:ext>
              </a:extLst>
            </p:cNvPr>
            <p:cNvSpPr/>
            <p:nvPr/>
          </p:nvSpPr>
          <p:spPr>
            <a:xfrm>
              <a:off x="8749665" y="4920300"/>
              <a:ext cx="2397633" cy="4013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2022.05</a:t>
              </a:r>
              <a:endParaRPr lang="ko-KR" altLang="en-US" sz="1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8FFD2A2-53E1-8049-9BB8-99C94F3DF8F2}"/>
                </a:ext>
              </a:extLst>
            </p:cNvPr>
            <p:cNvSpPr/>
            <p:nvPr/>
          </p:nvSpPr>
          <p:spPr>
            <a:xfrm>
              <a:off x="8749665" y="5391649"/>
              <a:ext cx="2397633" cy="4013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2022.08</a:t>
              </a:r>
              <a:endParaRPr lang="ko-KR" altLang="en-US" sz="1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2D5C9D8-5748-D4CF-29B5-CD4EB06D05E3}"/>
                </a:ext>
              </a:extLst>
            </p:cNvPr>
            <p:cNvSpPr/>
            <p:nvPr/>
          </p:nvSpPr>
          <p:spPr>
            <a:xfrm>
              <a:off x="8749665" y="5883781"/>
              <a:ext cx="2397633" cy="4013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2022.11</a:t>
              </a:r>
              <a:endParaRPr lang="ko-KR" altLang="en-US" sz="1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5B38157E-834F-3EA2-C2DE-BAC6CB65DC75}"/>
                </a:ext>
              </a:extLst>
            </p:cNvPr>
            <p:cNvSpPr/>
            <p:nvPr/>
          </p:nvSpPr>
          <p:spPr>
            <a:xfrm>
              <a:off x="1195533" y="1953865"/>
              <a:ext cx="2397633" cy="4013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NIST</a:t>
              </a:r>
              <a:endParaRPr lang="ko-KR" altLang="en-US" sz="1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1EFD7A76-154B-2C29-5119-4FFFFB6A0CCD}"/>
                </a:ext>
              </a:extLst>
            </p:cNvPr>
            <p:cNvSpPr/>
            <p:nvPr/>
          </p:nvSpPr>
          <p:spPr>
            <a:xfrm>
              <a:off x="3704821" y="1953865"/>
              <a:ext cx="4920772" cy="4013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Towards PQC Standardization and Migration</a:t>
              </a:r>
              <a:endParaRPr lang="ko-KR" altLang="en-US" sz="1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46010B3E-595A-4351-1415-EEF7856755ED}"/>
                </a:ext>
              </a:extLst>
            </p:cNvPr>
            <p:cNvSpPr/>
            <p:nvPr/>
          </p:nvSpPr>
          <p:spPr>
            <a:xfrm>
              <a:off x="8749666" y="1953865"/>
              <a:ext cx="2397633" cy="40131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2020.08</a:t>
              </a:r>
              <a:endParaRPr lang="ko-KR" altLang="en-US" sz="1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3860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B09AE3-1C31-AA56-BD61-B37861499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sz="2800" dirty="0" err="1"/>
              <a:t>양자내성</a:t>
            </a:r>
            <a:r>
              <a:rPr kumimoji="1" lang="ko-KR" altLang="en-US" sz="2800" dirty="0"/>
              <a:t> 암호 전환 관련 </a:t>
            </a:r>
            <a:r>
              <a:rPr kumimoji="1" lang="ko-KR" altLang="en-US" sz="2800" b="1" dirty="0">
                <a:solidFill>
                  <a:srgbClr val="2E75B6"/>
                </a:solidFill>
              </a:rPr>
              <a:t>유럽</a:t>
            </a:r>
            <a:r>
              <a:rPr kumimoji="1" lang="ko-KR" altLang="en-US" sz="2800" dirty="0"/>
              <a:t> 정부 지침 및 절차서</a:t>
            </a:r>
            <a:endParaRPr kumimoji="1" lang="ko-Kore-KR" altLang="en-US" sz="28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EE4E847-A28D-F9AD-C2FA-CED03B5728A8}"/>
              </a:ext>
            </a:extLst>
          </p:cNvPr>
          <p:cNvSpPr/>
          <p:nvPr/>
        </p:nvSpPr>
        <p:spPr>
          <a:xfrm>
            <a:off x="1044701" y="3903730"/>
            <a:ext cx="10102598" cy="69331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유럽의 경우</a:t>
            </a:r>
            <a:r>
              <a:rPr lang="en-US" altLang="ko-KR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미국에 비해 확인되는 자료의 수가 적음</a:t>
            </a:r>
          </a:p>
        </p:txBody>
      </p:sp>
      <p:sp>
        <p:nvSpPr>
          <p:cNvPr id="10" name="사각형: 둥근 모서리 7">
            <a:extLst>
              <a:ext uri="{FF2B5EF4-FFF2-40B4-BE49-F238E27FC236}">
                <a16:creationId xmlns:a16="http://schemas.microsoft.com/office/drawing/2014/main" id="{4D00680F-0BB2-0E38-C20E-182B512B67A4}"/>
              </a:ext>
            </a:extLst>
          </p:cNvPr>
          <p:cNvSpPr/>
          <p:nvPr/>
        </p:nvSpPr>
        <p:spPr>
          <a:xfrm>
            <a:off x="1157825" y="1300426"/>
            <a:ext cx="2397631" cy="411418"/>
          </a:xfrm>
          <a:prstGeom prst="roundRect">
            <a:avLst>
              <a:gd name="adj" fmla="val 6333"/>
            </a:avLst>
          </a:prstGeom>
          <a:solidFill>
            <a:srgbClr val="06939E"/>
          </a:solidFill>
          <a:ln w="19050">
            <a:noFill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발간 기관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0DF7783-222C-E94F-4560-71802300205D}"/>
              </a:ext>
            </a:extLst>
          </p:cNvPr>
          <p:cNvSpPr/>
          <p:nvPr/>
        </p:nvSpPr>
        <p:spPr>
          <a:xfrm>
            <a:off x="1157823" y="2836760"/>
            <a:ext cx="2397633" cy="40131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프랑스 </a:t>
            </a:r>
            <a:r>
              <a:rPr lang="en-US" altLang="ko-KR" sz="1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ANSSI</a:t>
            </a:r>
            <a:endParaRPr lang="ko-KR" altLang="en-US" sz="1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2" name="사각형: 둥근 모서리 7">
            <a:extLst>
              <a:ext uri="{FF2B5EF4-FFF2-40B4-BE49-F238E27FC236}">
                <a16:creationId xmlns:a16="http://schemas.microsoft.com/office/drawing/2014/main" id="{9609C4DB-4999-40E6-5652-093AB95E7F55}"/>
              </a:ext>
            </a:extLst>
          </p:cNvPr>
          <p:cNvSpPr/>
          <p:nvPr/>
        </p:nvSpPr>
        <p:spPr>
          <a:xfrm>
            <a:off x="8636544" y="1310533"/>
            <a:ext cx="2397631" cy="401311"/>
          </a:xfrm>
          <a:prstGeom prst="roundRect">
            <a:avLst>
              <a:gd name="adj" fmla="val 6333"/>
            </a:avLst>
          </a:prstGeom>
          <a:solidFill>
            <a:srgbClr val="06939E"/>
          </a:solidFill>
          <a:ln w="19050">
            <a:noFill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발간 년도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96AF15E-A794-F904-79FF-C61671DBCDAF}"/>
              </a:ext>
            </a:extLst>
          </p:cNvPr>
          <p:cNvSpPr/>
          <p:nvPr/>
        </p:nvSpPr>
        <p:spPr>
          <a:xfrm>
            <a:off x="3629403" y="2836760"/>
            <a:ext cx="4920772" cy="40131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ANSSI views on the Post-Quantum Cryptography transition</a:t>
            </a:r>
            <a:endParaRPr lang="ko-KR" altLang="en-US" sz="1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0D1DFBA-A1E6-E095-F495-548FD1E3C386}"/>
              </a:ext>
            </a:extLst>
          </p:cNvPr>
          <p:cNvSpPr/>
          <p:nvPr/>
        </p:nvSpPr>
        <p:spPr>
          <a:xfrm>
            <a:off x="8636540" y="2836760"/>
            <a:ext cx="2397633" cy="40131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2022.03</a:t>
            </a:r>
            <a:endParaRPr lang="ko-KR" altLang="en-US" sz="1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사각형: 둥근 모서리 7">
            <a:extLst>
              <a:ext uri="{FF2B5EF4-FFF2-40B4-BE49-F238E27FC236}">
                <a16:creationId xmlns:a16="http://schemas.microsoft.com/office/drawing/2014/main" id="{BBEEB403-3C26-AE6A-49D3-39FED367D00E}"/>
              </a:ext>
            </a:extLst>
          </p:cNvPr>
          <p:cNvSpPr/>
          <p:nvPr/>
        </p:nvSpPr>
        <p:spPr>
          <a:xfrm>
            <a:off x="3629403" y="1301482"/>
            <a:ext cx="4920772" cy="401311"/>
          </a:xfrm>
          <a:prstGeom prst="roundRect">
            <a:avLst>
              <a:gd name="adj" fmla="val 6333"/>
            </a:avLst>
          </a:prstGeom>
          <a:solidFill>
            <a:srgbClr val="06939E"/>
          </a:solidFill>
          <a:ln w="19050">
            <a:noFill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문서 명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19A9AD0-2383-FDCB-C9AB-5A5B9D28BF07}"/>
              </a:ext>
            </a:extLst>
          </p:cNvPr>
          <p:cNvSpPr/>
          <p:nvPr/>
        </p:nvSpPr>
        <p:spPr>
          <a:xfrm>
            <a:off x="1157824" y="2349670"/>
            <a:ext cx="2397633" cy="40131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유럽 </a:t>
            </a:r>
            <a:r>
              <a:rPr lang="en-US" altLang="ko-KR" sz="1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ETSI</a:t>
            </a:r>
            <a:endParaRPr lang="ko-KR" altLang="en-US" sz="1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0676BDF-CC9A-2BAB-3A77-9623DA8765C0}"/>
              </a:ext>
            </a:extLst>
          </p:cNvPr>
          <p:cNvSpPr/>
          <p:nvPr/>
        </p:nvSpPr>
        <p:spPr>
          <a:xfrm>
            <a:off x="3629404" y="2349670"/>
            <a:ext cx="4920772" cy="40131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Migration strategies and recommendations to Quantum Safe schemes</a:t>
            </a:r>
            <a:endParaRPr lang="ko-KR" altLang="en-US" sz="1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960F5F5-9253-B6FB-77CE-0A0FCAD932CE}"/>
              </a:ext>
            </a:extLst>
          </p:cNvPr>
          <p:cNvSpPr/>
          <p:nvPr/>
        </p:nvSpPr>
        <p:spPr>
          <a:xfrm>
            <a:off x="8636541" y="2349670"/>
            <a:ext cx="2397633" cy="40131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2020.07</a:t>
            </a:r>
            <a:endParaRPr lang="ko-KR" altLang="en-US" sz="1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14C74B5-E81D-DDA1-C43D-3E2859B16A14}"/>
              </a:ext>
            </a:extLst>
          </p:cNvPr>
          <p:cNvSpPr/>
          <p:nvPr/>
        </p:nvSpPr>
        <p:spPr>
          <a:xfrm>
            <a:off x="1157823" y="1859648"/>
            <a:ext cx="2397633" cy="40131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유럽 </a:t>
            </a:r>
            <a:r>
              <a:rPr lang="en-US" altLang="ko-KR" sz="1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ETSI</a:t>
            </a:r>
            <a:endParaRPr lang="ko-KR" altLang="en-US" sz="1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578EF45-5489-A164-2011-2D28DD4AD39C}"/>
              </a:ext>
            </a:extLst>
          </p:cNvPr>
          <p:cNvSpPr/>
          <p:nvPr/>
        </p:nvSpPr>
        <p:spPr>
          <a:xfrm>
            <a:off x="3629403" y="1859648"/>
            <a:ext cx="4920772" cy="40131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Quantum Safe Cryptography; Case Studies and Deployment Scenarios</a:t>
            </a:r>
            <a:endParaRPr lang="ko-KR" altLang="en-US" sz="1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CD27427-555B-E1F1-FF23-A1549F18E88F}"/>
              </a:ext>
            </a:extLst>
          </p:cNvPr>
          <p:cNvSpPr/>
          <p:nvPr/>
        </p:nvSpPr>
        <p:spPr>
          <a:xfrm>
            <a:off x="8636540" y="1859648"/>
            <a:ext cx="2397633" cy="40131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2017.07</a:t>
            </a:r>
            <a:endParaRPr lang="ko-KR" altLang="en-US" sz="12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6845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B09AE3-1C31-AA56-BD61-B37861499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sz="2800" dirty="0" err="1"/>
              <a:t>양자내성</a:t>
            </a:r>
            <a:r>
              <a:rPr kumimoji="1" lang="ko-KR" altLang="en-US" sz="2800" dirty="0"/>
              <a:t> 암호 전환 관련 정부 지침 및 절차서</a:t>
            </a:r>
            <a:endParaRPr kumimoji="1" lang="ko-Kore-KR" altLang="en-US" sz="2800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6E51EDF-0BD1-3B9E-E970-C21FC067D17F}"/>
              </a:ext>
            </a:extLst>
          </p:cNvPr>
          <p:cNvGrpSpPr/>
          <p:nvPr/>
        </p:nvGrpSpPr>
        <p:grpSpPr>
          <a:xfrm>
            <a:off x="1933574" y="1288782"/>
            <a:ext cx="8324851" cy="1940605"/>
            <a:chOff x="1015998" y="1225282"/>
            <a:chExt cx="9969502" cy="1940605"/>
          </a:xfrm>
        </p:grpSpPr>
        <p:sp>
          <p:nvSpPr>
            <p:cNvPr id="6" name="사각형: 둥근 모서리 7">
              <a:extLst>
                <a:ext uri="{FF2B5EF4-FFF2-40B4-BE49-F238E27FC236}">
                  <a16:creationId xmlns:a16="http://schemas.microsoft.com/office/drawing/2014/main" id="{BBEEB403-3C26-AE6A-49D3-39FED367D00E}"/>
                </a:ext>
              </a:extLst>
            </p:cNvPr>
            <p:cNvSpPr/>
            <p:nvPr/>
          </p:nvSpPr>
          <p:spPr>
            <a:xfrm>
              <a:off x="1016000" y="1225282"/>
              <a:ext cx="9969500" cy="401311"/>
            </a:xfrm>
            <a:prstGeom prst="roundRect">
              <a:avLst>
                <a:gd name="adj" fmla="val 6333"/>
              </a:avLst>
            </a:prstGeom>
            <a:solidFill>
              <a:srgbClr val="06939E"/>
            </a:solidFill>
            <a:ln w="19050">
              <a:noFill/>
            </a:ln>
            <a:effectLst>
              <a:outerShdw blurRad="508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rtlCol="0" anchor="ctr"/>
            <a:lstStyle/>
            <a:p>
              <a:pPr algn="ctr"/>
              <a:r>
                <a:rPr lang="ko-KR" altLang="en-US" sz="1600" b="1" dirty="0">
                  <a:solidFill>
                    <a:schemeClr val="bg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문서 명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D0676BDF-CC9A-2BAB-3A77-9623DA8765C0}"/>
                </a:ext>
              </a:extLst>
            </p:cNvPr>
            <p:cNvSpPr/>
            <p:nvPr/>
          </p:nvSpPr>
          <p:spPr>
            <a:xfrm>
              <a:off x="1016000" y="1783277"/>
              <a:ext cx="9969500" cy="40131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Migration strategies and recommendations to Quantum Safe schemes</a:t>
              </a:r>
              <a:endParaRPr lang="ko-KR" altLang="en-US" sz="1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4D0C9025-28FD-830B-6594-9AB67BA96585}"/>
                </a:ext>
              </a:extLst>
            </p:cNvPr>
            <p:cNvSpPr/>
            <p:nvPr/>
          </p:nvSpPr>
          <p:spPr>
            <a:xfrm>
              <a:off x="1015998" y="2272444"/>
              <a:ext cx="9969499" cy="40131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Migration To Post-Quantum Cryptography</a:t>
              </a:r>
              <a:endParaRPr lang="ko-KR" altLang="en-US" sz="1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24C7D8A1-13E3-6B30-4F5F-B700AD318E61}"/>
                </a:ext>
              </a:extLst>
            </p:cNvPr>
            <p:cNvSpPr/>
            <p:nvPr/>
          </p:nvSpPr>
          <p:spPr>
            <a:xfrm>
              <a:off x="1015999" y="2764576"/>
              <a:ext cx="9969498" cy="40131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Preparing for Post-Quantum Cryptography</a:t>
              </a:r>
              <a:endParaRPr lang="ko-KR" altLang="en-US" sz="12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1997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3E5C25-2533-8D63-EC75-13D249275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" altLang="ko-Kore-KR" sz="2400" dirty="0"/>
              <a:t>Migration strategies and recommendations to Quantum Safe schemes (ETSI)</a:t>
            </a:r>
            <a:endParaRPr kumimoji="1" lang="ko-Kore-KR" altLang="en-US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E412A0-6E81-3584-5202-2342E4A6BD20}"/>
              </a:ext>
            </a:extLst>
          </p:cNvPr>
          <p:cNvSpPr txBox="1"/>
          <p:nvPr/>
        </p:nvSpPr>
        <p:spPr>
          <a:xfrm>
            <a:off x="411920" y="1018879"/>
            <a:ext cx="11368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20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ETSI</a:t>
            </a:r>
            <a:r>
              <a:rPr kumimoji="1" lang="ko-KR" altLang="en-US" sz="20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에서 </a:t>
            </a:r>
            <a:r>
              <a:rPr kumimoji="1" lang="en-US" altLang="ko-Kore-KR" sz="20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Non quantum-safe</a:t>
            </a:r>
            <a:r>
              <a:rPr kumimoji="1" lang="ko-KR" altLang="en-US" sz="20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 한 상태를 </a:t>
            </a:r>
            <a:r>
              <a:rPr kumimoji="1" lang="en-US" altLang="ko-KR" sz="20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Fully Quantum Safe Cryptographic State(FQCS) </a:t>
            </a:r>
            <a:r>
              <a:rPr kumimoji="1" lang="ko-KR" altLang="en-US" sz="2000" b="1" dirty="0">
                <a:latin typeface="NanumSquare Bold" panose="020B0600000101010101" pitchFamily="34" charset="-127"/>
                <a:ea typeface="NanumSquare Bold" panose="020B0600000101010101" pitchFamily="34" charset="-127"/>
              </a:rPr>
              <a:t>환경 전환 문제에 대해 보고서로 다룸</a:t>
            </a:r>
            <a:endParaRPr kumimoji="1" lang="ko-Kore-KR" altLang="en-US" sz="2000" b="1" dirty="0"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EE07680D-23B3-8031-2944-4C98181F0FAF}"/>
              </a:ext>
            </a:extLst>
          </p:cNvPr>
          <p:cNvGrpSpPr/>
          <p:nvPr/>
        </p:nvGrpSpPr>
        <p:grpSpPr>
          <a:xfrm>
            <a:off x="3101744" y="4990423"/>
            <a:ext cx="5988510" cy="1360286"/>
            <a:chOff x="2396250" y="4883407"/>
            <a:chExt cx="7778342" cy="1766846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00FD1F55-9E83-130D-62DE-1D727E227A11}"/>
                </a:ext>
              </a:extLst>
            </p:cNvPr>
            <p:cNvGrpSpPr/>
            <p:nvPr/>
          </p:nvGrpSpPr>
          <p:grpSpPr>
            <a:xfrm>
              <a:off x="2396250" y="5112469"/>
              <a:ext cx="7778342" cy="1537784"/>
              <a:chOff x="2553193" y="4674990"/>
              <a:chExt cx="7778342" cy="1537783"/>
            </a:xfrm>
          </p:grpSpPr>
          <p:sp>
            <p:nvSpPr>
              <p:cNvPr id="33" name="오각형[P] 32">
                <a:extLst>
                  <a:ext uri="{FF2B5EF4-FFF2-40B4-BE49-F238E27FC236}">
                    <a16:creationId xmlns:a16="http://schemas.microsoft.com/office/drawing/2014/main" id="{F6DC91C9-3614-D966-D1C3-9D86DA2B701E}"/>
                  </a:ext>
                </a:extLst>
              </p:cNvPr>
              <p:cNvSpPr/>
              <p:nvPr/>
            </p:nvSpPr>
            <p:spPr>
              <a:xfrm>
                <a:off x="7441871" y="4674990"/>
                <a:ext cx="2889664" cy="1537783"/>
              </a:xfrm>
              <a:prstGeom prst="homePlate">
                <a:avLst>
                  <a:gd name="adj" fmla="val 29390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ko-KR" altLang="en-US" dirty="0">
                    <a:solidFill>
                      <a:sysClr val="windowText" lastClr="000000"/>
                    </a:solidFill>
                  </a:rPr>
                  <a:t>마이그레이션</a:t>
                </a:r>
                <a:endParaRPr kumimoji="1" lang="en-US" altLang="ko-KR" dirty="0">
                  <a:solidFill>
                    <a:sysClr val="windowText" lastClr="000000"/>
                  </a:solidFill>
                </a:endParaRPr>
              </a:p>
              <a:p>
                <a:pPr algn="ctr"/>
                <a:r>
                  <a:rPr kumimoji="1" lang="ko-KR" altLang="en-US" dirty="0">
                    <a:solidFill>
                      <a:sysClr val="windowText" lastClr="000000"/>
                    </a:solidFill>
                  </a:rPr>
                  <a:t>실행</a:t>
                </a:r>
                <a:endParaRPr kumimoji="1" lang="ko-Kore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4" name="오각형[P] 33">
                <a:extLst>
                  <a:ext uri="{FF2B5EF4-FFF2-40B4-BE49-F238E27FC236}">
                    <a16:creationId xmlns:a16="http://schemas.microsoft.com/office/drawing/2014/main" id="{26C1EC37-8B5C-117D-A5F2-08624B26A8FD}"/>
                  </a:ext>
                </a:extLst>
              </p:cNvPr>
              <p:cNvSpPr/>
              <p:nvPr/>
            </p:nvSpPr>
            <p:spPr>
              <a:xfrm>
                <a:off x="4965864" y="4674991"/>
                <a:ext cx="2889664" cy="1537782"/>
              </a:xfrm>
              <a:prstGeom prst="homePlate">
                <a:avLst>
                  <a:gd name="adj" fmla="val 28306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ko-KR" altLang="en-US" dirty="0">
                    <a:solidFill>
                      <a:sysClr val="windowText" lastClr="000000"/>
                    </a:solidFill>
                  </a:rPr>
                  <a:t>마이그레이션</a:t>
                </a:r>
                <a:endParaRPr kumimoji="1" lang="en-US" altLang="ko-KR" dirty="0">
                  <a:solidFill>
                    <a:sysClr val="windowText" lastClr="000000"/>
                  </a:solidFill>
                </a:endParaRPr>
              </a:p>
              <a:p>
                <a:pPr algn="ctr"/>
                <a:r>
                  <a:rPr kumimoji="1" lang="ko-KR" altLang="en-US" dirty="0">
                    <a:solidFill>
                      <a:sysClr val="windowText" lastClr="000000"/>
                    </a:solidFill>
                  </a:rPr>
                  <a:t>계획 준비</a:t>
                </a:r>
                <a:endParaRPr kumimoji="1" lang="ko-Kore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5" name="오각형[P] 34">
                <a:extLst>
                  <a:ext uri="{FF2B5EF4-FFF2-40B4-BE49-F238E27FC236}">
                    <a16:creationId xmlns:a16="http://schemas.microsoft.com/office/drawing/2014/main" id="{C1DFFC5F-228C-F732-5084-DB3DB14A458F}"/>
                  </a:ext>
                </a:extLst>
              </p:cNvPr>
              <p:cNvSpPr/>
              <p:nvPr/>
            </p:nvSpPr>
            <p:spPr>
              <a:xfrm>
                <a:off x="2553193" y="4674990"/>
                <a:ext cx="2889666" cy="1537783"/>
              </a:xfrm>
              <a:prstGeom prst="homePlate">
                <a:avLst>
                  <a:gd name="adj" fmla="val 29390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ko-KR" altLang="en-US" dirty="0">
                    <a:solidFill>
                      <a:sysClr val="windowText" lastClr="000000"/>
                    </a:solidFill>
                  </a:rPr>
                  <a:t>시스템</a:t>
                </a:r>
                <a:endParaRPr kumimoji="1" lang="en-US" altLang="ko-KR" dirty="0">
                  <a:solidFill>
                    <a:sysClr val="windowText" lastClr="000000"/>
                  </a:solidFill>
                </a:endParaRPr>
              </a:p>
              <a:p>
                <a:pPr algn="ctr"/>
                <a:r>
                  <a:rPr kumimoji="1" lang="ko-KR" altLang="en-US" dirty="0">
                    <a:solidFill>
                      <a:sysClr val="windowText" lastClr="000000"/>
                    </a:solidFill>
                  </a:rPr>
                  <a:t>편집</a:t>
                </a:r>
                <a:endParaRPr kumimoji="1" lang="ko-Kore-KR" altLang="en-US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00B432A4-1F13-C31C-86A3-009B6CCC096D}"/>
                </a:ext>
              </a:extLst>
            </p:cNvPr>
            <p:cNvSpPr/>
            <p:nvPr/>
          </p:nvSpPr>
          <p:spPr>
            <a:xfrm>
              <a:off x="3364088" y="4883408"/>
              <a:ext cx="476995" cy="4728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600" dirty="0">
                  <a:solidFill>
                    <a:sysClr val="windowText" lastClr="000000"/>
                  </a:solidFill>
                </a:rPr>
                <a:t>1</a:t>
              </a:r>
              <a:endParaRPr kumimoji="1" lang="ko-Kore-KR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8DADD0DC-A82B-FE9A-0BEB-9F1197758632}"/>
                </a:ext>
              </a:extLst>
            </p:cNvPr>
            <p:cNvSpPr/>
            <p:nvPr/>
          </p:nvSpPr>
          <p:spPr>
            <a:xfrm>
              <a:off x="6015255" y="4883407"/>
              <a:ext cx="476995" cy="4728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600" dirty="0">
                  <a:solidFill>
                    <a:sysClr val="windowText" lastClr="000000"/>
                  </a:solidFill>
                </a:rPr>
                <a:t>2</a:t>
              </a:r>
              <a:endParaRPr kumimoji="1" lang="ko-Kore-KR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45A1CFB4-9059-4BA8-6247-2643AF04E018}"/>
                </a:ext>
              </a:extLst>
            </p:cNvPr>
            <p:cNvSpPr/>
            <p:nvPr/>
          </p:nvSpPr>
          <p:spPr>
            <a:xfrm>
              <a:off x="8491262" y="4883407"/>
              <a:ext cx="476995" cy="4728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600" dirty="0">
                  <a:solidFill>
                    <a:sysClr val="windowText" lastClr="000000"/>
                  </a:solidFill>
                </a:rPr>
                <a:t>3</a:t>
              </a:r>
              <a:endParaRPr kumimoji="1" lang="ko-Kore-KR" altLang="en-US" sz="16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6" name="사각형: 둥근 모서리 47">
            <a:extLst>
              <a:ext uri="{FF2B5EF4-FFF2-40B4-BE49-F238E27FC236}">
                <a16:creationId xmlns:a16="http://schemas.microsoft.com/office/drawing/2014/main" id="{C5BF4C50-568D-BA21-203E-7569EF10DF5E}"/>
              </a:ext>
            </a:extLst>
          </p:cNvPr>
          <p:cNvSpPr/>
          <p:nvPr/>
        </p:nvSpPr>
        <p:spPr>
          <a:xfrm>
            <a:off x="411920" y="1974522"/>
            <a:ext cx="11343777" cy="2729945"/>
          </a:xfrm>
          <a:prstGeom prst="roundRect">
            <a:avLst>
              <a:gd name="adj" fmla="val 6694"/>
            </a:avLst>
          </a:prstGeom>
          <a:solidFill>
            <a:schemeClr val="bg1">
              <a:lumMod val="95000"/>
            </a:schemeClr>
          </a:solidFill>
          <a:ln w="25400">
            <a:solidFill>
              <a:schemeClr val="bg1"/>
            </a:solidFill>
          </a:ln>
          <a:effectLst>
            <a:outerShdw dist="63500" dir="2700000" algn="t" rotWithShape="0">
              <a:srgbClr val="DFD4C7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ko-KR" sz="800" dirty="0">
              <a:solidFill>
                <a:schemeClr val="tx1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ko-KR" altLang="en-US" b="1" dirty="0">
                <a:solidFill>
                  <a:srgbClr val="FF0000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시스템에서 암호화 자산 및 프로세스 식별 진행 </a:t>
            </a:r>
            <a:r>
              <a:rPr kumimoji="1" lang="en-US" altLang="ko-KR" b="1" dirty="0">
                <a:solidFill>
                  <a:srgbClr val="FF0000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(</a:t>
            </a:r>
            <a:r>
              <a:rPr kumimoji="1" lang="ko-KR" altLang="en-US" b="1" dirty="0">
                <a:solidFill>
                  <a:srgbClr val="FF0000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자산</a:t>
            </a:r>
            <a:r>
              <a:rPr kumimoji="1" lang="en-US" altLang="ko-KR" b="1" dirty="0">
                <a:solidFill>
                  <a:srgbClr val="FF0000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:</a:t>
            </a:r>
            <a:r>
              <a:rPr kumimoji="1" lang="ko-KR" altLang="en-US" b="1" dirty="0">
                <a:solidFill>
                  <a:srgbClr val="FF0000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 하드웨어</a:t>
            </a:r>
            <a:r>
              <a:rPr kumimoji="1" lang="en-US" altLang="ko-KR" b="1" dirty="0">
                <a:solidFill>
                  <a:srgbClr val="FF0000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,</a:t>
            </a:r>
            <a:r>
              <a:rPr kumimoji="1" lang="ko-KR" altLang="en-US" b="1" dirty="0">
                <a:solidFill>
                  <a:srgbClr val="FF0000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 소프트웨어</a:t>
            </a:r>
            <a:r>
              <a:rPr kumimoji="1" lang="en-US" altLang="ko-KR" b="1" dirty="0">
                <a:solidFill>
                  <a:srgbClr val="FF0000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ko-KR" altLang="en-US" sz="1600" dirty="0">
                <a:solidFill>
                  <a:schemeClr val="tx1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마이그레이션 대상에 암호화를 제공하는 엔티티 및 기능 선별</a:t>
            </a:r>
            <a:endParaRPr kumimoji="1" lang="en-US" altLang="ko-KR" sz="1600" dirty="0">
              <a:solidFill>
                <a:schemeClr val="tx1"/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ko-Kore-KR" altLang="en-US" sz="1600" dirty="0">
                <a:solidFill>
                  <a:schemeClr val="tx1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시스템에서</a:t>
            </a:r>
            <a:r>
              <a:rPr kumimoji="1" lang="ko-KR" altLang="en-US" sz="1600" dirty="0">
                <a:solidFill>
                  <a:schemeClr val="tx1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식별된 자산에 대한 신뢰 관리 및 자격증명 관리 프레임워크가 요구됨</a:t>
            </a:r>
            <a:endParaRPr kumimoji="1" lang="en-US" altLang="ko-KR" sz="1600" dirty="0">
              <a:solidFill>
                <a:schemeClr val="tx1"/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ko-KR" altLang="en-US" sz="1600" dirty="0">
                <a:solidFill>
                  <a:schemeClr val="tx1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신뢰 의존 엔티티는 신뢰 기반 식별을 포함해야 함</a:t>
            </a:r>
            <a:endParaRPr kumimoji="1" lang="en-US" altLang="ko-KR" sz="1600" dirty="0">
              <a:solidFill>
                <a:schemeClr val="tx1"/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ko-KR" sz="1400" dirty="0">
              <a:solidFill>
                <a:schemeClr val="tx1"/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r>
              <a:rPr kumimoji="1" lang="en" altLang="ko-Kore-KR" b="1" dirty="0">
                <a:solidFill>
                  <a:schemeClr val="tx1"/>
                </a:solidFill>
                <a:latin typeface="+mn-ea"/>
              </a:rPr>
              <a:t>Business process requirements</a:t>
            </a:r>
            <a:r>
              <a:rPr kumimoji="1" lang="en" altLang="ko-Kore-KR" dirty="0">
                <a:solidFill>
                  <a:schemeClr val="tx1"/>
                </a:solidFill>
                <a:latin typeface="+mn-ea"/>
              </a:rPr>
              <a:t>: Business process</a:t>
            </a:r>
            <a:r>
              <a:rPr kumimoji="1" lang="ko-KR" altLang="en-US" dirty="0">
                <a:solidFill>
                  <a:schemeClr val="tx1"/>
                </a:solidFill>
                <a:latin typeface="+mn-ea"/>
              </a:rPr>
              <a:t> 시스템 편집에 신중한 관리가 필요함 </a:t>
            </a:r>
            <a:endParaRPr kumimoji="1" lang="en-US" altLang="ko-KR" dirty="0">
              <a:solidFill>
                <a:schemeClr val="tx1"/>
              </a:solidFill>
              <a:latin typeface="+mn-ea"/>
            </a:endParaRPr>
          </a:p>
          <a:p>
            <a:endParaRPr kumimoji="1" lang="en-US" altLang="ko-KR" sz="500" dirty="0">
              <a:solidFill>
                <a:schemeClr val="tx1"/>
              </a:solidFill>
              <a:latin typeface="+mn-ea"/>
            </a:endParaRPr>
          </a:p>
          <a:p>
            <a:pPr marL="914400" lvl="1" indent="-457200">
              <a:buAutoNum type="arabicParenR"/>
            </a:pPr>
            <a:r>
              <a:rPr kumimoji="1" lang="ko-KR" altLang="en-US" sz="1400" dirty="0">
                <a:solidFill>
                  <a:schemeClr val="tx1"/>
                </a:solidFill>
                <a:latin typeface="+mn-ea"/>
              </a:rPr>
              <a:t>마이그레이션 시스템 관리자 지정 </a:t>
            </a:r>
            <a:r>
              <a:rPr kumimoji="1" lang="en-US" altLang="ko-KR" sz="1400" dirty="0">
                <a:solidFill>
                  <a:schemeClr val="tx1"/>
                </a:solidFill>
                <a:latin typeface="+mn-ea"/>
              </a:rPr>
              <a:t>– </a:t>
            </a:r>
            <a:r>
              <a:rPr kumimoji="1" lang="ko-KR" altLang="en-US" sz="1400" dirty="0">
                <a:solidFill>
                  <a:schemeClr val="tx1"/>
                </a:solidFill>
                <a:latin typeface="+mn-ea"/>
              </a:rPr>
              <a:t>시스템 작성을 담당하는 단일 관리자를 지정하고</a:t>
            </a:r>
            <a:r>
              <a:rPr kumimoji="1" lang="en-US" altLang="ko-KR" sz="1400" dirty="0">
                <a:solidFill>
                  <a:schemeClr val="tx1"/>
                </a:solidFill>
                <a:latin typeface="+mn-ea"/>
              </a:rPr>
              <a:t>,</a:t>
            </a:r>
            <a:r>
              <a:rPr kumimoji="1" lang="ko-KR" altLang="en-US" sz="1400" dirty="0">
                <a:solidFill>
                  <a:schemeClr val="tx1"/>
                </a:solidFill>
                <a:latin typeface="+mn-ea"/>
              </a:rPr>
              <a:t> 관리자는 마이그레이션 계획을</a:t>
            </a:r>
            <a:br>
              <a:rPr kumimoji="1" lang="en-US" altLang="ko-KR" sz="1400" dirty="0">
                <a:solidFill>
                  <a:schemeClr val="tx1"/>
                </a:solidFill>
                <a:latin typeface="+mn-ea"/>
              </a:rPr>
            </a:br>
            <a:r>
              <a:rPr kumimoji="1" lang="ko-KR" altLang="en-US" sz="1400" dirty="0">
                <a:solidFill>
                  <a:schemeClr val="tx1"/>
                </a:solidFill>
                <a:latin typeface="+mn-ea"/>
              </a:rPr>
              <a:t>마이그레이션 계획 관리자에게 보고해야 함</a:t>
            </a:r>
            <a:endParaRPr kumimoji="1" lang="en-US" altLang="ko-KR" sz="1400" dirty="0">
              <a:solidFill>
                <a:schemeClr val="tx1"/>
              </a:solidFill>
              <a:latin typeface="+mn-ea"/>
            </a:endParaRPr>
          </a:p>
          <a:p>
            <a:pPr marL="914400" lvl="1" indent="-457200">
              <a:buAutoNum type="arabicParenR"/>
            </a:pPr>
            <a:endParaRPr kumimoji="1" lang="en-US" altLang="ko-KR" sz="500" dirty="0">
              <a:solidFill>
                <a:schemeClr val="tx1"/>
              </a:solidFill>
              <a:latin typeface="+mn-ea"/>
            </a:endParaRPr>
          </a:p>
          <a:p>
            <a:pPr marL="914400" lvl="1" indent="-457200">
              <a:buAutoNum type="arabicParenR"/>
            </a:pPr>
            <a:r>
              <a:rPr kumimoji="1" lang="ko-KR" altLang="en-US" sz="1400" dirty="0">
                <a:solidFill>
                  <a:schemeClr val="tx1"/>
                </a:solidFill>
                <a:latin typeface="+mn-ea"/>
              </a:rPr>
              <a:t>재고 정리를 위한 예산 할당 </a:t>
            </a:r>
            <a:r>
              <a:rPr kumimoji="1" lang="en-US" altLang="ko-KR" sz="1400" dirty="0">
                <a:solidFill>
                  <a:schemeClr val="tx1"/>
                </a:solidFill>
                <a:latin typeface="+mn-ea"/>
              </a:rPr>
              <a:t>– </a:t>
            </a:r>
            <a:r>
              <a:rPr kumimoji="1" lang="ko-KR" altLang="en-US" sz="1400" dirty="0">
                <a:solidFill>
                  <a:schemeClr val="tx1"/>
                </a:solidFill>
                <a:latin typeface="+mn-ea"/>
              </a:rPr>
              <a:t>기존에 상응하는 시스템이 없을 경우 시스템 편집에 많은 비용이 발생할 수 있음</a:t>
            </a:r>
            <a:endParaRPr kumimoji="1" lang="ko-Kore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5" name="사각형: 둥근 모서리 7">
            <a:extLst>
              <a:ext uri="{FF2B5EF4-FFF2-40B4-BE49-F238E27FC236}">
                <a16:creationId xmlns:a16="http://schemas.microsoft.com/office/drawing/2014/main" id="{237459CB-44A2-A359-E047-F080977A87A7}"/>
              </a:ext>
            </a:extLst>
          </p:cNvPr>
          <p:cNvSpPr/>
          <p:nvPr/>
        </p:nvSpPr>
        <p:spPr>
          <a:xfrm>
            <a:off x="704113" y="1795510"/>
            <a:ext cx="2397631" cy="358024"/>
          </a:xfrm>
          <a:prstGeom prst="roundRect">
            <a:avLst>
              <a:gd name="adj" fmla="val 6333"/>
            </a:avLst>
          </a:prstGeom>
          <a:solidFill>
            <a:srgbClr val="06939E"/>
          </a:solidFill>
          <a:ln w="19050">
            <a:noFill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marL="0" indent="0" algn="ctr">
              <a:buNone/>
            </a:pPr>
            <a:r>
              <a:rPr kumimoji="1" lang="en-US" altLang="ko-Kore-KR" sz="1600" b="1" dirty="0">
                <a:solidFill>
                  <a:schemeClr val="bg1"/>
                </a:solidFill>
                <a:latin typeface="+mn-ea"/>
              </a:rPr>
              <a:t>Step</a:t>
            </a:r>
            <a:r>
              <a:rPr kumimoji="1" lang="ko-KR" altLang="en-US" sz="1600" b="1" dirty="0">
                <a:solidFill>
                  <a:schemeClr val="bg1"/>
                </a:solidFill>
                <a:latin typeface="+mn-ea"/>
              </a:rPr>
              <a:t> </a:t>
            </a:r>
            <a:r>
              <a:rPr kumimoji="1" lang="en-US" altLang="ko-Kore-KR" sz="1600" b="1" dirty="0">
                <a:solidFill>
                  <a:schemeClr val="bg1"/>
                </a:solidFill>
                <a:latin typeface="+mn-ea"/>
              </a:rPr>
              <a:t>1. </a:t>
            </a:r>
            <a:r>
              <a:rPr kumimoji="1" lang="ko-KR" altLang="en-US" sz="1600" b="1" dirty="0">
                <a:solidFill>
                  <a:schemeClr val="bg1"/>
                </a:solidFill>
                <a:latin typeface="+mn-ea"/>
              </a:rPr>
              <a:t>시스템 편집</a:t>
            </a:r>
            <a:endParaRPr kumimoji="1"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54138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3E5C25-2533-8D63-EC75-13D249275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" altLang="ko-Kore-KR" sz="2400" dirty="0"/>
              <a:t>Migration strategies and recommendations to Quantum Safe schemes (ETSI)</a:t>
            </a:r>
            <a:endParaRPr kumimoji="1" lang="ko-Kore-KR" altLang="en-US" sz="2400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CFC9FA0-D87B-30BC-ED5F-C1AD0E49D51E}"/>
              </a:ext>
            </a:extLst>
          </p:cNvPr>
          <p:cNvGrpSpPr/>
          <p:nvPr/>
        </p:nvGrpSpPr>
        <p:grpSpPr>
          <a:xfrm>
            <a:off x="3001305" y="4928044"/>
            <a:ext cx="6189389" cy="1356505"/>
            <a:chOff x="2396250" y="4883407"/>
            <a:chExt cx="7778342" cy="1766847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5B9EBE83-DD3C-35A9-8BD6-1B35D3284B5F}"/>
                </a:ext>
              </a:extLst>
            </p:cNvPr>
            <p:cNvGrpSpPr/>
            <p:nvPr/>
          </p:nvGrpSpPr>
          <p:grpSpPr>
            <a:xfrm>
              <a:off x="2396250" y="5112469"/>
              <a:ext cx="7778342" cy="1537784"/>
              <a:chOff x="2553193" y="4674990"/>
              <a:chExt cx="7778342" cy="1537783"/>
            </a:xfrm>
          </p:grpSpPr>
          <p:sp>
            <p:nvSpPr>
              <p:cNvPr id="10" name="오각형[P] 9">
                <a:extLst>
                  <a:ext uri="{FF2B5EF4-FFF2-40B4-BE49-F238E27FC236}">
                    <a16:creationId xmlns:a16="http://schemas.microsoft.com/office/drawing/2014/main" id="{7903B4B3-6E70-0119-C36B-52E8151B9C77}"/>
                  </a:ext>
                </a:extLst>
              </p:cNvPr>
              <p:cNvSpPr/>
              <p:nvPr/>
            </p:nvSpPr>
            <p:spPr>
              <a:xfrm>
                <a:off x="7441871" y="4674990"/>
                <a:ext cx="2889664" cy="1537783"/>
              </a:xfrm>
              <a:prstGeom prst="homePlate">
                <a:avLst>
                  <a:gd name="adj" fmla="val 29390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ko-KR" altLang="en-US" dirty="0">
                    <a:solidFill>
                      <a:sysClr val="windowText" lastClr="000000"/>
                    </a:solidFill>
                  </a:rPr>
                  <a:t>마이그레이션</a:t>
                </a:r>
                <a:endParaRPr kumimoji="1" lang="en-US" altLang="ko-KR" dirty="0">
                  <a:solidFill>
                    <a:sysClr val="windowText" lastClr="000000"/>
                  </a:solidFill>
                </a:endParaRPr>
              </a:p>
              <a:p>
                <a:pPr algn="ctr"/>
                <a:r>
                  <a:rPr kumimoji="1" lang="ko-KR" altLang="en-US" dirty="0">
                    <a:solidFill>
                      <a:sysClr val="windowText" lastClr="000000"/>
                    </a:solidFill>
                  </a:rPr>
                  <a:t>실행</a:t>
                </a:r>
                <a:endParaRPr kumimoji="1" lang="ko-Kore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" name="오각형[P] 10">
                <a:extLst>
                  <a:ext uri="{FF2B5EF4-FFF2-40B4-BE49-F238E27FC236}">
                    <a16:creationId xmlns:a16="http://schemas.microsoft.com/office/drawing/2014/main" id="{DC1C0F5E-82DB-BB27-FC38-81FA44CB78F1}"/>
                  </a:ext>
                </a:extLst>
              </p:cNvPr>
              <p:cNvSpPr/>
              <p:nvPr/>
            </p:nvSpPr>
            <p:spPr>
              <a:xfrm>
                <a:off x="4965864" y="4674991"/>
                <a:ext cx="2889664" cy="1537782"/>
              </a:xfrm>
              <a:prstGeom prst="homePlate">
                <a:avLst>
                  <a:gd name="adj" fmla="val 28306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ko-KR" altLang="en-US" dirty="0">
                    <a:solidFill>
                      <a:sysClr val="windowText" lastClr="000000"/>
                    </a:solidFill>
                  </a:rPr>
                  <a:t>마이그레이션</a:t>
                </a:r>
                <a:endParaRPr kumimoji="1" lang="en-US" altLang="ko-KR" dirty="0">
                  <a:solidFill>
                    <a:sysClr val="windowText" lastClr="000000"/>
                  </a:solidFill>
                </a:endParaRPr>
              </a:p>
              <a:p>
                <a:pPr algn="ctr"/>
                <a:r>
                  <a:rPr kumimoji="1" lang="ko-KR" altLang="en-US" dirty="0">
                    <a:solidFill>
                      <a:sysClr val="windowText" lastClr="000000"/>
                    </a:solidFill>
                  </a:rPr>
                  <a:t>계획 준비</a:t>
                </a:r>
                <a:endParaRPr kumimoji="1" lang="ko-Kore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" name="오각형[P] 11">
                <a:extLst>
                  <a:ext uri="{FF2B5EF4-FFF2-40B4-BE49-F238E27FC236}">
                    <a16:creationId xmlns:a16="http://schemas.microsoft.com/office/drawing/2014/main" id="{2995D10F-0130-CF37-2B11-B8688D946827}"/>
                  </a:ext>
                </a:extLst>
              </p:cNvPr>
              <p:cNvSpPr/>
              <p:nvPr/>
            </p:nvSpPr>
            <p:spPr>
              <a:xfrm>
                <a:off x="2553193" y="4674990"/>
                <a:ext cx="2889666" cy="1537783"/>
              </a:xfrm>
              <a:prstGeom prst="homePlate">
                <a:avLst>
                  <a:gd name="adj" fmla="val 29390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ko-KR" altLang="en-US" dirty="0">
                    <a:solidFill>
                      <a:sysClr val="windowText" lastClr="000000"/>
                    </a:solidFill>
                  </a:rPr>
                  <a:t>시스템</a:t>
                </a:r>
                <a:endParaRPr kumimoji="1" lang="en-US" altLang="ko-KR" dirty="0">
                  <a:solidFill>
                    <a:sysClr val="windowText" lastClr="000000"/>
                  </a:solidFill>
                </a:endParaRPr>
              </a:p>
              <a:p>
                <a:pPr algn="ctr"/>
                <a:r>
                  <a:rPr kumimoji="1" lang="ko-KR" altLang="en-US" dirty="0">
                    <a:solidFill>
                      <a:sysClr val="windowText" lastClr="000000"/>
                    </a:solidFill>
                  </a:rPr>
                  <a:t>편집</a:t>
                </a:r>
                <a:endParaRPr kumimoji="1" lang="ko-Kore-KR" altLang="en-US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A5DC3A24-F8B1-26ED-2DA1-E735A594C827}"/>
                </a:ext>
              </a:extLst>
            </p:cNvPr>
            <p:cNvSpPr/>
            <p:nvPr/>
          </p:nvSpPr>
          <p:spPr>
            <a:xfrm>
              <a:off x="3364088" y="4883408"/>
              <a:ext cx="476995" cy="4728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600" dirty="0">
                  <a:solidFill>
                    <a:sysClr val="windowText" lastClr="000000"/>
                  </a:solidFill>
                </a:rPr>
                <a:t>1</a:t>
              </a:r>
              <a:endParaRPr kumimoji="1" lang="ko-Kore-KR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2C7C8C0B-F358-3EEB-DF46-84EBA62A92E3}"/>
                </a:ext>
              </a:extLst>
            </p:cNvPr>
            <p:cNvSpPr/>
            <p:nvPr/>
          </p:nvSpPr>
          <p:spPr>
            <a:xfrm>
              <a:off x="6015255" y="4883407"/>
              <a:ext cx="476995" cy="4728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600" dirty="0">
                  <a:solidFill>
                    <a:sysClr val="windowText" lastClr="000000"/>
                  </a:solidFill>
                </a:rPr>
                <a:t>2</a:t>
              </a:r>
              <a:endParaRPr kumimoji="1" lang="ko-Kore-KR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C7F3142B-8FE1-6791-1F9C-DCCB8B587535}"/>
                </a:ext>
              </a:extLst>
            </p:cNvPr>
            <p:cNvSpPr/>
            <p:nvPr/>
          </p:nvSpPr>
          <p:spPr>
            <a:xfrm>
              <a:off x="8491262" y="4883407"/>
              <a:ext cx="476995" cy="4728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600" dirty="0">
                  <a:solidFill>
                    <a:sysClr val="windowText" lastClr="000000"/>
                  </a:solidFill>
                </a:rPr>
                <a:t>3</a:t>
              </a:r>
              <a:endParaRPr kumimoji="1" lang="ko-Kore-KR" altLang="en-US" sz="16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8" name="직선 연결선[R] 7">
              <a:extLst>
                <a:ext uri="{FF2B5EF4-FFF2-40B4-BE49-F238E27FC236}">
                  <a16:creationId xmlns:a16="http://schemas.microsoft.com/office/drawing/2014/main" id="{3B970AB6-7EB3-6BE2-E654-5DCBC0393CB7}"/>
                </a:ext>
              </a:extLst>
            </p:cNvPr>
            <p:cNvCxnSpPr>
              <a:cxnSpLocks/>
            </p:cNvCxnSpPr>
            <p:nvPr/>
          </p:nvCxnSpPr>
          <p:spPr>
            <a:xfrm>
              <a:off x="4828544" y="5112468"/>
              <a:ext cx="464295" cy="768893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[R] 8">
              <a:extLst>
                <a:ext uri="{FF2B5EF4-FFF2-40B4-BE49-F238E27FC236}">
                  <a16:creationId xmlns:a16="http://schemas.microsoft.com/office/drawing/2014/main" id="{2F61D201-6B8F-1ED3-7588-5186D66B95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28544" y="5881361"/>
              <a:ext cx="464295" cy="768893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사각형: 둥근 모서리 47">
            <a:extLst>
              <a:ext uri="{FF2B5EF4-FFF2-40B4-BE49-F238E27FC236}">
                <a16:creationId xmlns:a16="http://schemas.microsoft.com/office/drawing/2014/main" id="{D4F750F8-724F-7FFE-FF45-5932E0028C3D}"/>
              </a:ext>
            </a:extLst>
          </p:cNvPr>
          <p:cNvSpPr/>
          <p:nvPr/>
        </p:nvSpPr>
        <p:spPr>
          <a:xfrm>
            <a:off x="411920" y="1335002"/>
            <a:ext cx="11343777" cy="3159731"/>
          </a:xfrm>
          <a:prstGeom prst="roundRect">
            <a:avLst>
              <a:gd name="adj" fmla="val 6694"/>
            </a:avLst>
          </a:prstGeom>
          <a:solidFill>
            <a:schemeClr val="bg1">
              <a:lumMod val="95000"/>
            </a:schemeClr>
          </a:solidFill>
          <a:ln w="25400">
            <a:solidFill>
              <a:schemeClr val="bg1"/>
            </a:solidFill>
          </a:ln>
          <a:effectLst>
            <a:outerShdw dist="63500" dir="2700000" algn="t" rotWithShape="0">
              <a:srgbClr val="DFD4C7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ko-KR" sz="1000" dirty="0">
              <a:solidFill>
                <a:schemeClr val="tx1"/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ko-KR" altLang="en-US" b="1" dirty="0">
                <a:solidFill>
                  <a:srgbClr val="FF0000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마이그레이션 후 공개키 암호 및 </a:t>
            </a:r>
            <a:r>
              <a:rPr kumimoji="1" lang="ko-KR" altLang="en-US" b="1" dirty="0" err="1">
                <a:solidFill>
                  <a:srgbClr val="FF0000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대칭키</a:t>
            </a:r>
            <a:r>
              <a:rPr kumimoji="1" lang="ko-KR" altLang="en-US" b="1" dirty="0">
                <a:solidFill>
                  <a:srgbClr val="FF0000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 암호로 암호화된 자산이 동일한 방식으로 암호화 됨</a:t>
            </a:r>
            <a:endParaRPr kumimoji="1" lang="en-US" altLang="ko-KR" b="1" dirty="0">
              <a:solidFill>
                <a:srgbClr val="FF0000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ko-KR" sz="1600" dirty="0">
                <a:solidFill>
                  <a:schemeClr val="tx1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[Step 1. </a:t>
            </a:r>
            <a:r>
              <a:rPr kumimoji="1" lang="ko-KR" altLang="en-US" sz="1600" dirty="0">
                <a:solidFill>
                  <a:schemeClr val="tx1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시스템 편집</a:t>
            </a:r>
            <a:r>
              <a:rPr kumimoji="1" lang="en-US" altLang="ko-KR" sz="1600" dirty="0">
                <a:solidFill>
                  <a:schemeClr val="tx1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]</a:t>
            </a:r>
            <a:r>
              <a:rPr kumimoji="1" lang="ko-KR" altLang="en-US" sz="1600" dirty="0">
                <a:solidFill>
                  <a:schemeClr val="tx1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완료 후 </a:t>
            </a:r>
            <a:r>
              <a:rPr kumimoji="1" lang="en-US" altLang="ko-KR" sz="1600" dirty="0">
                <a:solidFill>
                  <a:schemeClr val="tx1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[Step 2. </a:t>
            </a:r>
            <a:r>
              <a:rPr kumimoji="1" lang="ko-KR" altLang="en-US" sz="1600" dirty="0">
                <a:solidFill>
                  <a:schemeClr val="tx1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마이그레이션 계획 준비</a:t>
            </a:r>
            <a:r>
              <a:rPr kumimoji="1" lang="en-US" altLang="ko-KR" sz="1600" dirty="0">
                <a:solidFill>
                  <a:schemeClr val="tx1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]</a:t>
            </a:r>
            <a:r>
              <a:rPr kumimoji="1" lang="ko-KR" altLang="en-US" sz="1600" dirty="0">
                <a:solidFill>
                  <a:schemeClr val="tx1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진행 가능</a:t>
            </a:r>
            <a:endParaRPr kumimoji="1" lang="en-US" altLang="ko-KR" sz="1600" dirty="0">
              <a:solidFill>
                <a:schemeClr val="tx1"/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ko-KR" altLang="en-US" sz="1600" dirty="0">
                <a:solidFill>
                  <a:schemeClr val="tx1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마이그레이션 계획 단계에서 포함 되어야 하는 것 </a:t>
            </a:r>
            <a:r>
              <a:rPr kumimoji="1" lang="en-US" altLang="ko-KR" sz="1600" dirty="0">
                <a:solidFill>
                  <a:schemeClr val="tx1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1" lang="en-US" altLang="ko-KR" sz="400" dirty="0">
              <a:solidFill>
                <a:schemeClr val="tx1"/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pPr lvl="2"/>
            <a:r>
              <a:rPr kumimoji="1" lang="en-US" altLang="ko-KR" sz="1200" b="1" dirty="0">
                <a:solidFill>
                  <a:schemeClr val="tx1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	</a:t>
            </a:r>
            <a:r>
              <a:rPr kumimoji="1" lang="en-US" altLang="ko-KR" sz="1400" b="1" dirty="0">
                <a:solidFill>
                  <a:schemeClr val="tx1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1.</a:t>
            </a:r>
            <a:r>
              <a:rPr kumimoji="1" lang="ko-KR" altLang="en-US" sz="1400" b="1" dirty="0">
                <a:solidFill>
                  <a:schemeClr val="tx1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 자산 전체 목록</a:t>
            </a:r>
            <a:r>
              <a:rPr kumimoji="1" lang="en-US" altLang="ko-KR" sz="1400" b="1" dirty="0">
                <a:solidFill>
                  <a:schemeClr val="tx1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		2.</a:t>
            </a:r>
            <a:r>
              <a:rPr kumimoji="1" lang="ko-KR" altLang="en-US" sz="1400" b="1" dirty="0">
                <a:solidFill>
                  <a:schemeClr val="tx1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 자산에 대한 정보</a:t>
            </a:r>
            <a:r>
              <a:rPr kumimoji="1" lang="en-US" altLang="ko-KR" sz="1400" b="1" dirty="0">
                <a:solidFill>
                  <a:schemeClr val="tx1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(</a:t>
            </a:r>
            <a:r>
              <a:rPr kumimoji="1" lang="ko-KR" altLang="en-US" sz="1400" b="1" dirty="0">
                <a:solidFill>
                  <a:schemeClr val="tx1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지정된 자산이 마이그레이션 되는지 여부</a:t>
            </a:r>
            <a:r>
              <a:rPr kumimoji="1" lang="en-US" altLang="ko-KR" sz="1400" b="1" dirty="0">
                <a:solidFill>
                  <a:schemeClr val="tx1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)</a:t>
            </a:r>
          </a:p>
          <a:p>
            <a:endParaRPr kumimoji="1" lang="en-US" altLang="ko-KR" sz="1400" b="1" dirty="0">
              <a:solidFill>
                <a:schemeClr val="tx1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pPr lvl="1"/>
            <a:r>
              <a:rPr kumimoji="1" lang="en-US" altLang="ko-KR" b="1" dirty="0">
                <a:solidFill>
                  <a:schemeClr val="tx1"/>
                </a:solidFill>
              </a:rPr>
              <a:t> [</a:t>
            </a:r>
            <a:r>
              <a:rPr kumimoji="1" lang="en" altLang="ko-Kore-KR" b="1" dirty="0">
                <a:solidFill>
                  <a:schemeClr val="tx1"/>
                </a:solidFill>
              </a:rPr>
              <a:t>Hardware Based Security Environment (HBSE)</a:t>
            </a:r>
            <a:r>
              <a:rPr kumimoji="1" lang="ko-KR" altLang="en-US" b="1" dirty="0">
                <a:solidFill>
                  <a:schemeClr val="tx1"/>
                </a:solidFill>
              </a:rPr>
              <a:t> 마이그레이션에 대한 고려사항</a:t>
            </a:r>
            <a:r>
              <a:rPr kumimoji="1" lang="en-US" altLang="ko-KR" b="1" dirty="0">
                <a:solidFill>
                  <a:schemeClr val="tx1"/>
                </a:solidFill>
              </a:rPr>
              <a:t>]</a:t>
            </a:r>
          </a:p>
          <a:p>
            <a:pPr lvl="1"/>
            <a:endParaRPr kumimoji="1" lang="en-US" altLang="ko-Kore-KR" sz="600" dirty="0">
              <a:solidFill>
                <a:schemeClr val="tx1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kumimoji="1" lang="en" altLang="ko-Kore-KR" dirty="0">
                <a:solidFill>
                  <a:schemeClr val="tx1"/>
                </a:solidFill>
              </a:rPr>
              <a:t>HBSE</a:t>
            </a:r>
            <a:r>
              <a:rPr kumimoji="1" lang="ko-KR" altLang="en-US" dirty="0" err="1">
                <a:solidFill>
                  <a:schemeClr val="tx1"/>
                </a:solidFill>
              </a:rPr>
              <a:t>를</a:t>
            </a:r>
            <a:r>
              <a:rPr kumimoji="1" lang="ko-KR" altLang="en-US" dirty="0">
                <a:solidFill>
                  <a:schemeClr val="tx1"/>
                </a:solidFill>
              </a:rPr>
              <a:t> 먼저 마이그레이션 한 후에 </a:t>
            </a:r>
            <a:r>
              <a:rPr kumimoji="1" lang="en" altLang="ko-Kore-KR" dirty="0">
                <a:solidFill>
                  <a:schemeClr val="tx1"/>
                </a:solidFill>
              </a:rPr>
              <a:t>HBSE</a:t>
            </a:r>
            <a:r>
              <a:rPr kumimoji="1" lang="ko-KR" altLang="en-US" dirty="0">
                <a:solidFill>
                  <a:schemeClr val="tx1"/>
                </a:solidFill>
              </a:rPr>
              <a:t>에 종속된 자산에 대한 마이그레이션 진행</a:t>
            </a:r>
            <a:endParaRPr kumimoji="1" lang="en-US" altLang="ko-KR" dirty="0">
              <a:solidFill>
                <a:schemeClr val="tx1"/>
              </a:solidFill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chemeClr val="tx1"/>
                </a:solidFill>
              </a:rPr>
              <a:t>프라임 곡선을 사용하는 </a:t>
            </a:r>
            <a:r>
              <a:rPr kumimoji="1" lang="en" altLang="ko-KR" sz="1400" dirty="0">
                <a:solidFill>
                  <a:schemeClr val="tx1"/>
                </a:solidFill>
              </a:rPr>
              <a:t>RSA</a:t>
            </a:r>
            <a:r>
              <a:rPr kumimoji="1" lang="ko-KR" altLang="en-US" sz="1400" dirty="0">
                <a:solidFill>
                  <a:schemeClr val="tx1"/>
                </a:solidFill>
              </a:rPr>
              <a:t> 및</a:t>
            </a:r>
            <a:r>
              <a:rPr kumimoji="1" lang="en" altLang="ko-KR" sz="1400" dirty="0">
                <a:solidFill>
                  <a:schemeClr val="tx1"/>
                </a:solidFill>
              </a:rPr>
              <a:t> ECC</a:t>
            </a:r>
            <a:r>
              <a:rPr kumimoji="1" lang="ko-KR" altLang="en-US" sz="1400" dirty="0">
                <a:solidFill>
                  <a:schemeClr val="tx1"/>
                </a:solidFill>
              </a:rPr>
              <a:t>만 지원하는 </a:t>
            </a:r>
            <a:r>
              <a:rPr kumimoji="1" lang="en" altLang="ko-KR" sz="1400" dirty="0">
                <a:solidFill>
                  <a:schemeClr val="tx1"/>
                </a:solidFill>
              </a:rPr>
              <a:t>ISO/IEC 11889-1</a:t>
            </a:r>
            <a:r>
              <a:rPr kumimoji="1" lang="ko-KR" altLang="en-US" sz="1400" dirty="0">
                <a:solidFill>
                  <a:schemeClr val="tx1"/>
                </a:solidFill>
              </a:rPr>
              <a:t>은 </a:t>
            </a:r>
            <a:r>
              <a:rPr kumimoji="1" lang="en" altLang="ko-KR" sz="1400" dirty="0">
                <a:solidFill>
                  <a:schemeClr val="tx1"/>
                </a:solidFill>
              </a:rPr>
              <a:t>quantum-safe</a:t>
            </a:r>
            <a:r>
              <a:rPr kumimoji="1" lang="ko-KR" altLang="en-US" sz="1400" dirty="0">
                <a:solidFill>
                  <a:schemeClr val="tx1"/>
                </a:solidFill>
              </a:rPr>
              <a:t>로 분류 불가능</a:t>
            </a:r>
            <a:endParaRPr kumimoji="1" lang="en-US" altLang="ko-KR" sz="1400" dirty="0">
              <a:solidFill>
                <a:schemeClr val="tx1"/>
              </a:solidFill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kumimoji="1" lang="en" altLang="ko-KR" sz="1400" dirty="0">
                <a:solidFill>
                  <a:schemeClr val="tx1"/>
                </a:solidFill>
              </a:rPr>
              <a:t>ISO/IEC 11889-1</a:t>
            </a:r>
            <a:r>
              <a:rPr kumimoji="1" lang="ko-KR" altLang="en-US" sz="1400" dirty="0">
                <a:solidFill>
                  <a:schemeClr val="tx1"/>
                </a:solidFill>
              </a:rPr>
              <a:t>의 </a:t>
            </a:r>
            <a:r>
              <a:rPr kumimoji="1" lang="en" altLang="ko-KR" sz="1400" dirty="0">
                <a:solidFill>
                  <a:schemeClr val="tx1"/>
                </a:solidFill>
              </a:rPr>
              <a:t>TPM/TSS</a:t>
            </a:r>
            <a:r>
              <a:rPr kumimoji="1" lang="ko-KR" altLang="en-US" sz="1400" dirty="0" err="1">
                <a:solidFill>
                  <a:schemeClr val="tx1"/>
                </a:solidFill>
              </a:rPr>
              <a:t>를</a:t>
            </a:r>
            <a:r>
              <a:rPr kumimoji="1" lang="ko-KR" altLang="en-US" sz="1400" dirty="0">
                <a:solidFill>
                  <a:schemeClr val="tx1"/>
                </a:solidFill>
              </a:rPr>
              <a:t> 사용하는 구현들은 향후 </a:t>
            </a:r>
            <a:r>
              <a:rPr kumimoji="1" lang="en" altLang="ko-KR" sz="1400" dirty="0">
                <a:solidFill>
                  <a:schemeClr val="tx1"/>
                </a:solidFill>
              </a:rPr>
              <a:t>QS</a:t>
            </a:r>
            <a:r>
              <a:rPr kumimoji="1" lang="ko-KR" altLang="en-US" sz="1400" dirty="0">
                <a:solidFill>
                  <a:schemeClr val="tx1"/>
                </a:solidFill>
              </a:rPr>
              <a:t>로 마이그레이션 해야함</a:t>
            </a:r>
            <a:endParaRPr kumimoji="1" lang="en-US" altLang="ko-KR" sz="1400" dirty="0">
              <a:solidFill>
                <a:schemeClr val="tx1"/>
              </a:solidFill>
            </a:endParaRPr>
          </a:p>
          <a:p>
            <a:pPr lvl="2"/>
            <a:endParaRPr kumimoji="1" lang="ko-Kore-KR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사각형: 둥근 모서리 7">
            <a:extLst>
              <a:ext uri="{FF2B5EF4-FFF2-40B4-BE49-F238E27FC236}">
                <a16:creationId xmlns:a16="http://schemas.microsoft.com/office/drawing/2014/main" id="{237459CB-44A2-A359-E047-F080977A87A7}"/>
              </a:ext>
            </a:extLst>
          </p:cNvPr>
          <p:cNvSpPr/>
          <p:nvPr/>
        </p:nvSpPr>
        <p:spPr>
          <a:xfrm>
            <a:off x="704112" y="1140599"/>
            <a:ext cx="3212979" cy="358024"/>
          </a:xfrm>
          <a:prstGeom prst="roundRect">
            <a:avLst>
              <a:gd name="adj" fmla="val 6333"/>
            </a:avLst>
          </a:prstGeom>
          <a:solidFill>
            <a:srgbClr val="06939E"/>
          </a:solidFill>
          <a:ln w="19050">
            <a:noFill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marL="0" indent="0" algn="ctr">
              <a:buNone/>
            </a:pPr>
            <a:r>
              <a:rPr kumimoji="1" lang="en-US" altLang="ko-Kore-KR" sz="1600" b="1" dirty="0">
                <a:solidFill>
                  <a:schemeClr val="bg1"/>
                </a:solidFill>
                <a:latin typeface="+mn-ea"/>
              </a:rPr>
              <a:t>Step</a:t>
            </a:r>
            <a:r>
              <a:rPr kumimoji="1" lang="ko-KR" altLang="en-US" sz="1600" b="1" dirty="0">
                <a:solidFill>
                  <a:schemeClr val="bg1"/>
                </a:solidFill>
                <a:latin typeface="+mn-ea"/>
              </a:rPr>
              <a:t> </a:t>
            </a:r>
            <a:r>
              <a:rPr kumimoji="1" lang="en-US" altLang="ko-KR" sz="1600" b="1" dirty="0">
                <a:solidFill>
                  <a:schemeClr val="bg1"/>
                </a:solidFill>
                <a:latin typeface="+mn-ea"/>
              </a:rPr>
              <a:t>2</a:t>
            </a:r>
            <a:r>
              <a:rPr kumimoji="1" lang="en-US" altLang="ko-Kore-KR" sz="1600" b="1" dirty="0">
                <a:solidFill>
                  <a:schemeClr val="bg1"/>
                </a:solidFill>
                <a:latin typeface="+mn-ea"/>
              </a:rPr>
              <a:t>. </a:t>
            </a:r>
            <a:r>
              <a:rPr kumimoji="1" lang="ko-KR" altLang="en-US" sz="1600" b="1" dirty="0">
                <a:solidFill>
                  <a:schemeClr val="bg1"/>
                </a:solidFill>
                <a:latin typeface="+mn-ea"/>
              </a:rPr>
              <a:t>마이그레이션 계획준비</a:t>
            </a:r>
            <a:endParaRPr kumimoji="1"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58449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E8E39F-08CA-4149-D31E-CC42F7213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" altLang="ko-Kore-KR" sz="2400" dirty="0"/>
              <a:t>Migration strategies and recommendations to Quantum Safe schemes (ETSI)</a:t>
            </a:r>
            <a:endParaRPr kumimoji="1" lang="ko-Kore-KR" altLang="en-US" sz="2400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84219F6-9536-0411-8DA7-8773D1815C49}"/>
              </a:ext>
            </a:extLst>
          </p:cNvPr>
          <p:cNvGrpSpPr/>
          <p:nvPr/>
        </p:nvGrpSpPr>
        <p:grpSpPr>
          <a:xfrm>
            <a:off x="2806330" y="4970153"/>
            <a:ext cx="6579339" cy="1494495"/>
            <a:chOff x="2396250" y="4883407"/>
            <a:chExt cx="7778342" cy="1766848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FD22AB7E-FE57-D777-EB68-9BA83BFBB859}"/>
                </a:ext>
              </a:extLst>
            </p:cNvPr>
            <p:cNvGrpSpPr/>
            <p:nvPr/>
          </p:nvGrpSpPr>
          <p:grpSpPr>
            <a:xfrm>
              <a:off x="2396250" y="5112469"/>
              <a:ext cx="7778342" cy="1537786"/>
              <a:chOff x="2553193" y="4674990"/>
              <a:chExt cx="7778342" cy="1537785"/>
            </a:xfrm>
          </p:grpSpPr>
          <p:sp>
            <p:nvSpPr>
              <p:cNvPr id="13" name="오각형[P] 12">
                <a:extLst>
                  <a:ext uri="{FF2B5EF4-FFF2-40B4-BE49-F238E27FC236}">
                    <a16:creationId xmlns:a16="http://schemas.microsoft.com/office/drawing/2014/main" id="{967F2137-02F3-FEC9-CA1D-47E9F2376867}"/>
                  </a:ext>
                </a:extLst>
              </p:cNvPr>
              <p:cNvSpPr/>
              <p:nvPr/>
            </p:nvSpPr>
            <p:spPr>
              <a:xfrm>
                <a:off x="7441871" y="4674990"/>
                <a:ext cx="2889664" cy="1537783"/>
              </a:xfrm>
              <a:prstGeom prst="homePlate">
                <a:avLst>
                  <a:gd name="adj" fmla="val 29390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ko-KR" altLang="en-US" dirty="0">
                    <a:solidFill>
                      <a:sysClr val="windowText" lastClr="000000"/>
                    </a:solidFill>
                  </a:rPr>
                  <a:t>마이그레이션</a:t>
                </a:r>
                <a:endParaRPr kumimoji="1" lang="en-US" altLang="ko-KR" dirty="0">
                  <a:solidFill>
                    <a:sysClr val="windowText" lastClr="000000"/>
                  </a:solidFill>
                </a:endParaRPr>
              </a:p>
              <a:p>
                <a:pPr algn="ctr"/>
                <a:r>
                  <a:rPr kumimoji="1" lang="ko-KR" altLang="en-US" dirty="0">
                    <a:solidFill>
                      <a:sysClr val="windowText" lastClr="000000"/>
                    </a:solidFill>
                  </a:rPr>
                  <a:t>실행</a:t>
                </a:r>
                <a:endParaRPr kumimoji="1" lang="ko-Kore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" name="오각형[P] 13">
                <a:extLst>
                  <a:ext uri="{FF2B5EF4-FFF2-40B4-BE49-F238E27FC236}">
                    <a16:creationId xmlns:a16="http://schemas.microsoft.com/office/drawing/2014/main" id="{3E395BC7-398A-CE2D-AC51-9908B499B427}"/>
                  </a:ext>
                </a:extLst>
              </p:cNvPr>
              <p:cNvSpPr/>
              <p:nvPr/>
            </p:nvSpPr>
            <p:spPr>
              <a:xfrm>
                <a:off x="4965864" y="4674992"/>
                <a:ext cx="2889664" cy="1537783"/>
              </a:xfrm>
              <a:prstGeom prst="homePlate">
                <a:avLst>
                  <a:gd name="adj" fmla="val 28306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ko-KR" altLang="en-US" dirty="0">
                    <a:solidFill>
                      <a:sysClr val="windowText" lastClr="000000"/>
                    </a:solidFill>
                  </a:rPr>
                  <a:t>마이그레이션</a:t>
                </a:r>
                <a:endParaRPr kumimoji="1" lang="en-US" altLang="ko-KR" dirty="0">
                  <a:solidFill>
                    <a:sysClr val="windowText" lastClr="000000"/>
                  </a:solidFill>
                </a:endParaRPr>
              </a:p>
              <a:p>
                <a:pPr algn="ctr"/>
                <a:r>
                  <a:rPr kumimoji="1" lang="ko-KR" altLang="en-US" dirty="0">
                    <a:solidFill>
                      <a:sysClr val="windowText" lastClr="000000"/>
                    </a:solidFill>
                  </a:rPr>
                  <a:t>계획 준비</a:t>
                </a:r>
                <a:endParaRPr kumimoji="1" lang="ko-Kore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" name="오각형[P] 14">
                <a:extLst>
                  <a:ext uri="{FF2B5EF4-FFF2-40B4-BE49-F238E27FC236}">
                    <a16:creationId xmlns:a16="http://schemas.microsoft.com/office/drawing/2014/main" id="{C67A18EF-5997-1F98-623F-B699487D6B9F}"/>
                  </a:ext>
                </a:extLst>
              </p:cNvPr>
              <p:cNvSpPr/>
              <p:nvPr/>
            </p:nvSpPr>
            <p:spPr>
              <a:xfrm>
                <a:off x="2553193" y="4674990"/>
                <a:ext cx="2889666" cy="1537783"/>
              </a:xfrm>
              <a:prstGeom prst="homePlate">
                <a:avLst>
                  <a:gd name="adj" fmla="val 29390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ko-KR" altLang="en-US" dirty="0">
                    <a:solidFill>
                      <a:sysClr val="windowText" lastClr="000000"/>
                    </a:solidFill>
                  </a:rPr>
                  <a:t>시스템</a:t>
                </a:r>
                <a:endParaRPr kumimoji="1" lang="en-US" altLang="ko-KR" dirty="0">
                  <a:solidFill>
                    <a:sysClr val="windowText" lastClr="000000"/>
                  </a:solidFill>
                </a:endParaRPr>
              </a:p>
              <a:p>
                <a:pPr algn="ctr"/>
                <a:r>
                  <a:rPr kumimoji="1" lang="ko-KR" altLang="en-US" dirty="0">
                    <a:solidFill>
                      <a:sysClr val="windowText" lastClr="000000"/>
                    </a:solidFill>
                  </a:rPr>
                  <a:t>편집</a:t>
                </a:r>
                <a:endParaRPr kumimoji="1" lang="ko-Kore-KR" altLang="en-US" dirty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26B41F6E-6F52-B06C-DA2F-B76B0E82F675}"/>
                </a:ext>
              </a:extLst>
            </p:cNvPr>
            <p:cNvSpPr/>
            <p:nvPr/>
          </p:nvSpPr>
          <p:spPr>
            <a:xfrm>
              <a:off x="3364088" y="4883408"/>
              <a:ext cx="476995" cy="4728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600" dirty="0">
                  <a:solidFill>
                    <a:sysClr val="windowText" lastClr="000000"/>
                  </a:solidFill>
                </a:rPr>
                <a:t>1</a:t>
              </a:r>
              <a:endParaRPr kumimoji="1" lang="ko-Kore-KR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24FE77A3-811B-18BD-D88C-BA3D2CDA11E2}"/>
                </a:ext>
              </a:extLst>
            </p:cNvPr>
            <p:cNvSpPr/>
            <p:nvPr/>
          </p:nvSpPr>
          <p:spPr>
            <a:xfrm>
              <a:off x="6015255" y="4883407"/>
              <a:ext cx="476995" cy="4728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600" dirty="0">
                  <a:solidFill>
                    <a:sysClr val="windowText" lastClr="000000"/>
                  </a:solidFill>
                </a:rPr>
                <a:t>2</a:t>
              </a:r>
              <a:endParaRPr kumimoji="1" lang="ko-Kore-KR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ED1356BA-6C18-A871-9C2E-4F94FD15C9E8}"/>
                </a:ext>
              </a:extLst>
            </p:cNvPr>
            <p:cNvSpPr/>
            <p:nvPr/>
          </p:nvSpPr>
          <p:spPr>
            <a:xfrm>
              <a:off x="8491262" y="4883407"/>
              <a:ext cx="476995" cy="47283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600" dirty="0">
                  <a:solidFill>
                    <a:sysClr val="windowText" lastClr="000000"/>
                  </a:solidFill>
                </a:rPr>
                <a:t>3</a:t>
              </a:r>
              <a:endParaRPr kumimoji="1" lang="ko-Kore-KR" altLang="en-US" sz="16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1" name="직선 연결선[R] 10">
              <a:extLst>
                <a:ext uri="{FF2B5EF4-FFF2-40B4-BE49-F238E27FC236}">
                  <a16:creationId xmlns:a16="http://schemas.microsoft.com/office/drawing/2014/main" id="{4C102E8E-B873-F748-3644-966F0B2EAC78}"/>
                </a:ext>
              </a:extLst>
            </p:cNvPr>
            <p:cNvCxnSpPr>
              <a:cxnSpLocks/>
            </p:cNvCxnSpPr>
            <p:nvPr/>
          </p:nvCxnSpPr>
          <p:spPr>
            <a:xfrm>
              <a:off x="7253584" y="5112468"/>
              <a:ext cx="464295" cy="768893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[R] 11">
              <a:extLst>
                <a:ext uri="{FF2B5EF4-FFF2-40B4-BE49-F238E27FC236}">
                  <a16:creationId xmlns:a16="http://schemas.microsoft.com/office/drawing/2014/main" id="{AFA6F11B-85B6-F29A-8382-07A2738D6A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53584" y="5881361"/>
              <a:ext cx="464295" cy="768893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사각형: 둥근 모서리 47">
            <a:extLst>
              <a:ext uri="{FF2B5EF4-FFF2-40B4-BE49-F238E27FC236}">
                <a16:creationId xmlns:a16="http://schemas.microsoft.com/office/drawing/2014/main" id="{D8BD35B8-034B-177B-009B-22CFE8B1B94D}"/>
              </a:ext>
            </a:extLst>
          </p:cNvPr>
          <p:cNvSpPr/>
          <p:nvPr/>
        </p:nvSpPr>
        <p:spPr>
          <a:xfrm>
            <a:off x="411920" y="1335002"/>
            <a:ext cx="11343777" cy="3425534"/>
          </a:xfrm>
          <a:prstGeom prst="roundRect">
            <a:avLst>
              <a:gd name="adj" fmla="val 6694"/>
            </a:avLst>
          </a:prstGeom>
          <a:solidFill>
            <a:schemeClr val="bg1">
              <a:lumMod val="95000"/>
            </a:schemeClr>
          </a:solidFill>
          <a:ln w="25400">
            <a:solidFill>
              <a:schemeClr val="bg1"/>
            </a:solidFill>
          </a:ln>
          <a:effectLst>
            <a:outerShdw dist="63500" dir="2700000" algn="t" rotWithShape="0">
              <a:srgbClr val="DFD4C7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700" dirty="0">
              <a:solidFill>
                <a:schemeClr val="tx1"/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>
                <a:solidFill>
                  <a:schemeClr val="tx1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[Step 1. </a:t>
            </a:r>
            <a:r>
              <a:rPr kumimoji="1" lang="ko-KR" altLang="en-US" dirty="0">
                <a:solidFill>
                  <a:schemeClr val="tx1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시스템 편집</a:t>
            </a:r>
            <a:r>
              <a:rPr kumimoji="1" lang="en-US" altLang="ko-KR" dirty="0">
                <a:solidFill>
                  <a:schemeClr val="tx1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], [Step 2. </a:t>
            </a:r>
            <a:r>
              <a:rPr kumimoji="1" lang="ko-KR" altLang="en-US" dirty="0">
                <a:solidFill>
                  <a:schemeClr val="tx1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마이그레이션 계획 준비</a:t>
            </a:r>
            <a:r>
              <a:rPr kumimoji="1" lang="en-US" altLang="ko-KR" dirty="0">
                <a:solidFill>
                  <a:schemeClr val="tx1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]</a:t>
            </a:r>
            <a:r>
              <a:rPr kumimoji="1" lang="ko-KR" altLang="en-US" dirty="0" err="1">
                <a:solidFill>
                  <a:schemeClr val="tx1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를</a:t>
            </a:r>
            <a:r>
              <a:rPr kumimoji="1" lang="ko-KR" altLang="en-US" dirty="0">
                <a:solidFill>
                  <a:schemeClr val="tx1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 마친 후 마이그레이션 실행 단계 진행 가능</a:t>
            </a:r>
            <a:endParaRPr kumimoji="1" lang="en-US" altLang="ko-KR" dirty="0">
              <a:solidFill>
                <a:schemeClr val="tx1"/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ko-KR" altLang="en-US" b="1" dirty="0">
                <a:solidFill>
                  <a:schemeClr val="tx1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마이그레이션 실행</a:t>
            </a:r>
            <a:r>
              <a:rPr kumimoji="1" lang="en-US" altLang="ko-KR" b="1" dirty="0">
                <a:solidFill>
                  <a:schemeClr val="tx1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 </a:t>
            </a:r>
            <a:r>
              <a:rPr kumimoji="1" lang="ko-KR" altLang="en-US" b="1" dirty="0">
                <a:solidFill>
                  <a:schemeClr val="tx1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단계에서는 </a:t>
            </a:r>
            <a:r>
              <a:rPr kumimoji="1" lang="en-US" altLang="ko-KR" b="1" dirty="0">
                <a:solidFill>
                  <a:schemeClr val="tx1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[Step 1],</a:t>
            </a:r>
            <a:r>
              <a:rPr kumimoji="1" lang="ko-KR" altLang="en-US" b="1" dirty="0">
                <a:solidFill>
                  <a:schemeClr val="tx1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 </a:t>
            </a:r>
            <a:r>
              <a:rPr kumimoji="1" lang="en-US" altLang="ko-KR" b="1" dirty="0">
                <a:solidFill>
                  <a:schemeClr val="tx1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[Step 2]</a:t>
            </a:r>
            <a:r>
              <a:rPr kumimoji="1" lang="ko-KR" altLang="en-US" b="1" dirty="0">
                <a:solidFill>
                  <a:schemeClr val="tx1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 계획을 구현함</a:t>
            </a:r>
            <a:endParaRPr kumimoji="1" lang="en-US" altLang="ko-KR" b="1" dirty="0">
              <a:solidFill>
                <a:schemeClr val="tx1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ko-KR" sz="1000" dirty="0">
              <a:solidFill>
                <a:schemeClr val="tx1"/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r>
              <a:rPr kumimoji="1" lang="en-US" altLang="ko-KR" b="1" dirty="0">
                <a:solidFill>
                  <a:schemeClr val="tx1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[Mitigation management]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sz="1400" b="1" dirty="0">
                <a:solidFill>
                  <a:srgbClr val="FF0000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계획의 실행 가능성을 결정하기 위해 마이그레이션을 시뮬레이션하고 테스트 수행</a:t>
            </a:r>
            <a:endParaRPr kumimoji="1" lang="en-US" altLang="ko-KR" sz="1400" b="1" dirty="0">
              <a:solidFill>
                <a:srgbClr val="FF0000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chemeClr val="tx1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마이그레이션에서 관리 체크포인트를 통해 진행 상황을 추적</a:t>
            </a:r>
            <a:r>
              <a:rPr kumimoji="1" lang="en-US" altLang="ko-KR" sz="1400" dirty="0">
                <a:solidFill>
                  <a:schemeClr val="tx1"/>
                </a:solidFill>
                <a:latin typeface="NanumSquare" panose="020B0600000101010101" pitchFamily="34" charset="-127"/>
                <a:ea typeface="NanumSquare" panose="020B0600000101010101" pitchFamily="34" charset="-127"/>
                <a:sym typeface="Wingdings" pitchFamily="2" charset="2"/>
              </a:rPr>
              <a:t> </a:t>
            </a:r>
            <a:r>
              <a:rPr kumimoji="1" lang="ko-KR" altLang="en-US" sz="1400" dirty="0">
                <a:solidFill>
                  <a:schemeClr val="tx1"/>
                </a:solidFill>
                <a:latin typeface="NanumSquare" panose="020B0600000101010101" pitchFamily="34" charset="-127"/>
                <a:ea typeface="NanumSquare" panose="020B0600000101010101" pitchFamily="34" charset="-127"/>
                <a:sym typeface="Wingdings" pitchFamily="2" charset="2"/>
              </a:rPr>
              <a:t>체크포인트를 놓친 경우 </a:t>
            </a:r>
            <a:r>
              <a:rPr kumimoji="1" lang="en-US" altLang="ko-KR" sz="1400" dirty="0">
                <a:solidFill>
                  <a:schemeClr val="tx1"/>
                </a:solidFill>
                <a:latin typeface="NanumSquare" panose="020B0600000101010101" pitchFamily="34" charset="-127"/>
                <a:ea typeface="NanumSquare" panose="020B0600000101010101" pitchFamily="34" charset="-127"/>
                <a:sym typeface="Wingdings" pitchFamily="2" charset="2"/>
              </a:rPr>
              <a:t>mitigation(</a:t>
            </a:r>
            <a:r>
              <a:rPr kumimoji="1" lang="ko-KR" altLang="en-US" sz="1400" dirty="0">
                <a:solidFill>
                  <a:schemeClr val="tx1"/>
                </a:solidFill>
                <a:latin typeface="NanumSquare" panose="020B0600000101010101" pitchFamily="34" charset="-127"/>
                <a:ea typeface="NanumSquare" panose="020B0600000101010101" pitchFamily="34" charset="-127"/>
                <a:sym typeface="Wingdings" pitchFamily="2" charset="2"/>
              </a:rPr>
              <a:t>완화</a:t>
            </a:r>
            <a:r>
              <a:rPr kumimoji="1" lang="en-US" altLang="ko-KR" sz="1400" dirty="0">
                <a:solidFill>
                  <a:schemeClr val="tx1"/>
                </a:solidFill>
                <a:latin typeface="NanumSquare" panose="020B0600000101010101" pitchFamily="34" charset="-127"/>
                <a:ea typeface="NanumSquare" panose="020B0600000101010101" pitchFamily="34" charset="-127"/>
                <a:sym typeface="Wingdings" pitchFamily="2" charset="2"/>
              </a:rPr>
              <a:t>)</a:t>
            </a:r>
            <a:r>
              <a:rPr kumimoji="1" lang="ko-KR" altLang="en-US" sz="1400" dirty="0">
                <a:solidFill>
                  <a:schemeClr val="tx1"/>
                </a:solidFill>
                <a:latin typeface="NanumSquare" panose="020B0600000101010101" pitchFamily="34" charset="-127"/>
                <a:ea typeface="NanumSquare" panose="020B0600000101010101" pitchFamily="34" charset="-127"/>
                <a:sym typeface="Wingdings" pitchFamily="2" charset="2"/>
              </a:rPr>
              <a:t> 조치를 따라 처리</a:t>
            </a:r>
            <a:endParaRPr kumimoji="1" lang="en-US" altLang="ko-KR" sz="1400" dirty="0">
              <a:solidFill>
                <a:schemeClr val="tx1"/>
              </a:solidFill>
              <a:latin typeface="NanumSquare" panose="020B0600000101010101" pitchFamily="34" charset="-127"/>
              <a:ea typeface="NanumSquare" panose="020B0600000101010101" pitchFamily="34" charset="-127"/>
              <a:sym typeface="Wingdings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solidFill>
                  <a:schemeClr val="tx1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관리 핵심 요소</a:t>
            </a:r>
            <a:r>
              <a:rPr kumimoji="1" lang="en-US" altLang="ko-KR" sz="1400" dirty="0">
                <a:solidFill>
                  <a:schemeClr val="tx1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: </a:t>
            </a:r>
            <a:r>
              <a:rPr kumimoji="1" lang="ko-KR" altLang="en-US" sz="1400" dirty="0">
                <a:solidFill>
                  <a:schemeClr val="tx1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계획의 실행 가능성을 결정하기 위한 마이그레이션 시뮬레이션 및 테스트</a:t>
            </a:r>
            <a:endParaRPr kumimoji="1" lang="en-US" altLang="ko-KR" sz="1400" dirty="0">
              <a:solidFill>
                <a:schemeClr val="tx1"/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pPr marL="1200150" lvl="2" indent="-285750">
              <a:buFont typeface="Wingdings" pitchFamily="2" charset="2"/>
              <a:buChar char="à"/>
            </a:pPr>
            <a:r>
              <a:rPr kumimoji="1" lang="ko-KR" altLang="en-US" sz="1400" dirty="0">
                <a:solidFill>
                  <a:schemeClr val="tx1"/>
                </a:solidFill>
                <a:latin typeface="NanumSquare" panose="020B0600000101010101" pitchFamily="34" charset="-127"/>
                <a:ea typeface="NanumSquare" panose="020B0600000101010101" pitchFamily="34" charset="-127"/>
                <a:sym typeface="Wingdings" pitchFamily="2" charset="2"/>
              </a:rPr>
              <a:t>누락된 요소 발견 가능</a:t>
            </a:r>
            <a:endParaRPr kumimoji="1" lang="en-US" altLang="ko-KR" sz="1400" dirty="0">
              <a:solidFill>
                <a:schemeClr val="tx1"/>
              </a:solidFill>
              <a:latin typeface="NanumSquare" panose="020B0600000101010101" pitchFamily="34" charset="-127"/>
              <a:ea typeface="NanumSquare" panose="020B0600000101010101" pitchFamily="34" charset="-127"/>
              <a:sym typeface="Wingdings" pitchFamily="2" charset="2"/>
            </a:endParaRPr>
          </a:p>
          <a:p>
            <a:endParaRPr kumimoji="1" lang="en-US" altLang="ko-KR" sz="1000" dirty="0">
              <a:solidFill>
                <a:schemeClr val="tx1"/>
              </a:solidFill>
              <a:latin typeface="NanumSquare" panose="020B0600000101010101" pitchFamily="34" charset="-127"/>
              <a:ea typeface="NanumSquare" panose="020B0600000101010101" pitchFamily="34" charset="-127"/>
              <a:sym typeface="Wingdings" pitchFamily="2" charset="2"/>
            </a:endParaRPr>
          </a:p>
          <a:p>
            <a:r>
              <a:rPr kumimoji="1" lang="en" altLang="ko-Kore-KR" sz="1600" b="1" dirty="0">
                <a:solidFill>
                  <a:schemeClr val="tx1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Business process requirements</a:t>
            </a:r>
            <a:r>
              <a:rPr kumimoji="1" lang="en-US" altLang="ko-KR" sz="1600" b="1" dirty="0">
                <a:solidFill>
                  <a:schemeClr val="tx1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sym typeface="Wingdings" pitchFamily="2" charset="2"/>
              </a:rPr>
              <a:t>:</a:t>
            </a:r>
          </a:p>
          <a:p>
            <a:pPr marL="914400" lvl="1" indent="-457200">
              <a:buAutoNum type="arabicPeriod"/>
            </a:pPr>
            <a:r>
              <a:rPr kumimoji="1" lang="ko-Kore-KR" altLang="en-US" sz="1400" dirty="0">
                <a:solidFill>
                  <a:schemeClr val="tx1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마이그레이션 관리자가 프로세스를 주도하고 책임져야 함</a:t>
            </a:r>
            <a:endParaRPr kumimoji="1" lang="en-US" altLang="ko-Kore-KR" sz="1400" dirty="0">
              <a:solidFill>
                <a:schemeClr val="tx1"/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pPr marL="914400" lvl="1" indent="-457200">
              <a:buAutoNum type="arabicPeriod"/>
            </a:pPr>
            <a:r>
              <a:rPr kumimoji="1" lang="ko-Kore-KR" altLang="en-US" sz="1400" dirty="0">
                <a:solidFill>
                  <a:schemeClr val="tx1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마이그레이션 관리자는 재정 및 조직적 지원을 받아야 함</a:t>
            </a:r>
            <a:endParaRPr kumimoji="1" lang="en-US" altLang="ko-Kore-KR" sz="1400" dirty="0">
              <a:solidFill>
                <a:schemeClr val="tx1"/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  <a:p>
            <a:pPr marL="914400" lvl="1" indent="-457200">
              <a:buAutoNum type="arabicPeriod"/>
            </a:pPr>
            <a:r>
              <a:rPr kumimoji="1" lang="ko-Kore-KR" altLang="en-US" sz="1400" dirty="0">
                <a:solidFill>
                  <a:schemeClr val="tx1"/>
                </a:solidFill>
                <a:latin typeface="NanumSquare" panose="020B0600000101010101" pitchFamily="34" charset="-127"/>
                <a:ea typeface="NanumSquare" panose="020B0600000101010101" pitchFamily="34" charset="-127"/>
              </a:rPr>
              <a:t>마이그레이션 관리자는 마이그레이션 계획 단계의 중간에서 중단이 불가능</a:t>
            </a:r>
            <a:endParaRPr kumimoji="1" lang="en-US" altLang="ko-Kore-KR" sz="1400" dirty="0">
              <a:solidFill>
                <a:schemeClr val="tx1"/>
              </a:solidFill>
              <a:latin typeface="NanumSquare" panose="020B0600000101010101" pitchFamily="34" charset="-127"/>
              <a:ea typeface="NanumSquare" panose="020B0600000101010101" pitchFamily="34" charset="-127"/>
            </a:endParaRPr>
          </a:p>
        </p:txBody>
      </p:sp>
      <p:sp>
        <p:nvSpPr>
          <p:cNvPr id="16" name="사각형: 둥근 모서리 7">
            <a:extLst>
              <a:ext uri="{FF2B5EF4-FFF2-40B4-BE49-F238E27FC236}">
                <a16:creationId xmlns:a16="http://schemas.microsoft.com/office/drawing/2014/main" id="{F2ECD5E1-94EC-0A6C-312D-9A71739032E8}"/>
              </a:ext>
            </a:extLst>
          </p:cNvPr>
          <p:cNvSpPr/>
          <p:nvPr/>
        </p:nvSpPr>
        <p:spPr>
          <a:xfrm>
            <a:off x="704113" y="1140599"/>
            <a:ext cx="2768136" cy="358024"/>
          </a:xfrm>
          <a:prstGeom prst="roundRect">
            <a:avLst>
              <a:gd name="adj" fmla="val 6333"/>
            </a:avLst>
          </a:prstGeom>
          <a:solidFill>
            <a:srgbClr val="06939E"/>
          </a:solidFill>
          <a:ln w="19050">
            <a:noFill/>
          </a:ln>
          <a:effectLst>
            <a:outerShdw blurRad="50800" dist="50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marL="0" indent="0" algn="ctr">
              <a:buNone/>
            </a:pPr>
            <a:r>
              <a:rPr kumimoji="1" lang="en-US" altLang="ko-Kore-KR" sz="1600" b="1" dirty="0">
                <a:solidFill>
                  <a:schemeClr val="bg1"/>
                </a:solidFill>
                <a:latin typeface="+mn-ea"/>
              </a:rPr>
              <a:t>Step</a:t>
            </a:r>
            <a:r>
              <a:rPr kumimoji="1" lang="ko-KR" altLang="en-US" sz="1600" b="1" dirty="0">
                <a:solidFill>
                  <a:schemeClr val="bg1"/>
                </a:solidFill>
                <a:latin typeface="+mn-ea"/>
              </a:rPr>
              <a:t> </a:t>
            </a:r>
            <a:r>
              <a:rPr kumimoji="1" lang="en-US" altLang="ko-KR" sz="1600" b="1" dirty="0">
                <a:solidFill>
                  <a:schemeClr val="bg1"/>
                </a:solidFill>
                <a:latin typeface="+mn-ea"/>
              </a:rPr>
              <a:t>3</a:t>
            </a:r>
            <a:r>
              <a:rPr kumimoji="1" lang="en-US" altLang="ko-Kore-KR" sz="1600" b="1" dirty="0">
                <a:solidFill>
                  <a:schemeClr val="bg1"/>
                </a:solidFill>
                <a:latin typeface="+mn-ea"/>
              </a:rPr>
              <a:t>. </a:t>
            </a:r>
            <a:r>
              <a:rPr kumimoji="1" lang="ko-KR" altLang="en-US" sz="1600" b="1" dirty="0">
                <a:solidFill>
                  <a:schemeClr val="bg1"/>
                </a:solidFill>
                <a:latin typeface="+mn-ea"/>
              </a:rPr>
              <a:t>마이그레이션 실행</a:t>
            </a:r>
            <a:endParaRPr kumimoji="1" lang="en-US" altLang="ko-KR" sz="16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51160234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976</TotalTime>
  <Words>2011</Words>
  <Application>Microsoft Macintosh PowerPoint</Application>
  <PresentationFormat>와이드스크린</PresentationFormat>
  <Paragraphs>286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15</vt:i4>
      </vt:variant>
    </vt:vector>
  </HeadingPairs>
  <TitlesOfParts>
    <vt:vector size="29" baseType="lpstr">
      <vt:lpstr>나눔스퀘어</vt:lpstr>
      <vt:lpstr>나눔스퀘어 Bold</vt:lpstr>
      <vt:lpstr>이순신 돋움체 B</vt:lpstr>
      <vt:lpstr>Malgun Gothic</vt:lpstr>
      <vt:lpstr>Malgun Gothic</vt:lpstr>
      <vt:lpstr>NanumSquare</vt:lpstr>
      <vt:lpstr>NanumSquare Bold</vt:lpstr>
      <vt:lpstr>NanumSquare ExtraBold</vt:lpstr>
      <vt:lpstr>Arial</vt:lpstr>
      <vt:lpstr>Cambria Math</vt:lpstr>
      <vt:lpstr>Times New Roman</vt:lpstr>
      <vt:lpstr>Wingdings</vt:lpstr>
      <vt:lpstr>CryptoCraft 테마</vt:lpstr>
      <vt:lpstr>제목 테마</vt:lpstr>
      <vt:lpstr>양자내성암호로의 마이그레이션 연구 및 정책 동향</vt:lpstr>
      <vt:lpstr>미래 양자컴퓨터의 암호 해독 위험 대비를 위한 PQC</vt:lpstr>
      <vt:lpstr>미래 양자컴퓨터의 암호 해독 위험 대비를 위한 PQC</vt:lpstr>
      <vt:lpstr>양자내성 암호 전환 관련 미국 정부 지침 및 절차서</vt:lpstr>
      <vt:lpstr>양자내성 암호 전환 관련 유럽 정부 지침 및 절차서</vt:lpstr>
      <vt:lpstr>양자내성 암호 전환 관련 정부 지침 및 절차서</vt:lpstr>
      <vt:lpstr>Migration strategies and recommendations to Quantum Safe schemes (ETSI)</vt:lpstr>
      <vt:lpstr>Migration strategies and recommendations to Quantum Safe schemes (ETSI)</vt:lpstr>
      <vt:lpstr>Migration strategies and recommendations to Quantum Safe schemes (ETSI)</vt:lpstr>
      <vt:lpstr>Migration To Post-Quantum Cryptography- NIST NCCoE</vt:lpstr>
      <vt:lpstr>Migration To Post-Quantum Cryptography- NIST NCCoE</vt:lpstr>
      <vt:lpstr>Preparing for Post-Quantum Cryptography-미국 국토안보부</vt:lpstr>
      <vt:lpstr>ANSSI views on the Post-Quantum Cryptography transition</vt:lpstr>
      <vt:lpstr>ANSSI views on the Post-Quantum Cryptography transition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송경주</cp:lastModifiedBy>
  <cp:revision>122</cp:revision>
  <dcterms:created xsi:type="dcterms:W3CDTF">2019-03-05T04:29:07Z</dcterms:created>
  <dcterms:modified xsi:type="dcterms:W3CDTF">2023-06-25T10:08:06Z</dcterms:modified>
</cp:coreProperties>
</file>