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1" r:id="rId6"/>
    <p:sldId id="284" r:id="rId7"/>
    <p:sldId id="282" r:id="rId8"/>
    <p:sldId id="286" r:id="rId9"/>
    <p:sldId id="287" r:id="rId10"/>
    <p:sldId id="288" r:id="rId11"/>
    <p:sldId id="283" r:id="rId12"/>
    <p:sldId id="285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86B25-1AD6-7D40-AC0C-F2F9CE3EB634}" v="35" dt="2023-06-21T23:54:18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2023. 6. 27.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2023. 6. 27.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64-bit</a:t>
            </a:r>
            <a:r>
              <a:rPr lang="ko-KR" altLang="en-US" sz="4400" dirty="0"/>
              <a:t> </a:t>
            </a:r>
            <a:r>
              <a:rPr lang="en-US" altLang="ko-KR" sz="4400" dirty="0"/>
              <a:t>ARMv8</a:t>
            </a:r>
            <a:r>
              <a:rPr lang="ko-KR" altLang="en-US" sz="4400" dirty="0"/>
              <a:t>상에서의 </a:t>
            </a:r>
            <a:r>
              <a:rPr lang="en-US" altLang="ko-KR" sz="4400" dirty="0" err="1"/>
              <a:t>KpqC</a:t>
            </a:r>
            <a:r>
              <a:rPr lang="ko-KR" altLang="en-US" sz="4400" dirty="0"/>
              <a:t> 후보 알고리즘 </a:t>
            </a:r>
            <a:r>
              <a:rPr lang="en-US" altLang="ko-KR" sz="4400" dirty="0" err="1"/>
              <a:t>GCKSign</a:t>
            </a:r>
            <a:r>
              <a:rPr lang="ko-KR" altLang="en-US" sz="4400" dirty="0"/>
              <a:t> 고속</a:t>
            </a:r>
            <a:r>
              <a:rPr lang="en-US" altLang="ko-KR" sz="4400" dirty="0"/>
              <a:t> </a:t>
            </a:r>
            <a:r>
              <a:rPr lang="ko-KR" altLang="en-US" sz="4400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</a:t>
            </a:r>
            <a:endParaRPr lang="en-US" altLang="ko-KR" dirty="0"/>
          </a:p>
          <a:p>
            <a:r>
              <a:rPr lang="ko-KR" altLang="en-US" b="1" dirty="0" err="1">
                <a:solidFill>
                  <a:srgbClr val="2E75B6"/>
                </a:solidFill>
              </a:rPr>
              <a:t>심민주</a:t>
            </a:r>
            <a:r>
              <a:rPr lang="en-US" altLang="ko-KR" dirty="0"/>
              <a:t>,</a:t>
            </a:r>
            <a:r>
              <a:rPr lang="ko-KR" altLang="en-US" dirty="0"/>
              <a:t> 엄시우</a:t>
            </a:r>
            <a:r>
              <a:rPr lang="en-US" altLang="ko-KR" dirty="0"/>
              <a:t>,</a:t>
            </a:r>
            <a:r>
              <a:rPr lang="ko-KR" altLang="en-US" dirty="0"/>
              <a:t> 권혁동</a:t>
            </a:r>
            <a:r>
              <a:rPr lang="en-US" altLang="ko-KR" dirty="0"/>
              <a:t>,</a:t>
            </a:r>
            <a:r>
              <a:rPr lang="ko-KR" altLang="en-US" dirty="0"/>
              <a:t> 송경주</a:t>
            </a:r>
            <a:r>
              <a:rPr lang="en-US" altLang="ko-KR" dirty="0"/>
              <a:t>,</a:t>
            </a:r>
            <a:r>
              <a:rPr lang="ko-KR" altLang="en-US" dirty="0"/>
              <a:t> 이민우</a:t>
            </a:r>
            <a:r>
              <a:rPr lang="en-US" altLang="ko-KR" dirty="0"/>
              <a:t>,</a:t>
            </a:r>
            <a:r>
              <a:rPr lang="ko-KR" altLang="en-US" dirty="0"/>
              <a:t> 서화정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성능평가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81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성능 측정 환경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ARMv8 </a:t>
            </a:r>
            <a:r>
              <a:rPr lang="ko-KR" altLang="en-US" sz="1800" dirty="0"/>
              <a:t>아키텍처를 사용하는 </a:t>
            </a:r>
            <a:r>
              <a:rPr lang="en-US" altLang="ko-KR" sz="1800" dirty="0"/>
              <a:t>Apple M1chip</a:t>
            </a:r>
            <a:r>
              <a:rPr lang="ko-KR" altLang="en-US" sz="1800" dirty="0"/>
              <a:t>이 탑재된 </a:t>
            </a:r>
            <a:r>
              <a:rPr lang="en-US" altLang="ko-KR" sz="1800" dirty="0"/>
              <a:t>MacBook Pro 13(2020)</a:t>
            </a:r>
            <a:r>
              <a:rPr lang="ko-KR" altLang="en-US" sz="1800" dirty="0"/>
              <a:t>에서 성능 측정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최적화 옵션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-O2</a:t>
            </a:r>
            <a:r>
              <a:rPr lang="ko-KR" altLang="en-US" sz="1800" dirty="0"/>
              <a:t> </a:t>
            </a:r>
            <a:r>
              <a:rPr lang="en-US" altLang="ko-KR" sz="1800" dirty="0"/>
              <a:t>Level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알고리즘 성능 비교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키 생성</a:t>
            </a:r>
            <a:r>
              <a:rPr lang="en-US" altLang="ko-KR" sz="1800" dirty="0"/>
              <a:t>,</a:t>
            </a:r>
            <a:r>
              <a:rPr lang="ko-KR" altLang="en-US" sz="1800" dirty="0"/>
              <a:t> 서명 생성</a:t>
            </a:r>
            <a:r>
              <a:rPr lang="en-US" altLang="ko-KR" sz="1800" dirty="0"/>
              <a:t>,</a:t>
            </a:r>
            <a:r>
              <a:rPr lang="ko-KR" altLang="en-US" sz="1800" dirty="0"/>
              <a:t> 검증 알고리즘에 적용한 결과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800" b="1" dirty="0">
                <a:solidFill>
                  <a:schemeClr val="accent1"/>
                </a:solidFill>
              </a:rPr>
              <a:t>곱셈 연산</a:t>
            </a:r>
            <a:r>
              <a:rPr lang="en-US" altLang="ko-KR" sz="1800" b="1" dirty="0">
                <a:solidFill>
                  <a:schemeClr val="accent1"/>
                </a:solidFill>
              </a:rPr>
              <a:t>(</a:t>
            </a:r>
            <a:r>
              <a:rPr lang="ko-KR" altLang="en-US" sz="1800" b="1" dirty="0">
                <a:solidFill>
                  <a:schemeClr val="accent1"/>
                </a:solidFill>
              </a:rPr>
              <a:t>몽고메리 </a:t>
            </a:r>
            <a:r>
              <a:rPr lang="en-US" altLang="ko-KR" sz="1800" b="1" dirty="0">
                <a:solidFill>
                  <a:schemeClr val="accent1"/>
                </a:solidFill>
              </a:rPr>
              <a:t>+ NTT </a:t>
            </a:r>
            <a:r>
              <a:rPr lang="ko-KR" altLang="en-US" sz="1800" b="1" dirty="0">
                <a:solidFill>
                  <a:schemeClr val="accent1"/>
                </a:solidFill>
              </a:rPr>
              <a:t>곱셈의 일부 모듈</a:t>
            </a:r>
            <a:r>
              <a:rPr lang="en-US" altLang="ko-KR" sz="1800" b="1" dirty="0">
                <a:solidFill>
                  <a:schemeClr val="accent1"/>
                </a:solidFill>
              </a:rPr>
              <a:t>)</a:t>
            </a:r>
            <a:r>
              <a:rPr lang="ko-KR" altLang="en-US" sz="1800" b="1" dirty="0">
                <a:solidFill>
                  <a:schemeClr val="accent1"/>
                </a:solidFill>
              </a:rPr>
              <a:t> 고속 구현</a:t>
            </a:r>
            <a:endParaRPr lang="en-US" altLang="ko-KR" sz="1800" b="1" dirty="0">
              <a:solidFill>
                <a:schemeClr val="accent1"/>
              </a:solidFill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rgbClr val="FF0000"/>
                </a:solidFill>
              </a:rPr>
              <a:t>    서명 생성 알고리즘의 경우</a:t>
            </a:r>
            <a:r>
              <a:rPr lang="en-US" altLang="ko-KR" sz="1800" b="1" dirty="0">
                <a:solidFill>
                  <a:srgbClr val="FF0000"/>
                </a:solidFill>
              </a:rPr>
              <a:t>,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2.54</a:t>
            </a:r>
            <a:r>
              <a:rPr lang="ko-KR" altLang="en-US" sz="1800" b="1" dirty="0">
                <a:solidFill>
                  <a:srgbClr val="FF0000"/>
                </a:solidFill>
              </a:rPr>
              <a:t>배 성능 향상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sz="1800" b="1" dirty="0">
                <a:solidFill>
                  <a:schemeClr val="accent6"/>
                </a:solidFill>
              </a:rPr>
              <a:t>곱셈 연산 </a:t>
            </a:r>
            <a:r>
              <a:rPr lang="en-US" altLang="ko-KR" sz="1800" b="1" dirty="0">
                <a:solidFill>
                  <a:schemeClr val="accent6"/>
                </a:solidFill>
              </a:rPr>
              <a:t>+</a:t>
            </a:r>
            <a:r>
              <a:rPr lang="ko-KR" altLang="en-US" sz="1800" b="1" dirty="0">
                <a:solidFill>
                  <a:schemeClr val="accent6"/>
                </a:solidFill>
              </a:rPr>
              <a:t> </a:t>
            </a:r>
            <a:r>
              <a:rPr lang="en-US" altLang="ko-KR" sz="1800" b="1" dirty="0">
                <a:solidFill>
                  <a:schemeClr val="accent6"/>
                </a:solidFill>
              </a:rPr>
              <a:t>AES </a:t>
            </a:r>
            <a:r>
              <a:rPr lang="ko-KR" altLang="en-US" sz="1800" b="1" dirty="0">
                <a:solidFill>
                  <a:schemeClr val="accent6"/>
                </a:solidFill>
              </a:rPr>
              <a:t>가속기 고속 구현</a:t>
            </a:r>
            <a:endParaRPr lang="en-US" altLang="ko-KR" sz="1800" b="1" dirty="0">
              <a:solidFill>
                <a:schemeClr val="accent6"/>
              </a:solidFill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rgbClr val="FF0000"/>
                </a:solidFill>
              </a:rPr>
              <a:t>    키 생성 알고리즘의 경우</a:t>
            </a:r>
            <a:r>
              <a:rPr lang="en-US" altLang="ko-KR" sz="1800" b="1" dirty="0">
                <a:solidFill>
                  <a:srgbClr val="FF0000"/>
                </a:solidFill>
              </a:rPr>
              <a:t>,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1.28</a:t>
            </a:r>
            <a:r>
              <a:rPr lang="ko-KR" altLang="en-US" sz="1800" b="1" dirty="0">
                <a:solidFill>
                  <a:srgbClr val="FF0000"/>
                </a:solidFill>
              </a:rPr>
              <a:t>배 성능 향상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rgbClr val="FF0000"/>
                </a:solidFill>
              </a:rPr>
              <a:t>    서명 생성 알고리즘의 경우</a:t>
            </a:r>
            <a:r>
              <a:rPr lang="en-US" altLang="ko-KR" sz="1800" b="1" dirty="0">
                <a:solidFill>
                  <a:srgbClr val="FF0000"/>
                </a:solidFill>
              </a:rPr>
              <a:t>,</a:t>
            </a:r>
            <a:r>
              <a:rPr lang="ko-KR" altLang="en-US" sz="1800" b="1" dirty="0">
                <a:solidFill>
                  <a:srgbClr val="FF0000"/>
                </a:solidFill>
              </a:rPr>
              <a:t>  </a:t>
            </a:r>
            <a:r>
              <a:rPr lang="en-US" altLang="ko-KR" sz="1800" b="1" dirty="0">
                <a:solidFill>
                  <a:srgbClr val="FF0000"/>
                </a:solidFill>
              </a:rPr>
              <a:t>2.70</a:t>
            </a:r>
            <a:r>
              <a:rPr lang="ko-KR" altLang="en-US" sz="1800" b="1" dirty="0">
                <a:solidFill>
                  <a:srgbClr val="FF0000"/>
                </a:solidFill>
              </a:rPr>
              <a:t>배 성능 향상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600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EF8BCF-B6F2-35FC-B6AC-468F4EEF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969" y="2643879"/>
            <a:ext cx="4383031" cy="356642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3AF532-1833-CF8C-AB61-0969F875C169}"/>
              </a:ext>
            </a:extLst>
          </p:cNvPr>
          <p:cNvSpPr/>
          <p:nvPr/>
        </p:nvSpPr>
        <p:spPr>
          <a:xfrm>
            <a:off x="10229981" y="3851238"/>
            <a:ext cx="989703" cy="677996"/>
          </a:xfrm>
          <a:prstGeom prst="rect">
            <a:avLst/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46E325-EB48-5B6F-8BD6-51CA63B25104}"/>
              </a:ext>
            </a:extLst>
          </p:cNvPr>
          <p:cNvSpPr/>
          <p:nvPr/>
        </p:nvSpPr>
        <p:spPr>
          <a:xfrm>
            <a:off x="9337639" y="4552807"/>
            <a:ext cx="1882046" cy="6779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124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본 논문에서는 </a:t>
            </a:r>
            <a:r>
              <a:rPr lang="en-US" altLang="ko-KR" sz="2400" dirty="0" err="1"/>
              <a:t>KpqC</a:t>
            </a:r>
            <a:r>
              <a:rPr lang="en-US" altLang="ko-KR" sz="2400" dirty="0"/>
              <a:t> Round 1 </a:t>
            </a:r>
            <a:r>
              <a:rPr lang="ko-KR" altLang="en-US" sz="2400" dirty="0"/>
              <a:t>후보 알고리즘인 </a:t>
            </a:r>
            <a:r>
              <a:rPr lang="en-US" altLang="ko-KR" sz="2400" dirty="0" err="1"/>
              <a:t>GCKSign</a:t>
            </a:r>
            <a:r>
              <a:rPr lang="ko-KR" altLang="en-US" sz="2400" dirty="0"/>
              <a:t> 고속 구현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ARMv8</a:t>
            </a:r>
            <a:r>
              <a:rPr lang="ko-KR" altLang="en-US" sz="2000" dirty="0"/>
              <a:t> 프로세서의 </a:t>
            </a:r>
            <a:r>
              <a:rPr lang="en-US" altLang="ko-KR" sz="2000" dirty="0"/>
              <a:t>general register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활용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GCKSign</a:t>
            </a:r>
            <a:r>
              <a:rPr lang="ko-KR" altLang="en-US" sz="2000" dirty="0"/>
              <a:t>의 </a:t>
            </a:r>
            <a:r>
              <a:rPr lang="ko-KR" altLang="en-US" sz="2000" b="1" dirty="0">
                <a:solidFill>
                  <a:srgbClr val="2E75B6"/>
                </a:solidFill>
              </a:rPr>
              <a:t>몽고메리 연산</a:t>
            </a:r>
            <a:r>
              <a:rPr lang="ko-KR" altLang="en-US" sz="2000" dirty="0"/>
              <a:t>과 </a:t>
            </a:r>
            <a:r>
              <a:rPr lang="en-US" altLang="ko-KR" sz="2000" b="1" dirty="0">
                <a:solidFill>
                  <a:srgbClr val="2E75B6"/>
                </a:solidFill>
              </a:rPr>
              <a:t>NTT</a:t>
            </a:r>
            <a:r>
              <a:rPr lang="ko-KR" altLang="en-US" sz="2000" b="1" dirty="0">
                <a:solidFill>
                  <a:srgbClr val="2E75B6"/>
                </a:solidFill>
              </a:rPr>
              <a:t> 곱셈의 하위 모듈</a:t>
            </a:r>
            <a:r>
              <a:rPr lang="ko-KR" altLang="en-US" sz="2000" dirty="0"/>
              <a:t>에 대한 최적 구현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AES-NI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활용하여 </a:t>
            </a:r>
            <a:r>
              <a:rPr lang="en-US" altLang="ko-KR" sz="2000" b="1" dirty="0">
                <a:solidFill>
                  <a:srgbClr val="2E75B6"/>
                </a:solidFill>
              </a:rPr>
              <a:t>AES </a:t>
            </a:r>
            <a:r>
              <a:rPr lang="ko-KR" altLang="en-US" sz="2000" b="1" dirty="0">
                <a:solidFill>
                  <a:srgbClr val="2E75B6"/>
                </a:solidFill>
              </a:rPr>
              <a:t>암호화 고속화</a:t>
            </a:r>
            <a:endParaRPr lang="en-US" altLang="ko-KR" sz="2000" b="1" dirty="0">
              <a:solidFill>
                <a:srgbClr val="2E75B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곱셈 연산 </a:t>
            </a:r>
            <a:r>
              <a:rPr lang="en-US" altLang="ko-KR" sz="2000" dirty="0"/>
              <a:t>+</a:t>
            </a:r>
            <a:r>
              <a:rPr lang="ko-KR" altLang="en-US" sz="2000" dirty="0"/>
              <a:t> </a:t>
            </a:r>
            <a:r>
              <a:rPr lang="en-US" altLang="ko-KR" sz="2000" dirty="0"/>
              <a:t>AES</a:t>
            </a:r>
            <a:r>
              <a:rPr lang="ko-KR" altLang="en-US" sz="2000" dirty="0"/>
              <a:t> 암호화 고속 구현을 알고리즘에 적용하였을 때 성능 결과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키 생성 알고리즘의 성능 개선 </a:t>
            </a:r>
            <a:r>
              <a:rPr lang="en-US" altLang="ko-KR" sz="1600" b="1" dirty="0">
                <a:solidFill>
                  <a:srgbClr val="FF0000"/>
                </a:solidFill>
              </a:rPr>
              <a:t>1.28</a:t>
            </a:r>
            <a:r>
              <a:rPr lang="ko-KR" altLang="en-US" sz="1600" b="1" dirty="0">
                <a:solidFill>
                  <a:srgbClr val="FF0000"/>
                </a:solidFill>
              </a:rPr>
              <a:t>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</a:rPr>
              <a:t>서명 생성 알고리즘의 성능 개선 </a:t>
            </a:r>
            <a:r>
              <a:rPr lang="en-US" altLang="ko-KR" sz="1600" b="1" dirty="0">
                <a:solidFill>
                  <a:srgbClr val="FF0000"/>
                </a:solidFill>
              </a:rPr>
              <a:t>2.70</a:t>
            </a:r>
            <a:r>
              <a:rPr lang="ko-KR" altLang="en-US" sz="1600" b="1" dirty="0">
                <a:solidFill>
                  <a:srgbClr val="FF0000"/>
                </a:solidFill>
              </a:rPr>
              <a:t>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향후 연구로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ARMv8</a:t>
            </a:r>
            <a:r>
              <a:rPr lang="ko-KR" altLang="en-US" sz="2400" dirty="0"/>
              <a:t> 상에서의 </a:t>
            </a:r>
            <a:r>
              <a:rPr lang="en-US" altLang="ko-KR" sz="2400" dirty="0" err="1"/>
              <a:t>GCKSign</a:t>
            </a:r>
            <a:r>
              <a:rPr lang="ko-KR" altLang="en-US" sz="2400" dirty="0"/>
              <a:t>의 모든 파라미터에 대한 </a:t>
            </a:r>
            <a:r>
              <a:rPr lang="en-US" altLang="ko-KR" sz="2400" dirty="0"/>
              <a:t>NTT</a:t>
            </a:r>
            <a:r>
              <a:rPr lang="ko-KR" altLang="en-US" sz="2400" dirty="0"/>
              <a:t> 곱셈 최적 구현 연구 제안</a:t>
            </a:r>
          </a:p>
        </p:txBody>
      </p:sp>
    </p:spTree>
    <p:extLst>
      <p:ext uri="{BB962C8B-B14F-4D97-AF65-F5344CB8AC3E}">
        <p14:creationId xmlns:p14="http://schemas.microsoft.com/office/powerpoint/2010/main" val="148233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관련연구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성능 평가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KpqC</a:t>
            </a:r>
            <a:r>
              <a:rPr lang="ko-KR" altLang="en-US" dirty="0"/>
              <a:t> 공모전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2021</a:t>
            </a:r>
            <a:r>
              <a:rPr lang="ko-KR" altLang="en-US" sz="2400" dirty="0"/>
              <a:t>년 말부터 국내 </a:t>
            </a:r>
            <a:r>
              <a:rPr lang="ko-KR" altLang="en-US" sz="2400" dirty="0" err="1"/>
              <a:t>양자내성암호</a:t>
            </a:r>
            <a:r>
              <a:rPr lang="ko-KR" altLang="en-US" sz="2400" dirty="0"/>
              <a:t> 표준 선정을 위한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err="1"/>
              <a:t>KpqC</a:t>
            </a:r>
            <a:r>
              <a:rPr lang="ko-KR" altLang="en-US" sz="2400" dirty="0"/>
              <a:t> 공모전이 진행 중 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2022</a:t>
            </a:r>
            <a:r>
              <a:rPr lang="ko-KR" altLang="en-US" sz="2400" dirty="0"/>
              <a:t>년 </a:t>
            </a:r>
            <a:r>
              <a:rPr lang="en-US" altLang="ko-KR" sz="2400" dirty="0"/>
              <a:t>12</a:t>
            </a:r>
            <a:r>
              <a:rPr lang="ko-KR" altLang="en-US" sz="2400" dirty="0"/>
              <a:t>월 </a:t>
            </a:r>
            <a:r>
              <a:rPr lang="en-US" altLang="ko-KR" sz="2400" dirty="0"/>
              <a:t>1</a:t>
            </a:r>
            <a:r>
              <a:rPr lang="ko-KR" altLang="en-US" sz="2400" dirty="0"/>
              <a:t>라운드</a:t>
            </a:r>
            <a:r>
              <a:rPr lang="en-US" altLang="ko-KR" sz="2400" dirty="0"/>
              <a:t> </a:t>
            </a:r>
            <a:r>
              <a:rPr lang="ko-KR" altLang="en-US" sz="2400" dirty="0"/>
              <a:t>후보 알고리즘 선정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7</a:t>
            </a:r>
            <a:r>
              <a:rPr lang="ko-KR" altLang="en-US" sz="2000" dirty="0"/>
              <a:t>개의 공개키와 </a:t>
            </a:r>
            <a:r>
              <a:rPr lang="en-US" altLang="ko-KR" sz="2000" dirty="0"/>
              <a:t>9</a:t>
            </a:r>
            <a:r>
              <a:rPr lang="ko-KR" altLang="en-US" sz="2000" dirty="0"/>
              <a:t>개의 전자서명 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1F84342-2BEE-B346-37C1-2F4C7D0CD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45665"/>
              </p:ext>
            </p:extLst>
          </p:nvPr>
        </p:nvGraphicFramePr>
        <p:xfrm>
          <a:off x="165618" y="3417156"/>
          <a:ext cx="2906766" cy="3318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3383">
                  <a:extLst>
                    <a:ext uri="{9D8B030D-6E8A-4147-A177-3AD203B41FA5}">
                      <a16:colId xmlns:a16="http://schemas.microsoft.com/office/drawing/2014/main" val="645757308"/>
                    </a:ext>
                  </a:extLst>
                </a:gridCol>
                <a:gridCol w="1453383">
                  <a:extLst>
                    <a:ext uri="{9D8B030D-6E8A-4147-A177-3AD203B41FA5}">
                      <a16:colId xmlns:a16="http://schemas.microsoft.com/office/drawing/2014/main" val="4075288947"/>
                    </a:ext>
                  </a:extLst>
                </a:gridCol>
              </a:tblGrid>
              <a:tr h="4374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KpqC</a:t>
                      </a:r>
                      <a:r>
                        <a:rPr lang="en-US" altLang="ko-Kore-KR" sz="1200" dirty="0"/>
                        <a:t> </a:t>
                      </a:r>
                      <a:r>
                        <a:rPr lang="ko-KR" altLang="en-US" sz="1200" dirty="0"/>
                        <a:t>일정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40187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2021.11.25</a:t>
                      </a:r>
                      <a:endParaRPr lang="ko-Kore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공모전 공지</a:t>
                      </a:r>
                      <a:endParaRPr lang="ko-Kore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626035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</a:t>
                      </a:r>
                      <a:r>
                        <a:rPr lang="en-US" altLang="ko-KR" sz="1100" dirty="0"/>
                        <a:t>022.02.18</a:t>
                      </a:r>
                      <a:endParaRPr lang="ko-Kore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dirty="0"/>
                        <a:t>공모전</a:t>
                      </a:r>
                      <a:r>
                        <a:rPr lang="ko-KR" altLang="en-US" sz="1100" dirty="0"/>
                        <a:t> 제출 마감</a:t>
                      </a:r>
                      <a:endParaRPr lang="ko-Kore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083640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</a:t>
                      </a:r>
                      <a:r>
                        <a:rPr lang="en-US" altLang="ko-KR" sz="1100" dirty="0"/>
                        <a:t>022.03.15</a:t>
                      </a:r>
                      <a:endParaRPr lang="ko-Kore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1</a:t>
                      </a:r>
                      <a:r>
                        <a:rPr lang="ko-KR" altLang="en-US" sz="1100" dirty="0"/>
                        <a:t>차 평가</a:t>
                      </a:r>
                      <a:endParaRPr lang="ko-Kore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007607"/>
                  </a:ext>
                </a:extLst>
              </a:tr>
              <a:tr h="6384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</a:t>
                      </a:r>
                      <a:r>
                        <a:rPr lang="en-US" altLang="ko-KR" sz="1100" dirty="0"/>
                        <a:t>023.12</a:t>
                      </a:r>
                      <a:endParaRPr lang="ko-Kore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1</a:t>
                      </a:r>
                      <a:r>
                        <a:rPr lang="ko-KR" altLang="en-US" sz="1100" dirty="0"/>
                        <a:t> 라운드 결과 발표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 라운드 후보 목록 공개</a:t>
                      </a:r>
                      <a:endParaRPr lang="ko-Kore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865172"/>
                  </a:ext>
                </a:extLst>
              </a:tr>
              <a:tr h="43748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</a:t>
                      </a:r>
                      <a:r>
                        <a:rPr lang="en-US" altLang="ko-KR" sz="1100" dirty="0"/>
                        <a:t>024.03</a:t>
                      </a:r>
                      <a:endParaRPr lang="ko-Kore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</a:t>
                      </a:r>
                      <a:r>
                        <a:rPr lang="ko-KR" altLang="en-US" sz="1100" dirty="0"/>
                        <a:t>라운드 결과 발표</a:t>
                      </a:r>
                      <a:endParaRPr lang="ko-Kore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47443"/>
                  </a:ext>
                </a:extLst>
              </a:tr>
              <a:tr h="49260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</a:t>
                      </a:r>
                      <a:r>
                        <a:rPr lang="en-US" altLang="ko-KR" sz="1100" dirty="0"/>
                        <a:t>024.09</a:t>
                      </a:r>
                      <a:endParaRPr lang="ko-Kore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KpqC</a:t>
                      </a:r>
                      <a:r>
                        <a:rPr lang="ko-KR" altLang="en-US" sz="1100" dirty="0"/>
                        <a:t> 표준 알고리즘 발표</a:t>
                      </a:r>
                      <a:endParaRPr lang="ko-Kore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951114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75EE43F-549C-4053-681B-AC87D0FC8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34429"/>
              </p:ext>
            </p:extLst>
          </p:nvPr>
        </p:nvGraphicFramePr>
        <p:xfrm>
          <a:off x="3171622" y="3429000"/>
          <a:ext cx="8608458" cy="331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743">
                  <a:extLst>
                    <a:ext uri="{9D8B030D-6E8A-4147-A177-3AD203B41FA5}">
                      <a16:colId xmlns:a16="http://schemas.microsoft.com/office/drawing/2014/main" val="3976447200"/>
                    </a:ext>
                  </a:extLst>
                </a:gridCol>
                <a:gridCol w="1318944">
                  <a:extLst>
                    <a:ext uri="{9D8B030D-6E8A-4147-A177-3AD203B41FA5}">
                      <a16:colId xmlns:a16="http://schemas.microsoft.com/office/drawing/2014/main" val="681234712"/>
                    </a:ext>
                  </a:extLst>
                </a:gridCol>
                <a:gridCol w="1194816">
                  <a:extLst>
                    <a:ext uri="{9D8B030D-6E8A-4147-A177-3AD203B41FA5}">
                      <a16:colId xmlns:a16="http://schemas.microsoft.com/office/drawing/2014/main" val="3396888808"/>
                    </a:ext>
                  </a:extLst>
                </a:gridCol>
                <a:gridCol w="1790469">
                  <a:extLst>
                    <a:ext uri="{9D8B030D-6E8A-4147-A177-3AD203B41FA5}">
                      <a16:colId xmlns:a16="http://schemas.microsoft.com/office/drawing/2014/main" val="355762469"/>
                    </a:ext>
                  </a:extLst>
                </a:gridCol>
                <a:gridCol w="1434743">
                  <a:extLst>
                    <a:ext uri="{9D8B030D-6E8A-4147-A177-3AD203B41FA5}">
                      <a16:colId xmlns:a16="http://schemas.microsoft.com/office/drawing/2014/main" val="3510226396"/>
                    </a:ext>
                  </a:extLst>
                </a:gridCol>
                <a:gridCol w="1434743">
                  <a:extLst>
                    <a:ext uri="{9D8B030D-6E8A-4147-A177-3AD203B41FA5}">
                      <a16:colId xmlns:a16="http://schemas.microsoft.com/office/drawing/2014/main" val="2747201754"/>
                    </a:ext>
                  </a:extLst>
                </a:gridCol>
              </a:tblGrid>
              <a:tr h="4955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Type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Code-</a:t>
                      </a:r>
                    </a:p>
                    <a:p>
                      <a:pPr algn="ctr"/>
                      <a:r>
                        <a:rPr lang="en-US" altLang="ko-Kore-KR" sz="1200" dirty="0"/>
                        <a:t>based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Lattice-</a:t>
                      </a:r>
                    </a:p>
                    <a:p>
                      <a:pPr algn="ctr"/>
                      <a:r>
                        <a:rPr lang="en-US" altLang="ko-Kore-KR" sz="1200" dirty="0"/>
                        <a:t>based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Multivariate Quadratic-based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Hash-based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Zero-knowledge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02753"/>
                  </a:ext>
                </a:extLst>
              </a:tr>
              <a:tr h="26352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PKE-KEM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IPCC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NTRU+</a:t>
                      </a:r>
                      <a:endParaRPr lang="ko-Kore-KR" altLang="en-US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-</a:t>
                      </a:r>
                      <a:endParaRPr lang="ko-Kore-KR" altLang="en-US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-</a:t>
                      </a:r>
                      <a:endParaRPr lang="ko-Kore-KR" altLang="en-US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-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7338677"/>
                  </a:ext>
                </a:extLst>
              </a:tr>
              <a:tr h="353983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Layered ROLLO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SMAUG</a:t>
                      </a:r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885254"/>
                  </a:ext>
                </a:extLst>
              </a:tr>
              <a:tr h="263521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PALOMA</a:t>
                      </a:r>
                      <a:endParaRPr lang="ko-Kore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TiGER</a:t>
                      </a:r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094973"/>
                  </a:ext>
                </a:extLst>
              </a:tr>
              <a:tr h="263521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REDOG</a:t>
                      </a:r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033972"/>
                  </a:ext>
                </a:extLst>
              </a:tr>
              <a:tr h="263521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Digital Signature</a:t>
                      </a:r>
                      <a:endParaRPr lang="ko-Kore-KR" altLang="en-US" sz="12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Enhanced </a:t>
                      </a:r>
                    </a:p>
                    <a:p>
                      <a:pPr algn="ctr"/>
                      <a:r>
                        <a:rPr lang="en-US" altLang="ko-Kore-KR" sz="1200" dirty="0" err="1"/>
                        <a:t>pqsigRM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1" dirty="0" err="1">
                          <a:solidFill>
                            <a:srgbClr val="FF0000"/>
                          </a:solidFill>
                        </a:rPr>
                        <a:t>GCKSign</a:t>
                      </a:r>
                      <a:endParaRPr lang="ko-Kore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-</a:t>
                      </a:r>
                      <a:endParaRPr lang="ko-Kore-KR" altLang="en-US" sz="12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FIBS</a:t>
                      </a:r>
                      <a:endParaRPr lang="ko-Kore-KR" altLang="en-US" sz="1200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AIMer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622984"/>
                  </a:ext>
                </a:extLst>
              </a:tr>
              <a:tr h="263521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Digital Signature</a:t>
                      </a:r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Enhanced </a:t>
                      </a:r>
                    </a:p>
                    <a:p>
                      <a:pPr algn="ctr"/>
                      <a:r>
                        <a:rPr lang="en-US" altLang="ko-Kore-KR" sz="1200" dirty="0" err="1"/>
                        <a:t>pqsigRM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HAETAE</a:t>
                      </a:r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-</a:t>
                      </a:r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FIBS</a:t>
                      </a:r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ko-Kore-KR" sz="1200" dirty="0" err="1"/>
                        <a:t>AIMer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206225"/>
                  </a:ext>
                </a:extLst>
              </a:tr>
              <a:tr h="263521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NCC-Sign</a:t>
                      </a:r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754108"/>
                  </a:ext>
                </a:extLst>
              </a:tr>
              <a:tr h="263521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MQ-Sign</a:t>
                      </a:r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6422182"/>
                  </a:ext>
                </a:extLst>
              </a:tr>
              <a:tr h="263521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Peregrine</a:t>
                      </a:r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74903"/>
                  </a:ext>
                </a:extLst>
              </a:tr>
              <a:tr h="263521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SOLMAE</a:t>
                      </a:r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305607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579A977-59DB-F013-69B7-227B913D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446" y="1032058"/>
            <a:ext cx="3301548" cy="23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GCKSign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634533" cy="5057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latin typeface="+mn-ea"/>
              </a:rPr>
              <a:t>격자 기반 전자 서명 알고리즘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+mn-ea"/>
              </a:rPr>
              <a:t>Discrete Gaussian distribution</a:t>
            </a:r>
            <a:r>
              <a:rPr lang="ko-KR" altLang="en-US" sz="2400" dirty="0">
                <a:latin typeface="+mn-ea"/>
              </a:rPr>
              <a:t>에 대한 샘플링 불필요 </a:t>
            </a:r>
            <a:endParaRPr lang="en-US" altLang="ko-KR" sz="24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+mn-ea"/>
              </a:rPr>
              <a:t>NIST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PQC</a:t>
            </a:r>
            <a:r>
              <a:rPr lang="ko-KR" altLang="en-US" sz="2000" dirty="0">
                <a:latin typeface="+mn-ea"/>
              </a:rPr>
              <a:t> 표준으로 선정된 </a:t>
            </a:r>
            <a:r>
              <a:rPr lang="en-US" altLang="ko-KR" sz="2000" dirty="0">
                <a:latin typeface="+mn-ea"/>
              </a:rPr>
              <a:t>Falcon</a:t>
            </a:r>
            <a:r>
              <a:rPr lang="ko-KR" altLang="en-US" sz="2000" dirty="0">
                <a:latin typeface="+mn-ea"/>
              </a:rPr>
              <a:t>과 </a:t>
            </a:r>
            <a:r>
              <a:rPr lang="en-US" altLang="ko-KR" sz="2000" dirty="0">
                <a:latin typeface="+mn-ea"/>
              </a:rPr>
              <a:t>CRYSTALS-</a:t>
            </a:r>
            <a:r>
              <a:rPr lang="en-US" altLang="ko-KR" sz="2000" dirty="0" err="1">
                <a:latin typeface="+mn-ea"/>
              </a:rPr>
              <a:t>Dilithium</a:t>
            </a:r>
            <a:r>
              <a:rPr lang="ko-KR" altLang="en-US" sz="2000" dirty="0">
                <a:latin typeface="+mn-ea"/>
              </a:rPr>
              <a:t> 보다 간단하고 효율적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+mn-ea"/>
              </a:rPr>
              <a:t>Target-Modified One-</a:t>
            </a:r>
            <a:r>
              <a:rPr lang="en-US" altLang="ko-KR" sz="2400" dirty="0" err="1">
                <a:latin typeface="+mn-ea"/>
              </a:rPr>
              <a:t>wayness</a:t>
            </a:r>
            <a:r>
              <a:rPr lang="en-US" altLang="ko-KR" sz="2400" dirty="0">
                <a:latin typeface="+mn-ea"/>
              </a:rPr>
              <a:t>(TMO)</a:t>
            </a:r>
            <a:r>
              <a:rPr lang="ko-KR" altLang="en-US" sz="2400" dirty="0">
                <a:latin typeface="+mn-ea"/>
              </a:rPr>
              <a:t> 문제를 개량하여 사용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+mn-ea"/>
              </a:rPr>
              <a:t>서명과 키 크기를 줄이기 위해 오류 함수 분석과 </a:t>
            </a:r>
            <a:r>
              <a:rPr lang="en-US" altLang="ko-KR" sz="2400" dirty="0">
                <a:latin typeface="+mn-ea"/>
              </a:rPr>
              <a:t>Central Limit Theorem(CLT)</a:t>
            </a:r>
            <a:r>
              <a:rPr lang="ko-KR" altLang="en-US" sz="2400" dirty="0">
                <a:latin typeface="+mn-ea"/>
              </a:rPr>
              <a:t> 사용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400" b="1" dirty="0">
                <a:solidFill>
                  <a:schemeClr val="accent1"/>
                </a:solidFill>
                <a:latin typeface="+mn-ea"/>
              </a:rPr>
              <a:t>서명 체계의 단순성으로 인해 빠르고 효율적인 구현 가능</a:t>
            </a:r>
            <a:endParaRPr lang="en-US" altLang="ko-KR" sz="2400" b="1" dirty="0">
              <a:solidFill>
                <a:schemeClr val="accent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0123C5CF-DC20-7D1A-1815-E54DB26B9F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215772"/>
                  </p:ext>
                </p:extLst>
              </p:nvPr>
            </p:nvGraphicFramePr>
            <p:xfrm>
              <a:off x="1621971" y="4681030"/>
              <a:ext cx="8534400" cy="1742497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95122">
                      <a:extLst>
                        <a:ext uri="{9D8B030D-6E8A-4147-A177-3AD203B41FA5}">
                          <a16:colId xmlns:a16="http://schemas.microsoft.com/office/drawing/2014/main" val="583065483"/>
                        </a:ext>
                      </a:extLst>
                    </a:gridCol>
                    <a:gridCol w="613647">
                      <a:extLst>
                        <a:ext uri="{9D8B030D-6E8A-4147-A177-3AD203B41FA5}">
                          <a16:colId xmlns:a16="http://schemas.microsoft.com/office/drawing/2014/main" val="3394067986"/>
                        </a:ext>
                      </a:extLst>
                    </a:gridCol>
                    <a:gridCol w="490917">
                      <a:extLst>
                        <a:ext uri="{9D8B030D-6E8A-4147-A177-3AD203B41FA5}">
                          <a16:colId xmlns:a16="http://schemas.microsoft.com/office/drawing/2014/main" val="1379223258"/>
                        </a:ext>
                      </a:extLst>
                    </a:gridCol>
                    <a:gridCol w="1151767">
                      <a:extLst>
                        <a:ext uri="{9D8B030D-6E8A-4147-A177-3AD203B41FA5}">
                          <a16:colId xmlns:a16="http://schemas.microsoft.com/office/drawing/2014/main" val="4150656841"/>
                        </a:ext>
                      </a:extLst>
                    </a:gridCol>
                    <a:gridCol w="1501074">
                      <a:extLst>
                        <a:ext uri="{9D8B030D-6E8A-4147-A177-3AD203B41FA5}">
                          <a16:colId xmlns:a16="http://schemas.microsoft.com/office/drawing/2014/main" val="3920322502"/>
                        </a:ext>
                      </a:extLst>
                    </a:gridCol>
                    <a:gridCol w="1340581">
                      <a:extLst>
                        <a:ext uri="{9D8B030D-6E8A-4147-A177-3AD203B41FA5}">
                          <a16:colId xmlns:a16="http://schemas.microsoft.com/office/drawing/2014/main" val="160071469"/>
                        </a:ext>
                      </a:extLst>
                    </a:gridCol>
                    <a:gridCol w="1170646">
                      <a:extLst>
                        <a:ext uri="{9D8B030D-6E8A-4147-A177-3AD203B41FA5}">
                          <a16:colId xmlns:a16="http://schemas.microsoft.com/office/drawing/2014/main" val="1958525549"/>
                        </a:ext>
                      </a:extLst>
                    </a:gridCol>
                    <a:gridCol w="1170646">
                      <a:extLst>
                        <a:ext uri="{9D8B030D-6E8A-4147-A177-3AD203B41FA5}">
                          <a16:colId xmlns:a16="http://schemas.microsoft.com/office/drawing/2014/main" val="1969610775"/>
                        </a:ext>
                      </a:extLst>
                    </a:gridCol>
                  </a:tblGrid>
                  <a:tr h="4618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effectLst/>
                            </a:rPr>
                            <a:t>Scheme</a:t>
                          </a:r>
                          <a:endParaRPr lang="ko-KR" altLang="en-US" sz="1400" dirty="0"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" sz="1400"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" sz="1400"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" sz="1400" dirty="0"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ko-KR" sz="1400" b="0" kern="1200">
                              <a:solidFill>
                                <a:schemeClr val="tx1"/>
                              </a:solidFill>
                              <a:effectLst/>
                            </a:rPr>
                            <a:t>η</a:t>
                          </a:r>
                          <a:endParaRPr lang="en" sz="1400">
                            <a:solidFill>
                              <a:schemeClr val="tx1"/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400" dirty="0">
                              <a:effectLst/>
                            </a:rPr>
                            <a:t>Public</a:t>
                          </a:r>
                          <a:r>
                            <a:rPr lang="en-US" altLang="ko-KR" sz="1400" baseline="0" dirty="0">
                              <a:effectLst/>
                            </a:rPr>
                            <a:t> key</a:t>
                          </a:r>
                          <a:r>
                            <a:rPr lang="ko-KR" alt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𝑏𝑦𝑡𝑒</m:t>
                              </m:r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" sz="1400" dirty="0"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400" dirty="0">
                              <a:effectLst/>
                            </a:rPr>
                            <a:t>Secret</a:t>
                          </a:r>
                          <a:r>
                            <a:rPr lang="en-US" altLang="ko-KR" sz="1400" baseline="0" dirty="0">
                              <a:effectLst/>
                            </a:rPr>
                            <a:t> key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𝑏𝑦𝑡𝑒</m:t>
                              </m:r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" altLang="ko-KR" sz="1400" dirty="0"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ko-Kore-KR" sz="1400" dirty="0">
                              <a:effectLst/>
                            </a:rPr>
                            <a:t>Signature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sz="1400" b="0" baseline="0" smtClea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𝑏𝑦𝑡𝑒</m:t>
                              </m:r>
                              <m:r>
                                <a:rPr lang="en-US" altLang="ko-KR" sz="1400" b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" altLang="ko-KR" sz="1400" dirty="0">
                            <a:effectLst/>
                            <a:latin typeface="Times" pitchFamily="2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8068151"/>
                      </a:ext>
                    </a:extLst>
                  </a:tr>
                  <a:tr h="42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err="1">
                              <a:effectLst/>
                            </a:rPr>
                            <a:t>GCKSign</a:t>
                          </a:r>
                          <a:r>
                            <a:rPr lang="en-US" sz="1400">
                              <a:effectLst/>
                            </a:rPr>
                            <a:t> </a:t>
                          </a:r>
                          <a:r>
                            <a:rPr lang="en" altLang="ko-KR" sz="1400" b="0" kern="1200">
                              <a:solidFill>
                                <a:schemeClr val="dk1"/>
                              </a:solidFill>
                              <a:effectLst/>
                            </a:rPr>
                            <a:t>II</a:t>
                          </a:r>
                          <a:endParaRPr lang="en" sz="1400"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256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4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ko-KR" altLang="en-US" sz="1400" b="0" u="none" strike="noStrike" kern="1200">
                              <a:solidFill>
                                <a:schemeClr val="dk1"/>
                              </a:solidFill>
                              <a:effectLst/>
                            </a:rPr>
                            <a:t>≈</a:t>
                          </a:r>
                          <a:r>
                            <a:rPr lang="en-US" altLang="ko-KR" sz="1400" b="0" u="none" strike="noStrike" kern="1200">
                              <a:solidFill>
                                <a:schemeClr val="dk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altLang="ko-KR" sz="1400" b="0" u="none" strike="noStrike" kern="1200" baseline="30000">
                              <a:solidFill>
                                <a:schemeClr val="dk1"/>
                              </a:solidFill>
                              <a:effectLst/>
                            </a:rPr>
                            <a:t>54</a:t>
                          </a:r>
                          <a:endParaRPr lang="ko-KR" altLang="en-US" sz="1400" b="0" baseline="30000">
                            <a:effectLst/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1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1,760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288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1,952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9609823"/>
                      </a:ext>
                    </a:extLst>
                  </a:tr>
                  <a:tr h="42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400" dirty="0" err="1">
                              <a:effectLst/>
                            </a:rPr>
                            <a:t>GCKSign</a:t>
                          </a:r>
                          <a:r>
                            <a:rPr lang="en-US" altLang="ko-KR" sz="1400" dirty="0">
                              <a:effectLst/>
                            </a:rPr>
                            <a:t> </a:t>
                          </a:r>
                          <a:r>
                            <a:rPr lang="en" altLang="ko-KR" sz="14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III</a:t>
                          </a:r>
                          <a:endParaRPr lang="en" altLang="ko-KR" sz="1400" dirty="0"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256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4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ko-KR" altLang="en-US" sz="1400" b="0" u="none" strike="noStrike" kern="1200">
                              <a:solidFill>
                                <a:schemeClr val="dk1"/>
                              </a:solidFill>
                              <a:effectLst/>
                            </a:rPr>
                            <a:t>≈</a:t>
                          </a:r>
                          <a:r>
                            <a:rPr lang="en-US" altLang="ko-KR" sz="1400" b="0" u="none" strike="noStrike" kern="1200">
                              <a:solidFill>
                                <a:schemeClr val="dk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altLang="ko-KR" sz="1400" b="0" u="none" strike="noStrike" kern="1200" baseline="30000">
                              <a:solidFill>
                                <a:schemeClr val="dk1"/>
                              </a:solidFill>
                              <a:effectLst/>
                            </a:rPr>
                            <a:t>60</a:t>
                          </a:r>
                          <a:endParaRPr lang="ko-KR" altLang="en-US" sz="1400" b="0" baseline="30000">
                            <a:effectLst/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1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1,952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288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2,080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0088535"/>
                      </a:ext>
                    </a:extLst>
                  </a:tr>
                  <a:tr h="42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400" err="1">
                              <a:effectLst/>
                            </a:rPr>
                            <a:t>GCKSign</a:t>
                          </a:r>
                          <a:r>
                            <a:rPr lang="en-US" altLang="ko-KR" sz="1400">
                              <a:effectLst/>
                            </a:rPr>
                            <a:t> </a:t>
                          </a:r>
                          <a:r>
                            <a:rPr lang="en" altLang="ko-KR" sz="1400" b="0" kern="1200">
                              <a:solidFill>
                                <a:schemeClr val="dk1"/>
                              </a:solidFill>
                              <a:effectLst/>
                            </a:rPr>
                            <a:t>V</a:t>
                          </a:r>
                          <a:endParaRPr lang="en" altLang="ko-KR" sz="1400"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512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3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ko-KR" altLang="en-US" sz="1400" b="0" u="none" strike="noStrike" kern="1200">
                              <a:solidFill>
                                <a:schemeClr val="dk1"/>
                              </a:solidFill>
                              <a:effectLst/>
                            </a:rPr>
                            <a:t>≈</a:t>
                          </a:r>
                          <a:r>
                            <a:rPr lang="en-US" altLang="ko-KR" sz="1400" b="0" u="none" strike="noStrike" kern="1200">
                              <a:solidFill>
                                <a:schemeClr val="dk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altLang="ko-KR" sz="1400" b="0" u="none" strike="noStrike" kern="1200" baseline="30000">
                              <a:solidFill>
                                <a:schemeClr val="dk1"/>
                              </a:solidFill>
                              <a:effectLst/>
                            </a:rPr>
                            <a:t>44</a:t>
                          </a:r>
                          <a:endParaRPr lang="ko-KR" altLang="en-US" sz="1400" b="0" baseline="30000">
                            <a:effectLst/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1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3,040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544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3,104</a:t>
                          </a:r>
                          <a:endParaRPr lang="ko-KR" altLang="en-US" sz="1400" dirty="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0836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0123C5CF-DC20-7D1A-1815-E54DB26B9F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7215772"/>
                  </p:ext>
                </p:extLst>
              </p:nvPr>
            </p:nvGraphicFramePr>
            <p:xfrm>
              <a:off x="1621971" y="4681030"/>
              <a:ext cx="8534400" cy="1742497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95122">
                      <a:extLst>
                        <a:ext uri="{9D8B030D-6E8A-4147-A177-3AD203B41FA5}">
                          <a16:colId xmlns:a16="http://schemas.microsoft.com/office/drawing/2014/main" val="583065483"/>
                        </a:ext>
                      </a:extLst>
                    </a:gridCol>
                    <a:gridCol w="613647">
                      <a:extLst>
                        <a:ext uri="{9D8B030D-6E8A-4147-A177-3AD203B41FA5}">
                          <a16:colId xmlns:a16="http://schemas.microsoft.com/office/drawing/2014/main" val="3394067986"/>
                        </a:ext>
                      </a:extLst>
                    </a:gridCol>
                    <a:gridCol w="490917">
                      <a:extLst>
                        <a:ext uri="{9D8B030D-6E8A-4147-A177-3AD203B41FA5}">
                          <a16:colId xmlns:a16="http://schemas.microsoft.com/office/drawing/2014/main" val="1379223258"/>
                        </a:ext>
                      </a:extLst>
                    </a:gridCol>
                    <a:gridCol w="1151767">
                      <a:extLst>
                        <a:ext uri="{9D8B030D-6E8A-4147-A177-3AD203B41FA5}">
                          <a16:colId xmlns:a16="http://schemas.microsoft.com/office/drawing/2014/main" val="4150656841"/>
                        </a:ext>
                      </a:extLst>
                    </a:gridCol>
                    <a:gridCol w="1501074">
                      <a:extLst>
                        <a:ext uri="{9D8B030D-6E8A-4147-A177-3AD203B41FA5}">
                          <a16:colId xmlns:a16="http://schemas.microsoft.com/office/drawing/2014/main" val="3920322502"/>
                        </a:ext>
                      </a:extLst>
                    </a:gridCol>
                    <a:gridCol w="1340581">
                      <a:extLst>
                        <a:ext uri="{9D8B030D-6E8A-4147-A177-3AD203B41FA5}">
                          <a16:colId xmlns:a16="http://schemas.microsoft.com/office/drawing/2014/main" val="160071469"/>
                        </a:ext>
                      </a:extLst>
                    </a:gridCol>
                    <a:gridCol w="1170646">
                      <a:extLst>
                        <a:ext uri="{9D8B030D-6E8A-4147-A177-3AD203B41FA5}">
                          <a16:colId xmlns:a16="http://schemas.microsoft.com/office/drawing/2014/main" val="1958525549"/>
                        </a:ext>
                      </a:extLst>
                    </a:gridCol>
                    <a:gridCol w="1170646">
                      <a:extLst>
                        <a:ext uri="{9D8B030D-6E8A-4147-A177-3AD203B41FA5}">
                          <a16:colId xmlns:a16="http://schemas.microsoft.com/office/drawing/2014/main" val="1969610775"/>
                        </a:ext>
                      </a:extLst>
                    </a:gridCol>
                  </a:tblGrid>
                  <a:tr h="46183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effectLst/>
                            </a:rPr>
                            <a:t>Scheme</a:t>
                          </a:r>
                          <a:endParaRPr lang="ko-KR" altLang="en-US" sz="1400" dirty="0"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75510" t="-8108" r="-1102041" b="-275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355263" t="-8108" r="-1321053" b="-275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90110" t="-8108" r="-451648" b="-275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altLang="ko-KR" sz="1400" b="0" kern="1200">
                              <a:solidFill>
                                <a:schemeClr val="tx1"/>
                              </a:solidFill>
                              <a:effectLst/>
                            </a:rPr>
                            <a:t>η</a:t>
                          </a:r>
                          <a:endParaRPr lang="en" sz="1400">
                            <a:solidFill>
                              <a:schemeClr val="tx1"/>
                            </a:solidFill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364762" t="-8108" r="-178095" b="-275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524731" t="-8108" r="-101075" b="-275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631522" t="-8108" r="-2174" b="-275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8068151"/>
                      </a:ext>
                    </a:extLst>
                  </a:tr>
                  <a:tr h="42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err="1">
                              <a:effectLst/>
                            </a:rPr>
                            <a:t>GCKSign</a:t>
                          </a:r>
                          <a:r>
                            <a:rPr lang="en-US" sz="1400">
                              <a:effectLst/>
                            </a:rPr>
                            <a:t> </a:t>
                          </a:r>
                          <a:r>
                            <a:rPr lang="en" altLang="ko-KR" sz="1400" b="0" kern="1200">
                              <a:solidFill>
                                <a:schemeClr val="dk1"/>
                              </a:solidFill>
                              <a:effectLst/>
                            </a:rPr>
                            <a:t>II</a:t>
                          </a:r>
                          <a:endParaRPr lang="en" sz="1400"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256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4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ko-KR" altLang="en-US" sz="1400" b="0" u="none" strike="noStrike" kern="1200">
                              <a:solidFill>
                                <a:schemeClr val="dk1"/>
                              </a:solidFill>
                              <a:effectLst/>
                            </a:rPr>
                            <a:t>≈</a:t>
                          </a:r>
                          <a:r>
                            <a:rPr lang="en-US" altLang="ko-KR" sz="1400" b="0" u="none" strike="noStrike" kern="1200">
                              <a:solidFill>
                                <a:schemeClr val="dk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altLang="ko-KR" sz="1400" b="0" u="none" strike="noStrike" kern="1200" baseline="30000">
                              <a:solidFill>
                                <a:schemeClr val="dk1"/>
                              </a:solidFill>
                              <a:effectLst/>
                            </a:rPr>
                            <a:t>54</a:t>
                          </a:r>
                          <a:endParaRPr lang="ko-KR" altLang="en-US" sz="1400" b="0" baseline="30000">
                            <a:effectLst/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1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1,760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288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1,952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9609823"/>
                      </a:ext>
                    </a:extLst>
                  </a:tr>
                  <a:tr h="42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400" dirty="0" err="1">
                              <a:effectLst/>
                            </a:rPr>
                            <a:t>GCKSign</a:t>
                          </a:r>
                          <a:r>
                            <a:rPr lang="en-US" altLang="ko-KR" sz="1400" dirty="0">
                              <a:effectLst/>
                            </a:rPr>
                            <a:t> </a:t>
                          </a:r>
                          <a:r>
                            <a:rPr lang="en" altLang="ko-KR" sz="14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III</a:t>
                          </a:r>
                          <a:endParaRPr lang="en" altLang="ko-KR" sz="1400" dirty="0"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256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4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ko-KR" altLang="en-US" sz="1400" b="0" u="none" strike="noStrike" kern="1200">
                              <a:solidFill>
                                <a:schemeClr val="dk1"/>
                              </a:solidFill>
                              <a:effectLst/>
                            </a:rPr>
                            <a:t>≈</a:t>
                          </a:r>
                          <a:r>
                            <a:rPr lang="en-US" altLang="ko-KR" sz="1400" b="0" u="none" strike="noStrike" kern="1200">
                              <a:solidFill>
                                <a:schemeClr val="dk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altLang="ko-KR" sz="1400" b="0" u="none" strike="noStrike" kern="1200" baseline="30000">
                              <a:solidFill>
                                <a:schemeClr val="dk1"/>
                              </a:solidFill>
                              <a:effectLst/>
                            </a:rPr>
                            <a:t>60</a:t>
                          </a:r>
                          <a:endParaRPr lang="ko-KR" altLang="en-US" sz="1400" b="0" baseline="30000">
                            <a:effectLst/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1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1,952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288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2,080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30088535"/>
                      </a:ext>
                    </a:extLst>
                  </a:tr>
                  <a:tr h="426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400" err="1">
                              <a:effectLst/>
                            </a:rPr>
                            <a:t>GCKSign</a:t>
                          </a:r>
                          <a:r>
                            <a:rPr lang="en-US" altLang="ko-KR" sz="1400">
                              <a:effectLst/>
                            </a:rPr>
                            <a:t> </a:t>
                          </a:r>
                          <a:r>
                            <a:rPr lang="en" altLang="ko-KR" sz="1400" b="0" kern="1200">
                              <a:solidFill>
                                <a:schemeClr val="dk1"/>
                              </a:solidFill>
                              <a:effectLst/>
                            </a:rPr>
                            <a:t>V</a:t>
                          </a:r>
                          <a:endParaRPr lang="en" altLang="ko-KR" sz="1400">
                            <a:effectLst/>
                            <a:latin typeface="Times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512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3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ko-KR" altLang="en-US" sz="1400" b="0" u="none" strike="noStrike" kern="1200">
                              <a:solidFill>
                                <a:schemeClr val="dk1"/>
                              </a:solidFill>
                              <a:effectLst/>
                            </a:rPr>
                            <a:t>≈</a:t>
                          </a:r>
                          <a:r>
                            <a:rPr lang="en-US" altLang="ko-KR" sz="1400" b="0" u="none" strike="noStrike" kern="1200">
                              <a:solidFill>
                                <a:schemeClr val="dk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altLang="ko-KR" sz="1400" b="0" u="none" strike="noStrike" kern="1200" baseline="30000">
                              <a:solidFill>
                                <a:schemeClr val="dk1"/>
                              </a:solidFill>
                              <a:effectLst/>
                            </a:rPr>
                            <a:t>44</a:t>
                          </a:r>
                          <a:endParaRPr lang="ko-KR" altLang="en-US" sz="1400" b="0" baseline="30000">
                            <a:effectLst/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1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3,040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/>
                            <a:t>544</a:t>
                          </a:r>
                          <a:endParaRPr lang="ko-KR" altLang="en-US" sz="140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3,104</a:t>
                          </a:r>
                          <a:endParaRPr lang="ko-KR" altLang="en-US" sz="1400" dirty="0">
                            <a:latin typeface="Times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0836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0A7B51-AAE0-12A7-65C3-05A55112248D}"/>
              </a:ext>
            </a:extLst>
          </p:cNvPr>
          <p:cNvSpPr txBox="1"/>
          <p:nvPr/>
        </p:nvSpPr>
        <p:spPr>
          <a:xfrm>
            <a:off x="205091" y="6514835"/>
            <a:ext cx="1136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 : dimension of pk, q : modulus, </a:t>
            </a:r>
            <a:r>
              <a:rPr lang="el-GR" altLang="ko-KR" sz="1200" b="0" i="0" kern="1200" dirty="0">
                <a:solidFill>
                  <a:schemeClr val="tx1"/>
                </a:solidFill>
                <a:effectLst/>
                <a:latin typeface="Times" pitchFamily="2" charset="0"/>
                <a:ea typeface="+mn-ea"/>
                <a:cs typeface="+mn-cs"/>
              </a:rPr>
              <a:t>η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 secret </a:t>
            </a: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range)</a:t>
            </a:r>
            <a:endParaRPr lang="en" altLang="ko-KR" sz="1200" dirty="0"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8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</a:t>
            </a:r>
            <a:r>
              <a:rPr lang="ko-KR" altLang="en-US" dirty="0"/>
              <a:t>프로세서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</a:rPr>
              <a:t>ARM(Advanced RISC Machine)</a:t>
            </a:r>
            <a:r>
              <a:rPr lang="ko-KR" altLang="en-US" sz="2400" dirty="0">
                <a:latin typeface="+mn-ea"/>
              </a:rPr>
              <a:t>은 </a:t>
            </a:r>
            <a:r>
              <a:rPr lang="en-US" altLang="ko-KR" sz="2400" dirty="0">
                <a:latin typeface="+mn-ea"/>
              </a:rPr>
              <a:t>ISA(Instruction Set Architecture)</a:t>
            </a:r>
            <a:r>
              <a:rPr lang="ko-KR" altLang="en-US" sz="2400" dirty="0">
                <a:latin typeface="+mn-ea"/>
              </a:rPr>
              <a:t> 고성능 임베디드 프로세서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31</a:t>
            </a:r>
            <a:r>
              <a:rPr lang="ko-KR" altLang="en-US" sz="2400" dirty="0">
                <a:latin typeface="+mn-ea"/>
              </a:rPr>
              <a:t>개의 </a:t>
            </a:r>
            <a:r>
              <a:rPr lang="en-US" altLang="ko-KR" sz="2400" dirty="0">
                <a:latin typeface="+mn-ea"/>
              </a:rPr>
              <a:t>64</a:t>
            </a:r>
            <a:r>
              <a:rPr lang="ko-KR" altLang="en-US" sz="2400" dirty="0">
                <a:latin typeface="+mn-ea"/>
              </a:rPr>
              <a:t>비트 </a:t>
            </a:r>
            <a:r>
              <a:rPr lang="en-US" altLang="ko-KR" sz="2400" dirty="0">
                <a:latin typeface="+mn-ea"/>
              </a:rPr>
              <a:t>general </a:t>
            </a:r>
            <a:r>
              <a:rPr lang="ko-KR" altLang="en-US" sz="2400" dirty="0">
                <a:latin typeface="+mn-ea"/>
              </a:rPr>
              <a:t>레지스터</a:t>
            </a:r>
            <a:r>
              <a:rPr lang="en-US" altLang="ko-KR" sz="2400" dirty="0">
                <a:latin typeface="+mn-ea"/>
              </a:rPr>
              <a:t>(x0~x30)</a:t>
            </a:r>
            <a:r>
              <a:rPr lang="ko-KR" altLang="en-US" sz="2400" dirty="0">
                <a:latin typeface="+mn-ea"/>
              </a:rPr>
              <a:t>와 </a:t>
            </a:r>
            <a:r>
              <a:rPr lang="en-US" altLang="ko-KR" sz="2400" dirty="0">
                <a:latin typeface="+mn-ea"/>
              </a:rPr>
              <a:t>128-bit 32</a:t>
            </a:r>
            <a:r>
              <a:rPr lang="ko-KR" altLang="en-US" sz="2400" dirty="0">
                <a:latin typeface="+mn-ea"/>
              </a:rPr>
              <a:t>개 벡터 레지스터</a:t>
            </a:r>
            <a:r>
              <a:rPr lang="en-US" altLang="ko-KR" sz="2400" dirty="0">
                <a:latin typeface="+mn-ea"/>
              </a:rPr>
              <a:t>(v0~v31)</a:t>
            </a:r>
            <a:r>
              <a:rPr lang="ko-KR" altLang="en-US" sz="2400" dirty="0">
                <a:latin typeface="+mn-ea"/>
              </a:rPr>
              <a:t> 지원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F02101-6383-A4BA-5333-8FAAED564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6" b="13089"/>
          <a:stretch/>
        </p:blipFill>
        <p:spPr>
          <a:xfrm>
            <a:off x="4292980" y="2966604"/>
            <a:ext cx="3363596" cy="36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2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ARMv8</a:t>
            </a:r>
            <a:r>
              <a:rPr lang="ko-KR" altLang="en-US" sz="2400" dirty="0"/>
              <a:t> 상에서 </a:t>
            </a:r>
            <a:r>
              <a:rPr lang="en-US" altLang="ko-KR" sz="2400" dirty="0" err="1"/>
              <a:t>GCKSign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구현하기 위해 레퍼런스의 </a:t>
            </a:r>
            <a:r>
              <a:rPr lang="en-US" altLang="ko-KR" sz="2400" b="1" dirty="0"/>
              <a:t>OpenSSL </a:t>
            </a:r>
            <a:r>
              <a:rPr lang="ko-KR" altLang="en-US" sz="2400" b="1" dirty="0"/>
              <a:t>의존성 제거 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accent1"/>
                </a:solidFill>
              </a:rPr>
              <a:t>PQClean</a:t>
            </a:r>
            <a:r>
              <a:rPr lang="ko-KR" altLang="en-US" sz="2000" b="1" dirty="0">
                <a:solidFill>
                  <a:schemeClr val="accent1"/>
                </a:solidFill>
              </a:rPr>
              <a:t>에서 제공하는 </a:t>
            </a:r>
            <a:r>
              <a:rPr lang="en-US" altLang="ko-KR" sz="2000" b="1" dirty="0">
                <a:solidFill>
                  <a:schemeClr val="accent1"/>
                </a:solidFill>
              </a:rPr>
              <a:t>AES</a:t>
            </a:r>
            <a:r>
              <a:rPr lang="ko-KR" altLang="en-US" sz="2000" b="1" dirty="0">
                <a:solidFill>
                  <a:schemeClr val="accent1"/>
                </a:solidFill>
              </a:rPr>
              <a:t>와 </a:t>
            </a:r>
            <a:r>
              <a:rPr lang="en-US" altLang="ko-KR" sz="2000" b="1" dirty="0">
                <a:solidFill>
                  <a:schemeClr val="accent1"/>
                </a:solidFill>
              </a:rPr>
              <a:t>SHA2</a:t>
            </a:r>
            <a:r>
              <a:rPr lang="ko-KR" altLang="en-US" sz="2000" dirty="0"/>
              <a:t>로 교체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몽고메리 연산과 </a:t>
            </a:r>
            <a:r>
              <a:rPr lang="en-US" altLang="ko-KR" sz="2400" b="1" dirty="0">
                <a:solidFill>
                  <a:srgbClr val="FF0000"/>
                </a:solidFill>
              </a:rPr>
              <a:t>NTT</a:t>
            </a:r>
            <a:r>
              <a:rPr lang="ko-KR" altLang="en-US" sz="2400" b="1" dirty="0">
                <a:solidFill>
                  <a:srgbClr val="FF0000"/>
                </a:solidFill>
              </a:rPr>
              <a:t> 곱셈 연산의 하위 모듈 고속 구현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General </a:t>
            </a:r>
            <a:r>
              <a:rPr lang="ko-KR" altLang="en-US" sz="2000" dirty="0"/>
              <a:t>레지스터를 사용하여 곱셈 연산을  </a:t>
            </a:r>
            <a:r>
              <a:rPr lang="en-US" altLang="ko-KR" sz="2000" dirty="0"/>
              <a:t>ARM </a:t>
            </a:r>
            <a:r>
              <a:rPr lang="ko-KR" altLang="en-US" sz="2000" dirty="0"/>
              <a:t>명령어로 효율적으로 구현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ARM</a:t>
            </a:r>
            <a:r>
              <a:rPr lang="ko-KR" altLang="en-US" sz="2400" dirty="0"/>
              <a:t>에서 제공하는 </a:t>
            </a:r>
            <a:r>
              <a:rPr lang="en-US" altLang="ko-KR" sz="2400" b="1" dirty="0">
                <a:solidFill>
                  <a:srgbClr val="FF0000"/>
                </a:solidFill>
              </a:rPr>
              <a:t>AES</a:t>
            </a:r>
            <a:r>
              <a:rPr lang="ko-KR" altLang="en-US" sz="2400" b="1" dirty="0">
                <a:solidFill>
                  <a:srgbClr val="FF0000"/>
                </a:solidFill>
              </a:rPr>
              <a:t> 암호화 가속 명령어를 사용</a:t>
            </a:r>
            <a:r>
              <a:rPr lang="ko-KR" altLang="en-US" sz="2400" dirty="0"/>
              <a:t>한 </a:t>
            </a:r>
            <a:r>
              <a:rPr lang="en-US" altLang="ko-KR" sz="2400" dirty="0"/>
              <a:t>AES </a:t>
            </a:r>
            <a:r>
              <a:rPr lang="ko-KR" altLang="en-US" sz="2400" dirty="0"/>
              <a:t>고속화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195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몽고메리 연산</a:t>
            </a:r>
            <a:endParaRPr lang="en-US" altLang="ko-KR" sz="2400" b="1" dirty="0"/>
          </a:p>
          <a:p>
            <a:r>
              <a:rPr lang="ko-KR" altLang="en-US" sz="2400" dirty="0" err="1"/>
              <a:t>모듈러</a:t>
            </a:r>
            <a:r>
              <a:rPr lang="ko-KR" altLang="en-US" sz="2400" dirty="0"/>
              <a:t> </a:t>
            </a:r>
            <a:r>
              <a:rPr lang="en-US" altLang="ko-KR" sz="2400" dirty="0"/>
              <a:t>Q</a:t>
            </a:r>
            <a:r>
              <a:rPr lang="ko-KR" altLang="en-US" sz="2400" dirty="0"/>
              <a:t>값을 하나에 위치하는 연산 수행</a:t>
            </a:r>
            <a:endParaRPr lang="en-US" altLang="ko-KR" sz="2400" dirty="0"/>
          </a:p>
          <a:p>
            <a:pPr lvl="1"/>
            <a:r>
              <a:rPr lang="ko-KR" altLang="en-US" sz="2000" dirty="0"/>
              <a:t>하나의 레지스터에 </a:t>
            </a:r>
            <a:r>
              <a:rPr lang="en-US" altLang="ko-KR" sz="2000" dirty="0"/>
              <a:t>MOV</a:t>
            </a:r>
            <a:r>
              <a:rPr lang="ko-KR" altLang="en-US" sz="2000" dirty="0"/>
              <a:t> 명령어를 사용하여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b="1" dirty="0">
                <a:solidFill>
                  <a:schemeClr val="accent1"/>
                </a:solidFill>
              </a:rPr>
              <a:t>레지스터에 값을 지정할 수 있는 범위는 고정적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ko-KR" sz="2000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ko-KR" sz="2000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ko-KR" sz="2000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ko-KR" sz="2000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ko-KR" sz="2000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ko-KR" sz="2000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ko-KR" sz="2000" b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altLang="ko-KR" sz="2000" b="1" dirty="0">
              <a:solidFill>
                <a:schemeClr val="accent1"/>
              </a:solidFill>
            </a:endParaRPr>
          </a:p>
          <a:p>
            <a:r>
              <a:rPr lang="ko-KR" altLang="en-US" sz="2400" dirty="0"/>
              <a:t>몽고메리 연산을 위한 모듈들을 </a:t>
            </a:r>
            <a:r>
              <a:rPr lang="en-US" altLang="ko-KR" sz="2400" dirty="0"/>
              <a:t>ADD,</a:t>
            </a:r>
            <a:r>
              <a:rPr lang="ko-KR" altLang="en-US" sz="2400" dirty="0"/>
              <a:t> </a:t>
            </a:r>
            <a:r>
              <a:rPr lang="en-US" altLang="ko-KR" sz="2400" dirty="0"/>
              <a:t>SUB</a:t>
            </a:r>
            <a:r>
              <a:rPr lang="ko-KR" altLang="en-US" sz="2400" dirty="0"/>
              <a:t> 명령어를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ko-KR" altLang="en-US" dirty="0"/>
              <a:t>사용하여 효율적으로 구현</a:t>
            </a:r>
            <a:endParaRPr lang="en-US" altLang="ko-KR" dirty="0"/>
          </a:p>
          <a:p>
            <a:pPr lvl="1"/>
            <a:endParaRPr lang="ko-KR" altLang="en-US" sz="20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30E2072-F303-A25C-5BFA-26BBA6AEB1A8}"/>
              </a:ext>
            </a:extLst>
          </p:cNvPr>
          <p:cNvGrpSpPr/>
          <p:nvPr/>
        </p:nvGrpSpPr>
        <p:grpSpPr>
          <a:xfrm>
            <a:off x="7892483" y="1346732"/>
            <a:ext cx="3887597" cy="5046183"/>
            <a:chOff x="7367907" y="1346732"/>
            <a:chExt cx="4412173" cy="53035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AEAB3CD-BB9A-0318-D255-174B3F4F8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7907" y="1346732"/>
              <a:ext cx="4412173" cy="5303521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B8D3DA-89F0-C225-C000-C744C00F3CAE}"/>
                </a:ext>
              </a:extLst>
            </p:cNvPr>
            <p:cNvSpPr/>
            <p:nvPr/>
          </p:nvSpPr>
          <p:spPr>
            <a:xfrm>
              <a:off x="7367907" y="1346732"/>
              <a:ext cx="4412173" cy="1591540"/>
            </a:xfrm>
            <a:prstGeom prst="rect">
              <a:avLst/>
            </a:prstGeom>
            <a:noFill/>
            <a:ln w="38100">
              <a:solidFill>
                <a:srgbClr val="2E75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9575C21-C723-8890-BCB1-315E6082833E}"/>
              </a:ext>
            </a:extLst>
          </p:cNvPr>
          <p:cNvGrpSpPr/>
          <p:nvPr/>
        </p:nvGrpSpPr>
        <p:grpSpPr>
          <a:xfrm>
            <a:off x="411162" y="2938272"/>
            <a:ext cx="5685595" cy="2084832"/>
            <a:chOff x="410405" y="3077996"/>
            <a:chExt cx="5685595" cy="208483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89A3484-FC1D-1359-5C4B-C4892D80FB5D}"/>
                </a:ext>
              </a:extLst>
            </p:cNvPr>
            <p:cNvGrpSpPr/>
            <p:nvPr/>
          </p:nvGrpSpPr>
          <p:grpSpPr>
            <a:xfrm>
              <a:off x="1342552" y="3077996"/>
              <a:ext cx="4753448" cy="2084832"/>
              <a:chOff x="940216" y="2938272"/>
              <a:chExt cx="5708275" cy="2656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5AB7930-9100-5B1B-E3EC-8C2416E80768}"/>
                  </a:ext>
                </a:extLst>
              </p:cNvPr>
              <p:cNvSpPr/>
              <p:nvPr/>
            </p:nvSpPr>
            <p:spPr>
              <a:xfrm>
                <a:off x="940216" y="2938272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679E36B-AE6C-AF9C-CA2A-E560B35B9AF5}"/>
                  </a:ext>
                </a:extLst>
              </p:cNvPr>
              <p:cNvSpPr/>
              <p:nvPr/>
            </p:nvSpPr>
            <p:spPr>
              <a:xfrm>
                <a:off x="1650221" y="2938272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59F1B8D-2FE3-E1A9-8020-7EC026BF395A}"/>
                  </a:ext>
                </a:extLst>
              </p:cNvPr>
              <p:cNvSpPr/>
              <p:nvPr/>
            </p:nvSpPr>
            <p:spPr>
              <a:xfrm>
                <a:off x="2360226" y="2938272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3F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A9EEC47-BB1B-255F-9588-EB0617EA8A7B}"/>
                  </a:ext>
                </a:extLst>
              </p:cNvPr>
              <p:cNvSpPr/>
              <p:nvPr/>
            </p:nvSpPr>
            <p:spPr>
              <a:xfrm>
                <a:off x="3070231" y="2938272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FF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35F5CC7-8FF6-995C-DB8F-AA67D2126E35}"/>
                  </a:ext>
                </a:extLst>
              </p:cNvPr>
              <p:cNvSpPr/>
              <p:nvPr/>
            </p:nvSpPr>
            <p:spPr>
              <a:xfrm>
                <a:off x="3780236" y="2938272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FF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151F100-FC8A-A44B-3FD0-5B45A96811F1}"/>
                  </a:ext>
                </a:extLst>
              </p:cNvPr>
              <p:cNvSpPr/>
              <p:nvPr/>
            </p:nvSpPr>
            <p:spPr>
              <a:xfrm>
                <a:off x="4490241" y="2938272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FF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925E248-F5D7-41A3-6829-CEC560B6E0B2}"/>
                  </a:ext>
                </a:extLst>
              </p:cNvPr>
              <p:cNvSpPr/>
              <p:nvPr/>
            </p:nvSpPr>
            <p:spPr>
              <a:xfrm>
                <a:off x="5200246" y="2938272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FF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8169429-58D9-A0F0-479F-EB49F32E318B}"/>
                  </a:ext>
                </a:extLst>
              </p:cNvPr>
              <p:cNvSpPr/>
              <p:nvPr/>
            </p:nvSpPr>
            <p:spPr>
              <a:xfrm>
                <a:off x="5910251" y="2938272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FF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0B7954B-1F04-B03A-5780-1ABBB1E40D0F}"/>
                  </a:ext>
                </a:extLst>
              </p:cNvPr>
              <p:cNvSpPr/>
              <p:nvPr/>
            </p:nvSpPr>
            <p:spPr>
              <a:xfrm>
                <a:off x="959039" y="3900910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B1D4231-C700-C814-8D87-4B0331123D27}"/>
                  </a:ext>
                </a:extLst>
              </p:cNvPr>
              <p:cNvSpPr/>
              <p:nvPr/>
            </p:nvSpPr>
            <p:spPr>
              <a:xfrm>
                <a:off x="1669044" y="3900910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6FC9F68-E57C-A5C4-0FEB-8FF40B872C3D}"/>
                  </a:ext>
                </a:extLst>
              </p:cNvPr>
              <p:cNvSpPr/>
              <p:nvPr/>
            </p:nvSpPr>
            <p:spPr>
              <a:xfrm>
                <a:off x="2379049" y="3900910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BD2ABDC-9AEE-7CF3-5ECD-07A18F818348}"/>
                  </a:ext>
                </a:extLst>
              </p:cNvPr>
              <p:cNvSpPr/>
              <p:nvPr/>
            </p:nvSpPr>
            <p:spPr>
              <a:xfrm>
                <a:off x="3089054" y="3900910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32986A2-0C16-7AFF-A7BD-AFF31B93B82B}"/>
                  </a:ext>
                </a:extLst>
              </p:cNvPr>
              <p:cNvSpPr/>
              <p:nvPr/>
            </p:nvSpPr>
            <p:spPr>
              <a:xfrm>
                <a:off x="3799059" y="3900910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240E95-9AD2-A1D3-D0A1-932F3961F2D3}"/>
                  </a:ext>
                </a:extLst>
              </p:cNvPr>
              <p:cNvSpPr/>
              <p:nvPr/>
            </p:nvSpPr>
            <p:spPr>
              <a:xfrm>
                <a:off x="4509064" y="3900910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D5D1E45-2DF0-EBE4-7639-1529FD395DBC}"/>
                  </a:ext>
                </a:extLst>
              </p:cNvPr>
              <p:cNvSpPr/>
              <p:nvPr/>
            </p:nvSpPr>
            <p:spPr>
              <a:xfrm>
                <a:off x="5219069" y="3900910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D6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04D6A48-ED02-74A9-A8AD-F3A35EA876F2}"/>
                  </a:ext>
                </a:extLst>
              </p:cNvPr>
              <p:cNvSpPr/>
              <p:nvPr/>
            </p:nvSpPr>
            <p:spPr>
              <a:xfrm>
                <a:off x="5929074" y="3900910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01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B39E03B-FF61-ED0B-2540-5A86AB63982A}"/>
                  </a:ext>
                </a:extLst>
              </p:cNvPr>
              <p:cNvSpPr/>
              <p:nvPr/>
            </p:nvSpPr>
            <p:spPr>
              <a:xfrm>
                <a:off x="968451" y="4863548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3F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47F8A37-6C9A-AA90-1C20-103A6CEE37CA}"/>
                  </a:ext>
                </a:extLst>
              </p:cNvPr>
              <p:cNvSpPr/>
              <p:nvPr/>
            </p:nvSpPr>
            <p:spPr>
              <a:xfrm>
                <a:off x="1678456" y="4863548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FF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9252CB6-3733-410C-8FF3-73D04E83A18B}"/>
                  </a:ext>
                </a:extLst>
              </p:cNvPr>
              <p:cNvSpPr/>
              <p:nvPr/>
            </p:nvSpPr>
            <p:spPr>
              <a:xfrm>
                <a:off x="2388461" y="4863548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FF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EE310A8-057A-502E-64CF-5E09B1DFBE69}"/>
                  </a:ext>
                </a:extLst>
              </p:cNvPr>
              <p:cNvSpPr/>
              <p:nvPr/>
            </p:nvSpPr>
            <p:spPr>
              <a:xfrm>
                <a:off x="3098466" y="4863548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FF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9F4BE0F-7F16-852A-4F7E-99B016108172}"/>
                  </a:ext>
                </a:extLst>
              </p:cNvPr>
              <p:cNvSpPr/>
              <p:nvPr/>
            </p:nvSpPr>
            <p:spPr>
              <a:xfrm>
                <a:off x="3808471" y="4863548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FF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87AF8AA-46B5-E7ED-F4BB-F56BF0B398EC}"/>
                  </a:ext>
                </a:extLst>
              </p:cNvPr>
              <p:cNvSpPr/>
              <p:nvPr/>
            </p:nvSpPr>
            <p:spPr>
              <a:xfrm>
                <a:off x="4518476" y="4863548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FF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1215C6A-5263-EA57-80C4-FB61D52D724E}"/>
                  </a:ext>
                </a:extLst>
              </p:cNvPr>
              <p:cNvSpPr/>
              <p:nvPr/>
            </p:nvSpPr>
            <p:spPr>
              <a:xfrm>
                <a:off x="5228481" y="4863548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D6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255662F-7E25-CB2B-608B-6FA8859EB3C9}"/>
                  </a:ext>
                </a:extLst>
              </p:cNvPr>
              <p:cNvSpPr/>
              <p:nvPr/>
            </p:nvSpPr>
            <p:spPr>
              <a:xfrm>
                <a:off x="5938486" y="4863548"/>
                <a:ext cx="710005" cy="73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b="1" dirty="0">
                    <a:solidFill>
                      <a:schemeClr val="tx1"/>
                    </a:solidFill>
                  </a:rPr>
                  <a:t>01</a:t>
                </a:r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DF9312-A339-02AF-96A4-A0F8497F9336}"/>
                </a:ext>
              </a:extLst>
            </p:cNvPr>
            <p:cNvSpPr txBox="1"/>
            <p:nvPr/>
          </p:nvSpPr>
          <p:spPr>
            <a:xfrm>
              <a:off x="410405" y="318034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MOV</a:t>
              </a:r>
              <a:endParaRPr kumimoji="1" lang="ko-Kore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D1A1D6-7B65-625B-9919-E24324E023F9}"/>
                </a:ext>
              </a:extLst>
            </p:cNvPr>
            <p:cNvSpPr txBox="1"/>
            <p:nvPr/>
          </p:nvSpPr>
          <p:spPr>
            <a:xfrm>
              <a:off x="410405" y="394201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MOV</a:t>
              </a:r>
              <a:endParaRPr kumimoji="1" lang="ko-Kore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FA0543-EF2C-36A3-A491-B5132EE2EF9A}"/>
                </a:ext>
              </a:extLst>
            </p:cNvPr>
            <p:cNvSpPr txBox="1"/>
            <p:nvPr/>
          </p:nvSpPr>
          <p:spPr>
            <a:xfrm>
              <a:off x="410405" y="470369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ORR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131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NTT </a:t>
            </a:r>
            <a:r>
              <a:rPr lang="ko-KR" altLang="en-US" sz="2400" b="1" dirty="0"/>
              <a:t>곱셈의 하위 모듈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NTT </a:t>
            </a:r>
            <a:r>
              <a:rPr lang="ko-KR" altLang="en-US" sz="2400" dirty="0"/>
              <a:t>하위 모듈에는 몽고메리 곱셈 연산 포함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mk_Q_Inv</a:t>
            </a:r>
            <a:r>
              <a:rPr lang="ko-KR" altLang="en-US" sz="2400" dirty="0"/>
              <a:t>도 </a:t>
            </a:r>
            <a:r>
              <a:rPr lang="en-US" altLang="ko-KR" sz="2400" dirty="0"/>
              <a:t>MOV, LSL, ORR </a:t>
            </a:r>
            <a:r>
              <a:rPr lang="ko-KR" altLang="en-US" sz="2400" dirty="0"/>
              <a:t>명령어를</a:t>
            </a:r>
            <a:r>
              <a:rPr lang="en-US" altLang="ko-KR" sz="2400" dirty="0"/>
              <a:t> </a:t>
            </a:r>
            <a:r>
              <a:rPr lang="ko-KR" altLang="en-US" sz="2400" dirty="0"/>
              <a:t>사용하여 구현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E75B6"/>
                </a:solidFill>
              </a:rPr>
              <a:t>128</a:t>
            </a:r>
            <a:r>
              <a:rPr lang="ko-KR" altLang="en-US" sz="2400" b="1" dirty="0">
                <a:solidFill>
                  <a:srgbClr val="2E75B6"/>
                </a:solidFill>
              </a:rPr>
              <a:t>비트 몽고메리 곱셈 연산</a:t>
            </a:r>
            <a:endParaRPr lang="en-US" altLang="ko-KR" sz="2400" b="1" dirty="0">
              <a:solidFill>
                <a:srgbClr val="2E75B6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MUL, SUB, ASR, AND, ADD </a:t>
            </a:r>
            <a:r>
              <a:rPr lang="ko-KR" altLang="en-US" sz="2000" dirty="0"/>
              <a:t>명령어를 사용하여 수행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E686AC-7901-434B-3929-3F4AEC66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748" y="1065007"/>
            <a:ext cx="3371332" cy="579299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8C38F40-4BD1-5C50-2602-C264427456D6}"/>
              </a:ext>
            </a:extLst>
          </p:cNvPr>
          <p:cNvSpPr/>
          <p:nvPr/>
        </p:nvSpPr>
        <p:spPr>
          <a:xfrm>
            <a:off x="8408748" y="3288563"/>
            <a:ext cx="3371332" cy="3104351"/>
          </a:xfrm>
          <a:prstGeom prst="rect">
            <a:avLst/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717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AES</a:t>
            </a:r>
            <a:r>
              <a:rPr lang="ko-KR" altLang="en-US" sz="2400" b="1" dirty="0"/>
              <a:t> 암호화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AES-NI</a:t>
            </a:r>
            <a:r>
              <a:rPr lang="ko-KR" altLang="en-US" sz="2400" dirty="0"/>
              <a:t>는 </a:t>
            </a:r>
            <a:r>
              <a:rPr lang="en-US" altLang="ko-KR" sz="2400" dirty="0"/>
              <a:t>Intel</a:t>
            </a:r>
            <a:r>
              <a:rPr lang="ko-KR" altLang="en-US" sz="2400" dirty="0"/>
              <a:t>에서 제안한</a:t>
            </a:r>
            <a:r>
              <a:rPr lang="en-US" altLang="ko-KR" sz="2400" dirty="0"/>
              <a:t> x86</a:t>
            </a:r>
            <a:r>
              <a:rPr lang="ko-KR" altLang="en-US" sz="2400" dirty="0"/>
              <a:t> 명령어 집합의 확장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AES</a:t>
            </a:r>
            <a:r>
              <a:rPr lang="ko-KR" altLang="en-US" sz="2000" dirty="0"/>
              <a:t>의 암호화와 복호화의 성능을 향상시키기 위해 제공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GCKSign</a:t>
            </a:r>
            <a:r>
              <a:rPr lang="ko-KR" altLang="en-US" sz="2400" dirty="0"/>
              <a:t>의 </a:t>
            </a:r>
            <a:r>
              <a:rPr lang="ko-KR" altLang="en-US" sz="2400" b="1" dirty="0">
                <a:solidFill>
                  <a:srgbClr val="2E75B6"/>
                </a:solidFill>
              </a:rPr>
              <a:t>키 생성</a:t>
            </a:r>
            <a:r>
              <a:rPr lang="en-US" altLang="ko-KR" sz="2400" b="1" dirty="0">
                <a:solidFill>
                  <a:srgbClr val="2E75B6"/>
                </a:solidFill>
              </a:rPr>
              <a:t>,</a:t>
            </a:r>
            <a:r>
              <a:rPr lang="ko-KR" altLang="en-US" sz="2400" b="1" dirty="0">
                <a:solidFill>
                  <a:srgbClr val="2E75B6"/>
                </a:solidFill>
              </a:rPr>
              <a:t> 서명 생성</a:t>
            </a:r>
            <a:r>
              <a:rPr lang="en-US" altLang="ko-KR" sz="2400" b="1" dirty="0">
                <a:solidFill>
                  <a:srgbClr val="2E75B6"/>
                </a:solidFill>
              </a:rPr>
              <a:t>,</a:t>
            </a:r>
            <a:r>
              <a:rPr lang="ko-KR" altLang="en-US" sz="2400" b="1" dirty="0">
                <a:solidFill>
                  <a:srgbClr val="2E75B6"/>
                </a:solidFill>
              </a:rPr>
              <a:t> 서명 검증 알고리즘에서 </a:t>
            </a:r>
            <a:r>
              <a:rPr lang="en-US" altLang="ko-KR" sz="2400" b="1" dirty="0">
                <a:solidFill>
                  <a:srgbClr val="2E75B6"/>
                </a:solidFill>
              </a:rPr>
              <a:t>AES </a:t>
            </a:r>
            <a:r>
              <a:rPr lang="ko-KR" altLang="en-US" sz="2400" b="1" dirty="0">
                <a:solidFill>
                  <a:srgbClr val="2E75B6"/>
                </a:solidFill>
              </a:rPr>
              <a:t>암호화 사용</a:t>
            </a:r>
            <a:endParaRPr lang="en-US" altLang="ko-KR" sz="2400" b="1" dirty="0">
              <a:solidFill>
                <a:srgbClr val="2E75B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solidFill>
                  <a:srgbClr val="FF0000"/>
                </a:solidFill>
              </a:rPr>
              <a:t>→ </a:t>
            </a:r>
            <a:r>
              <a:rPr lang="en-US" altLang="ko-KR" sz="2400" b="1" dirty="0">
                <a:solidFill>
                  <a:srgbClr val="FF0000"/>
                </a:solidFill>
              </a:rPr>
              <a:t>ARMv8</a:t>
            </a:r>
            <a:r>
              <a:rPr lang="ko-KR" altLang="en-US" sz="2400" b="1" dirty="0">
                <a:solidFill>
                  <a:srgbClr val="FF0000"/>
                </a:solidFill>
              </a:rPr>
              <a:t>에서 지원하는 </a:t>
            </a:r>
            <a:r>
              <a:rPr lang="en-US" altLang="ko-KR" sz="2400" b="1" dirty="0">
                <a:solidFill>
                  <a:srgbClr val="FF0000"/>
                </a:solidFill>
              </a:rPr>
              <a:t>AES</a:t>
            </a:r>
            <a:r>
              <a:rPr lang="ko-KR" altLang="en-US" sz="2400" b="1" dirty="0">
                <a:solidFill>
                  <a:srgbClr val="FF0000"/>
                </a:solidFill>
              </a:rPr>
              <a:t> 암호화 명령어를 활용하여 </a:t>
            </a:r>
            <a:r>
              <a:rPr lang="en-US" altLang="ko-KR" sz="2400" b="1" dirty="0">
                <a:solidFill>
                  <a:srgbClr val="FF0000"/>
                </a:solidFill>
              </a:rPr>
              <a:t>AES</a:t>
            </a:r>
            <a:r>
              <a:rPr lang="ko-KR" altLang="en-US" sz="2400" b="1" dirty="0">
                <a:solidFill>
                  <a:srgbClr val="FF0000"/>
                </a:solidFill>
              </a:rPr>
              <a:t> 암호화 고속화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7DAE50-52D9-D5B6-D63D-712F2F75E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31" y="4334273"/>
            <a:ext cx="4079337" cy="25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3027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8C68638E-4867-E749-8486-D39A28E80D84}" vid="{6C0921E3-463B-8043-88E7-28D1BBB440D6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8C68638E-4867-E749-8486-D39A28E80D84}" vid="{EF4CA654-8630-AD43-99D8-2157A50053C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 테마</Template>
  <TotalTime>586</TotalTime>
  <Words>638</Words>
  <Application>Microsoft Macintosh PowerPoint</Application>
  <PresentationFormat>와이드스크린</PresentationFormat>
  <Paragraphs>174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Times</vt:lpstr>
      <vt:lpstr>Arial</vt:lpstr>
      <vt:lpstr>Cambria Math</vt:lpstr>
      <vt:lpstr>Times New Roman</vt:lpstr>
      <vt:lpstr>CryptoCraft 테마</vt:lpstr>
      <vt:lpstr>제목 테마</vt:lpstr>
      <vt:lpstr>64-bit ARMv8상에서의 KpqC 후보 알고리즘 GCKSign 고속 구현</vt:lpstr>
      <vt:lpstr>PowerPoint 프레젠테이션</vt:lpstr>
      <vt:lpstr>KpqC 공모전</vt:lpstr>
      <vt:lpstr>GCKSign</vt:lpstr>
      <vt:lpstr>ARMv8프로세서</vt:lpstr>
      <vt:lpstr>제안 기법</vt:lpstr>
      <vt:lpstr>제안 기법</vt:lpstr>
      <vt:lpstr>제안 기법</vt:lpstr>
      <vt:lpstr>제안 기법</vt:lpstr>
      <vt:lpstr>성능평가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3</cp:revision>
  <dcterms:created xsi:type="dcterms:W3CDTF">2023-06-20T04:55:46Z</dcterms:created>
  <dcterms:modified xsi:type="dcterms:W3CDTF">2023-06-27T02:07:32Z</dcterms:modified>
</cp:coreProperties>
</file>