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82" r:id="rId4"/>
    <p:sldId id="286" r:id="rId5"/>
    <p:sldId id="288" r:id="rId6"/>
    <p:sldId id="287" r:id="rId7"/>
    <p:sldId id="284" r:id="rId8"/>
    <p:sldId id="285" r:id="rId9"/>
    <p:sldId id="283" r:id="rId10"/>
    <p:sldId id="289" r:id="rId11"/>
    <p:sldId id="291" r:id="rId12"/>
    <p:sldId id="290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 autoAdjust="0"/>
    <p:restoredTop sz="68331"/>
  </p:normalViewPr>
  <p:slideViewPr>
    <p:cSldViewPr snapToGrid="0">
      <p:cViewPr varScale="1">
        <p:scale>
          <a:sx n="73" d="100"/>
          <a:sy n="73" d="100"/>
        </p:scale>
        <p:origin x="23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\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5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9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1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5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65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6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GPU</a:t>
            </a:r>
            <a:r>
              <a:rPr lang="ko-KR" altLang="en-US" dirty="0" err="1"/>
              <a:t>를</a:t>
            </a:r>
            <a:r>
              <a:rPr lang="ko-KR" altLang="en-US" dirty="0"/>
              <a:t> 활용한 </a:t>
            </a:r>
            <a:r>
              <a:rPr lang="en-US" altLang="ko-KR" dirty="0"/>
              <a:t>Argon2</a:t>
            </a:r>
            <a:br>
              <a:rPr lang="en-US" altLang="ko-KR" dirty="0"/>
            </a:br>
            <a:r>
              <a:rPr lang="ko-KR" altLang="en-US" dirty="0"/>
              <a:t>고속화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</a:t>
            </a:r>
            <a:endParaRPr lang="en-US" altLang="ko-KR" dirty="0"/>
          </a:p>
          <a:p>
            <a:r>
              <a:rPr lang="ko-KR" altLang="en-US" dirty="0">
                <a:solidFill>
                  <a:srgbClr val="2E75B6"/>
                </a:solidFill>
              </a:rPr>
              <a:t>엄시우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078399"/>
            <a:ext cx="5291579" cy="3495461"/>
          </a:xfrm>
        </p:spPr>
        <p:txBody>
          <a:bodyPr/>
          <a:lstStyle/>
          <a:p>
            <a:r>
              <a:rPr lang="ko-KR" altLang="en-US" dirty="0"/>
              <a:t>제안하는 기법을 적용 하면 </a:t>
            </a:r>
            <a:r>
              <a:rPr lang="ko-KR" altLang="en-US" dirty="0" err="1"/>
              <a:t>여러개의</a:t>
            </a:r>
            <a:r>
              <a:rPr lang="ko-KR" altLang="en-US" dirty="0"/>
              <a:t> 해시함수를 병렬 연산할 때 </a:t>
            </a:r>
            <a:r>
              <a:rPr lang="ko-KR" altLang="en-US" dirty="0">
                <a:solidFill>
                  <a:srgbClr val="2E75B6"/>
                </a:solidFill>
              </a:rPr>
              <a:t>복사하는 비용이 감소</a:t>
            </a:r>
            <a:endParaRPr lang="en-US" altLang="ko-KR" dirty="0">
              <a:solidFill>
                <a:srgbClr val="2E75B6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구현 기법 제안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2A0619E-E4D7-A417-C2FA-7100ED6DFCD7}"/>
              </a:ext>
            </a:extLst>
          </p:cNvPr>
          <p:cNvGrpSpPr/>
          <p:nvPr/>
        </p:nvGrpSpPr>
        <p:grpSpPr>
          <a:xfrm>
            <a:off x="5784144" y="969910"/>
            <a:ext cx="5701351" cy="5782388"/>
            <a:chOff x="977390" y="434149"/>
            <a:chExt cx="5701351" cy="5782388"/>
          </a:xfrm>
        </p:grpSpPr>
        <p:sp>
          <p:nvSpPr>
            <p:cNvPr id="5" name="사각형: 둥근 모서리 3">
              <a:extLst>
                <a:ext uri="{FF2B5EF4-FFF2-40B4-BE49-F238E27FC236}">
                  <a16:creationId xmlns:a16="http://schemas.microsoft.com/office/drawing/2014/main" id="{EC346613-D8A6-EF4C-C5B7-D9EC3CD4A048}"/>
                </a:ext>
              </a:extLst>
            </p:cNvPr>
            <p:cNvSpPr/>
            <p:nvPr/>
          </p:nvSpPr>
          <p:spPr>
            <a:xfrm>
              <a:off x="1228633" y="984099"/>
              <a:ext cx="1291904" cy="37750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Password-1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5F3894DD-33BD-67FD-492B-57C025353FD0}"/>
                </a:ext>
              </a:extLst>
            </p:cNvPr>
            <p:cNvSpPr/>
            <p:nvPr/>
          </p:nvSpPr>
          <p:spPr>
            <a:xfrm>
              <a:off x="1228633" y="1477651"/>
              <a:ext cx="1291904" cy="37750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Salt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사각형: 둥근 모서리 5">
              <a:extLst>
                <a:ext uri="{FF2B5EF4-FFF2-40B4-BE49-F238E27FC236}">
                  <a16:creationId xmlns:a16="http://schemas.microsoft.com/office/drawing/2014/main" id="{8D67D2A4-7177-7419-8332-037B7415E899}"/>
                </a:ext>
              </a:extLst>
            </p:cNvPr>
            <p:cNvSpPr/>
            <p:nvPr/>
          </p:nvSpPr>
          <p:spPr>
            <a:xfrm>
              <a:off x="1228633" y="1971203"/>
              <a:ext cx="1291904" cy="37750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사각형: 둥근 모서리 6">
              <a:extLst>
                <a:ext uri="{FF2B5EF4-FFF2-40B4-BE49-F238E27FC236}">
                  <a16:creationId xmlns:a16="http://schemas.microsoft.com/office/drawing/2014/main" id="{F0C219A2-EF6D-AF65-FE67-16A4D10084B1}"/>
                </a:ext>
              </a:extLst>
            </p:cNvPr>
            <p:cNvSpPr/>
            <p:nvPr/>
          </p:nvSpPr>
          <p:spPr>
            <a:xfrm>
              <a:off x="1228633" y="2464755"/>
              <a:ext cx="1291904" cy="37750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연결선: 구부러짐 10">
              <a:extLst>
                <a:ext uri="{FF2B5EF4-FFF2-40B4-BE49-F238E27FC236}">
                  <a16:creationId xmlns:a16="http://schemas.microsoft.com/office/drawing/2014/main" id="{E1B3AC89-3443-3D11-22AC-8E0BD3EBA16D}"/>
                </a:ext>
              </a:extLst>
            </p:cNvPr>
            <p:cNvCxnSpPr>
              <a:cxnSpLocks/>
              <a:stCxn id="5" idx="3"/>
              <a:endCxn id="37" idx="1"/>
            </p:cNvCxnSpPr>
            <p:nvPr/>
          </p:nvCxnSpPr>
          <p:spPr>
            <a:xfrm>
              <a:off x="2520537" y="1172852"/>
              <a:ext cx="389913" cy="735212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연결선: 구부러짐 13">
              <a:extLst>
                <a:ext uri="{FF2B5EF4-FFF2-40B4-BE49-F238E27FC236}">
                  <a16:creationId xmlns:a16="http://schemas.microsoft.com/office/drawing/2014/main" id="{D5284BFF-DB03-E54F-B418-712193DDF09D}"/>
                </a:ext>
              </a:extLst>
            </p:cNvPr>
            <p:cNvCxnSpPr>
              <a:cxnSpLocks/>
              <a:stCxn id="6" idx="3"/>
              <a:endCxn id="37" idx="1"/>
            </p:cNvCxnSpPr>
            <p:nvPr/>
          </p:nvCxnSpPr>
          <p:spPr>
            <a:xfrm>
              <a:off x="2520537" y="1666404"/>
              <a:ext cx="389913" cy="241660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구부러짐 16">
              <a:extLst>
                <a:ext uri="{FF2B5EF4-FFF2-40B4-BE49-F238E27FC236}">
                  <a16:creationId xmlns:a16="http://schemas.microsoft.com/office/drawing/2014/main" id="{A24AD4DE-8D1B-2BD3-94BB-5ED04D78DEF3}"/>
                </a:ext>
              </a:extLst>
            </p:cNvPr>
            <p:cNvCxnSpPr>
              <a:cxnSpLocks/>
              <a:stCxn id="7" idx="3"/>
              <a:endCxn id="37" idx="1"/>
            </p:cNvCxnSpPr>
            <p:nvPr/>
          </p:nvCxnSpPr>
          <p:spPr>
            <a:xfrm flipV="1">
              <a:off x="2520537" y="1908064"/>
              <a:ext cx="389913" cy="251892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9">
              <a:extLst>
                <a:ext uri="{FF2B5EF4-FFF2-40B4-BE49-F238E27FC236}">
                  <a16:creationId xmlns:a16="http://schemas.microsoft.com/office/drawing/2014/main" id="{CE2B0536-765F-C706-713A-44B48246E0C8}"/>
                </a:ext>
              </a:extLst>
            </p:cNvPr>
            <p:cNvCxnSpPr>
              <a:cxnSpLocks/>
              <a:stCxn id="8" idx="3"/>
              <a:endCxn id="37" idx="1"/>
            </p:cNvCxnSpPr>
            <p:nvPr/>
          </p:nvCxnSpPr>
          <p:spPr>
            <a:xfrm flipV="1">
              <a:off x="2520537" y="1908064"/>
              <a:ext cx="389913" cy="745444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6A748C5-091C-DEBF-9D6C-37143CA2E39C}"/>
                </a:ext>
              </a:extLst>
            </p:cNvPr>
            <p:cNvSpPr/>
            <p:nvPr/>
          </p:nvSpPr>
          <p:spPr>
            <a:xfrm>
              <a:off x="977390" y="879541"/>
              <a:ext cx="2512194" cy="21336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=</a:t>
              </a:r>
              <a:endParaRPr lang="ko-KR" altLang="en-US" dirty="0"/>
            </a:p>
          </p:txBody>
        </p:sp>
        <p:sp>
          <p:nvSpPr>
            <p:cNvPr id="14" name="사각형: 둥근 모서리 8">
              <a:extLst>
                <a:ext uri="{FF2B5EF4-FFF2-40B4-BE49-F238E27FC236}">
                  <a16:creationId xmlns:a16="http://schemas.microsoft.com/office/drawing/2014/main" id="{2C993FA5-23F2-78BB-C22A-DE97027D550B}"/>
                </a:ext>
              </a:extLst>
            </p:cNvPr>
            <p:cNvSpPr/>
            <p:nvPr/>
          </p:nvSpPr>
          <p:spPr>
            <a:xfrm>
              <a:off x="4350862" y="979151"/>
              <a:ext cx="377506" cy="186445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h2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6D44E96-5520-E1B9-6E27-7D0CD2C4A888}"/>
                </a:ext>
              </a:extLst>
            </p:cNvPr>
            <p:cNvSpPr/>
            <p:nvPr/>
          </p:nvSpPr>
          <p:spPr>
            <a:xfrm>
              <a:off x="5286337" y="1892153"/>
              <a:ext cx="181730" cy="18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9C1841-3820-2AF7-2201-E231FBA458BC}"/>
                </a:ext>
              </a:extLst>
            </p:cNvPr>
            <p:cNvSpPr/>
            <p:nvPr/>
          </p:nvSpPr>
          <p:spPr>
            <a:xfrm>
              <a:off x="5177281" y="1792093"/>
              <a:ext cx="1392572" cy="383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54E8547-3768-34CD-F121-A03FC0A8C564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5468067" y="1983991"/>
              <a:ext cx="9745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661EA6D-FDC4-E6AB-DD21-38CD2C289049}"/>
                </a:ext>
              </a:extLst>
            </p:cNvPr>
            <p:cNvSpPr/>
            <p:nvPr/>
          </p:nvSpPr>
          <p:spPr>
            <a:xfrm>
              <a:off x="5286337" y="2450800"/>
              <a:ext cx="181730" cy="18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6C641F9-40E9-92CC-7CC4-1CF233099FA0}"/>
                </a:ext>
              </a:extLst>
            </p:cNvPr>
            <p:cNvSpPr/>
            <p:nvPr/>
          </p:nvSpPr>
          <p:spPr>
            <a:xfrm>
              <a:off x="5177281" y="2350740"/>
              <a:ext cx="1392572" cy="383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5622CB5-A23C-08D4-20A3-FC4B66B24C2E}"/>
                </a:ext>
              </a:extLst>
            </p:cNvPr>
            <p:cNvCxnSpPr>
              <a:stCxn id="18" idx="3"/>
            </p:cNvCxnSpPr>
            <p:nvPr/>
          </p:nvCxnSpPr>
          <p:spPr>
            <a:xfrm>
              <a:off x="5468067" y="2542638"/>
              <a:ext cx="9745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2327B66-7EE1-C65D-1AFA-6CFF553D1C1A}"/>
                </a:ext>
              </a:extLst>
            </p:cNvPr>
            <p:cNvSpPr/>
            <p:nvPr/>
          </p:nvSpPr>
          <p:spPr>
            <a:xfrm>
              <a:off x="5286337" y="1124298"/>
              <a:ext cx="181730" cy="18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7BA738B-0943-32A8-C575-6E27F310AC01}"/>
                </a:ext>
              </a:extLst>
            </p:cNvPr>
            <p:cNvSpPr/>
            <p:nvPr/>
          </p:nvSpPr>
          <p:spPr>
            <a:xfrm>
              <a:off x="5177281" y="1024238"/>
              <a:ext cx="1392572" cy="383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F1948D0-C06C-C865-B723-CACEBB74EF1C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468067" y="1216136"/>
              <a:ext cx="9745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0673EC4-1AAA-2D77-7013-AD3EC75E1BF4}"/>
                </a:ext>
              </a:extLst>
            </p:cNvPr>
            <p:cNvSpPr/>
            <p:nvPr/>
          </p:nvSpPr>
          <p:spPr>
            <a:xfrm>
              <a:off x="5286337" y="1510980"/>
              <a:ext cx="181730" cy="18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1EEDE1-CBD4-A3E0-56F4-084AC5F7BFC6}"/>
                </a:ext>
              </a:extLst>
            </p:cNvPr>
            <p:cNvSpPr/>
            <p:nvPr/>
          </p:nvSpPr>
          <p:spPr>
            <a:xfrm>
              <a:off x="5177281" y="1410920"/>
              <a:ext cx="1392572" cy="383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82B1373-EA3A-97BD-21F1-7114842DAD52}"/>
                </a:ext>
              </a:extLst>
            </p:cNvPr>
            <p:cNvCxnSpPr>
              <a:stCxn id="24" idx="3"/>
            </p:cNvCxnSpPr>
            <p:nvPr/>
          </p:nvCxnSpPr>
          <p:spPr>
            <a:xfrm>
              <a:off x="5468067" y="1602818"/>
              <a:ext cx="9745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E407CC8-97D2-A356-6AB0-32749F9638E2}"/>
                </a:ext>
              </a:extLst>
            </p:cNvPr>
            <p:cNvSpPr/>
            <p:nvPr/>
          </p:nvSpPr>
          <p:spPr>
            <a:xfrm>
              <a:off x="5844205" y="2233953"/>
              <a:ext cx="58723" cy="587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A80919B-9983-35E5-4A66-6C7CB71DC46E}"/>
                </a:ext>
              </a:extLst>
            </p:cNvPr>
            <p:cNvSpPr/>
            <p:nvPr/>
          </p:nvSpPr>
          <p:spPr>
            <a:xfrm>
              <a:off x="5616304" y="2238049"/>
              <a:ext cx="58723" cy="587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A660B57-CDD4-8221-431D-113841FF4E26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4728368" y="1216137"/>
              <a:ext cx="448913" cy="6952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DF531A6-27C9-9A7E-7277-0068C60E19E6}"/>
                </a:ext>
              </a:extLst>
            </p:cNvPr>
            <p:cNvCxnSpPr>
              <a:cxnSpLocks/>
              <a:stCxn id="14" idx="3"/>
              <a:endCxn id="25" idx="1"/>
            </p:cNvCxnSpPr>
            <p:nvPr/>
          </p:nvCxnSpPr>
          <p:spPr>
            <a:xfrm flipV="1">
              <a:off x="4728368" y="1602819"/>
              <a:ext cx="448913" cy="308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815FD78-907B-78F6-0B47-707765874605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>
              <a:off x="4728368" y="1911378"/>
              <a:ext cx="448913" cy="726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BCB8C1A-DA1A-E6AC-1516-C82E0C3A0EA0}"/>
                </a:ext>
              </a:extLst>
            </p:cNvPr>
            <p:cNvCxnSpPr>
              <a:cxnSpLocks/>
              <a:stCxn id="14" idx="3"/>
              <a:endCxn id="19" idx="1"/>
            </p:cNvCxnSpPr>
            <p:nvPr/>
          </p:nvCxnSpPr>
          <p:spPr>
            <a:xfrm>
              <a:off x="4728368" y="1911378"/>
              <a:ext cx="448913" cy="6312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구부러짐 1120">
              <a:extLst>
                <a:ext uri="{FF2B5EF4-FFF2-40B4-BE49-F238E27FC236}">
                  <a16:creationId xmlns:a16="http://schemas.microsoft.com/office/drawing/2014/main" id="{3D3F1CF1-D153-42B3-B6D3-9E6B5F5FA5B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23810" y="2250271"/>
              <a:ext cx="12700" cy="584732"/>
            </a:xfrm>
            <a:prstGeom prst="curvedConnector3">
              <a:avLst>
                <a:gd name="adj1" fmla="val 90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구부러짐 1122">
              <a:extLst>
                <a:ext uri="{FF2B5EF4-FFF2-40B4-BE49-F238E27FC236}">
                  <a16:creationId xmlns:a16="http://schemas.microsoft.com/office/drawing/2014/main" id="{B795A40F-DF1A-6252-C93B-5A8595A63C6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86728" y="1677201"/>
              <a:ext cx="12700" cy="584732"/>
            </a:xfrm>
            <a:prstGeom prst="curvedConnector3">
              <a:avLst>
                <a:gd name="adj1" fmla="val 96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구부러짐 1126">
              <a:extLst>
                <a:ext uri="{FF2B5EF4-FFF2-40B4-BE49-F238E27FC236}">
                  <a16:creationId xmlns:a16="http://schemas.microsoft.com/office/drawing/2014/main" id="{23ABA4E4-685B-2F0A-5411-D23B85784B5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786030" y="1304666"/>
              <a:ext cx="12700" cy="584732"/>
            </a:xfrm>
            <a:prstGeom prst="curvedConnector3">
              <a:avLst>
                <a:gd name="adj1" fmla="val 96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9EBF0D7-23BA-4999-E818-78489EFDDB3D}"/>
                </a:ext>
              </a:extLst>
            </p:cNvPr>
            <p:cNvSpPr/>
            <p:nvPr/>
          </p:nvSpPr>
          <p:spPr>
            <a:xfrm>
              <a:off x="4166547" y="879541"/>
              <a:ext cx="2512194" cy="21336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=</a:t>
              </a:r>
              <a:endParaRPr lang="ko-KR" altLang="en-US" dirty="0"/>
            </a:p>
          </p:txBody>
        </p:sp>
        <p:sp>
          <p:nvSpPr>
            <p:cNvPr id="37" name="사각형: 둥근 모서리 8">
              <a:extLst>
                <a:ext uri="{FF2B5EF4-FFF2-40B4-BE49-F238E27FC236}">
                  <a16:creationId xmlns:a16="http://schemas.microsoft.com/office/drawing/2014/main" id="{49FE9BEA-068A-2616-6F1F-0FBB3BEC52EB}"/>
                </a:ext>
              </a:extLst>
            </p:cNvPr>
            <p:cNvSpPr/>
            <p:nvPr/>
          </p:nvSpPr>
          <p:spPr>
            <a:xfrm>
              <a:off x="2910450" y="975837"/>
              <a:ext cx="377506" cy="186445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h1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사각형: 둥근 모서리 3">
              <a:extLst>
                <a:ext uri="{FF2B5EF4-FFF2-40B4-BE49-F238E27FC236}">
                  <a16:creationId xmlns:a16="http://schemas.microsoft.com/office/drawing/2014/main" id="{8E9BA068-DA26-F632-9E35-25246AB4C2DA}"/>
                </a:ext>
              </a:extLst>
            </p:cNvPr>
            <p:cNvSpPr/>
            <p:nvPr/>
          </p:nvSpPr>
          <p:spPr>
            <a:xfrm>
              <a:off x="1228633" y="4187495"/>
              <a:ext cx="1291904" cy="37750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Password-n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사각형: 둥근 모서리 4">
              <a:extLst>
                <a:ext uri="{FF2B5EF4-FFF2-40B4-BE49-F238E27FC236}">
                  <a16:creationId xmlns:a16="http://schemas.microsoft.com/office/drawing/2014/main" id="{6F92CE4C-176D-6936-35C5-0D2EBB3A2717}"/>
                </a:ext>
              </a:extLst>
            </p:cNvPr>
            <p:cNvSpPr/>
            <p:nvPr/>
          </p:nvSpPr>
          <p:spPr>
            <a:xfrm>
              <a:off x="1228633" y="4681047"/>
              <a:ext cx="1291904" cy="37750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Salt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사각형: 둥근 모서리 5">
              <a:extLst>
                <a:ext uri="{FF2B5EF4-FFF2-40B4-BE49-F238E27FC236}">
                  <a16:creationId xmlns:a16="http://schemas.microsoft.com/office/drawing/2014/main" id="{8379D5B1-91E9-DFF6-57D4-9F61B566B1B5}"/>
                </a:ext>
              </a:extLst>
            </p:cNvPr>
            <p:cNvSpPr/>
            <p:nvPr/>
          </p:nvSpPr>
          <p:spPr>
            <a:xfrm>
              <a:off x="1228633" y="5174599"/>
              <a:ext cx="1291904" cy="37750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사각형: 둥근 모서리 6">
              <a:extLst>
                <a:ext uri="{FF2B5EF4-FFF2-40B4-BE49-F238E27FC236}">
                  <a16:creationId xmlns:a16="http://schemas.microsoft.com/office/drawing/2014/main" id="{8CB0495B-AB29-220F-A478-B800AE79D5A8}"/>
                </a:ext>
              </a:extLst>
            </p:cNvPr>
            <p:cNvSpPr/>
            <p:nvPr/>
          </p:nvSpPr>
          <p:spPr>
            <a:xfrm>
              <a:off x="1228633" y="5668151"/>
              <a:ext cx="1291904" cy="37750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연결선: 구부러짐 10">
              <a:extLst>
                <a:ext uri="{FF2B5EF4-FFF2-40B4-BE49-F238E27FC236}">
                  <a16:creationId xmlns:a16="http://schemas.microsoft.com/office/drawing/2014/main" id="{40E2D3CD-BC16-E950-FA36-F71AE3BFFA48}"/>
                </a:ext>
              </a:extLst>
            </p:cNvPr>
            <p:cNvCxnSpPr>
              <a:cxnSpLocks/>
              <a:stCxn id="38" idx="3"/>
              <a:endCxn id="47" idx="1"/>
            </p:cNvCxnSpPr>
            <p:nvPr/>
          </p:nvCxnSpPr>
          <p:spPr>
            <a:xfrm>
              <a:off x="2520537" y="4376248"/>
              <a:ext cx="389913" cy="735212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구부러짐 13">
              <a:extLst>
                <a:ext uri="{FF2B5EF4-FFF2-40B4-BE49-F238E27FC236}">
                  <a16:creationId xmlns:a16="http://schemas.microsoft.com/office/drawing/2014/main" id="{C61DE497-4A5E-ADD3-0786-CB15056C0CD8}"/>
                </a:ext>
              </a:extLst>
            </p:cNvPr>
            <p:cNvCxnSpPr>
              <a:cxnSpLocks/>
              <a:stCxn id="39" idx="3"/>
              <a:endCxn id="47" idx="1"/>
            </p:cNvCxnSpPr>
            <p:nvPr/>
          </p:nvCxnSpPr>
          <p:spPr>
            <a:xfrm>
              <a:off x="2520537" y="4869800"/>
              <a:ext cx="389913" cy="241660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구부러짐 16">
              <a:extLst>
                <a:ext uri="{FF2B5EF4-FFF2-40B4-BE49-F238E27FC236}">
                  <a16:creationId xmlns:a16="http://schemas.microsoft.com/office/drawing/2014/main" id="{964ACAFC-AC3E-839E-36DA-A63A6C03A698}"/>
                </a:ext>
              </a:extLst>
            </p:cNvPr>
            <p:cNvCxnSpPr>
              <a:cxnSpLocks/>
              <a:stCxn id="40" idx="3"/>
              <a:endCxn id="47" idx="1"/>
            </p:cNvCxnSpPr>
            <p:nvPr/>
          </p:nvCxnSpPr>
          <p:spPr>
            <a:xfrm flipV="1">
              <a:off x="2520537" y="5111460"/>
              <a:ext cx="389913" cy="251892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구부러짐 19">
              <a:extLst>
                <a:ext uri="{FF2B5EF4-FFF2-40B4-BE49-F238E27FC236}">
                  <a16:creationId xmlns:a16="http://schemas.microsoft.com/office/drawing/2014/main" id="{88CBAF01-D5A8-D7FB-9A42-C0537216BC9B}"/>
                </a:ext>
              </a:extLst>
            </p:cNvPr>
            <p:cNvCxnSpPr>
              <a:cxnSpLocks/>
              <a:stCxn id="41" idx="3"/>
              <a:endCxn id="47" idx="1"/>
            </p:cNvCxnSpPr>
            <p:nvPr/>
          </p:nvCxnSpPr>
          <p:spPr>
            <a:xfrm flipV="1">
              <a:off x="2520537" y="5111460"/>
              <a:ext cx="389913" cy="745444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C99F558-9F5E-C26B-5E14-542994CE8325}"/>
                </a:ext>
              </a:extLst>
            </p:cNvPr>
            <p:cNvSpPr/>
            <p:nvPr/>
          </p:nvSpPr>
          <p:spPr>
            <a:xfrm>
              <a:off x="977390" y="4082937"/>
              <a:ext cx="2512194" cy="21336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=</a:t>
              </a:r>
              <a:endParaRPr lang="ko-KR" altLang="en-US" dirty="0"/>
            </a:p>
          </p:txBody>
        </p:sp>
        <p:sp>
          <p:nvSpPr>
            <p:cNvPr id="47" name="사각형: 둥근 모서리 8">
              <a:extLst>
                <a:ext uri="{FF2B5EF4-FFF2-40B4-BE49-F238E27FC236}">
                  <a16:creationId xmlns:a16="http://schemas.microsoft.com/office/drawing/2014/main" id="{0CC4AACA-63C6-E99C-7D90-6A8F70165184}"/>
                </a:ext>
              </a:extLst>
            </p:cNvPr>
            <p:cNvSpPr/>
            <p:nvPr/>
          </p:nvSpPr>
          <p:spPr>
            <a:xfrm>
              <a:off x="2910450" y="4179233"/>
              <a:ext cx="377506" cy="186445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h1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1DA837-97AD-810E-070C-5410AE90F0AE}"/>
                </a:ext>
              </a:extLst>
            </p:cNvPr>
            <p:cNvSpPr txBox="1"/>
            <p:nvPr/>
          </p:nvSpPr>
          <p:spPr>
            <a:xfrm>
              <a:off x="2050442" y="3275849"/>
              <a:ext cx="800219" cy="5443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ko-Kore-KR" sz="4000" b="1" dirty="0"/>
                <a:t>…</a:t>
              </a:r>
              <a:endParaRPr kumimoji="1" lang="ko-Kore-KR" altLang="en-US" sz="4000" b="1" dirty="0"/>
            </a:p>
          </p:txBody>
        </p:sp>
        <p:sp>
          <p:nvSpPr>
            <p:cNvPr id="49" name="사각형: 둥근 모서리 8">
              <a:extLst>
                <a:ext uri="{FF2B5EF4-FFF2-40B4-BE49-F238E27FC236}">
                  <a16:creationId xmlns:a16="http://schemas.microsoft.com/office/drawing/2014/main" id="{3C3A9B73-1657-24F2-6979-0DD924FD89EA}"/>
                </a:ext>
              </a:extLst>
            </p:cNvPr>
            <p:cNvSpPr/>
            <p:nvPr/>
          </p:nvSpPr>
          <p:spPr>
            <a:xfrm>
              <a:off x="4350862" y="4173646"/>
              <a:ext cx="377506" cy="186445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h2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D8D0895-E516-8F98-D51F-3CA95E7E96AC}"/>
                </a:ext>
              </a:extLst>
            </p:cNvPr>
            <p:cNvSpPr/>
            <p:nvPr/>
          </p:nvSpPr>
          <p:spPr>
            <a:xfrm>
              <a:off x="5286337" y="5086648"/>
              <a:ext cx="181730" cy="18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3400877-4137-B4E4-7C02-3E5F9DD730F2}"/>
                </a:ext>
              </a:extLst>
            </p:cNvPr>
            <p:cNvSpPr/>
            <p:nvPr/>
          </p:nvSpPr>
          <p:spPr>
            <a:xfrm>
              <a:off x="5177281" y="4986588"/>
              <a:ext cx="1392572" cy="383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7F1E48C-BECF-128A-637E-8AC377391DBD}"/>
                </a:ext>
              </a:extLst>
            </p:cNvPr>
            <p:cNvCxnSpPr>
              <a:stCxn id="50" idx="3"/>
            </p:cNvCxnSpPr>
            <p:nvPr/>
          </p:nvCxnSpPr>
          <p:spPr>
            <a:xfrm>
              <a:off x="5468067" y="5178486"/>
              <a:ext cx="9745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082930C-52FA-E2C7-88A8-950FC4FC748C}"/>
                </a:ext>
              </a:extLst>
            </p:cNvPr>
            <p:cNvSpPr/>
            <p:nvPr/>
          </p:nvSpPr>
          <p:spPr>
            <a:xfrm>
              <a:off x="5286337" y="5645295"/>
              <a:ext cx="181730" cy="18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D0CF305-9D52-CF09-190C-F939A8148789}"/>
                </a:ext>
              </a:extLst>
            </p:cNvPr>
            <p:cNvSpPr/>
            <p:nvPr/>
          </p:nvSpPr>
          <p:spPr>
            <a:xfrm>
              <a:off x="5177281" y="5545235"/>
              <a:ext cx="1392572" cy="383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E783797-EBF6-4546-9BBA-28D32F0F449F}"/>
                </a:ext>
              </a:extLst>
            </p:cNvPr>
            <p:cNvCxnSpPr>
              <a:stCxn id="53" idx="3"/>
            </p:cNvCxnSpPr>
            <p:nvPr/>
          </p:nvCxnSpPr>
          <p:spPr>
            <a:xfrm>
              <a:off x="5468067" y="5737133"/>
              <a:ext cx="9745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ABE73F1-A27D-2C20-C626-03E9247C23FB}"/>
                </a:ext>
              </a:extLst>
            </p:cNvPr>
            <p:cNvSpPr/>
            <p:nvPr/>
          </p:nvSpPr>
          <p:spPr>
            <a:xfrm>
              <a:off x="5286337" y="4318793"/>
              <a:ext cx="181730" cy="18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0500EF7-5EB6-9791-12C2-9B773C639E16}"/>
                </a:ext>
              </a:extLst>
            </p:cNvPr>
            <p:cNvSpPr/>
            <p:nvPr/>
          </p:nvSpPr>
          <p:spPr>
            <a:xfrm>
              <a:off x="5177281" y="4218733"/>
              <a:ext cx="1392572" cy="383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1A8BDD5C-3451-DE0F-EF86-B35C4625E158}"/>
                </a:ext>
              </a:extLst>
            </p:cNvPr>
            <p:cNvCxnSpPr>
              <a:stCxn id="56" idx="3"/>
            </p:cNvCxnSpPr>
            <p:nvPr/>
          </p:nvCxnSpPr>
          <p:spPr>
            <a:xfrm>
              <a:off x="5468067" y="4410631"/>
              <a:ext cx="9745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C9544D9-DDBC-C3FA-8C58-4653DF9E61C3}"/>
                </a:ext>
              </a:extLst>
            </p:cNvPr>
            <p:cNvSpPr/>
            <p:nvPr/>
          </p:nvSpPr>
          <p:spPr>
            <a:xfrm>
              <a:off x="5286337" y="4705475"/>
              <a:ext cx="181730" cy="18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94A7445-CE90-43D3-697C-3ED70D4DC2E3}"/>
                </a:ext>
              </a:extLst>
            </p:cNvPr>
            <p:cNvSpPr/>
            <p:nvPr/>
          </p:nvSpPr>
          <p:spPr>
            <a:xfrm>
              <a:off x="5177281" y="4605415"/>
              <a:ext cx="1392572" cy="383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F16D726-3643-3A1C-6504-FEC3F1697E06}"/>
                </a:ext>
              </a:extLst>
            </p:cNvPr>
            <p:cNvCxnSpPr>
              <a:stCxn id="59" idx="3"/>
            </p:cNvCxnSpPr>
            <p:nvPr/>
          </p:nvCxnSpPr>
          <p:spPr>
            <a:xfrm>
              <a:off x="5468067" y="4797313"/>
              <a:ext cx="9745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E2E6025-DC4A-7E73-4241-7D199EB0A4E8}"/>
                </a:ext>
              </a:extLst>
            </p:cNvPr>
            <p:cNvSpPr/>
            <p:nvPr/>
          </p:nvSpPr>
          <p:spPr>
            <a:xfrm>
              <a:off x="5844205" y="5428448"/>
              <a:ext cx="58723" cy="587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0992A27-B8C4-4B5F-7CEF-818A2198FC00}"/>
                </a:ext>
              </a:extLst>
            </p:cNvPr>
            <p:cNvSpPr/>
            <p:nvPr/>
          </p:nvSpPr>
          <p:spPr>
            <a:xfrm>
              <a:off x="5616304" y="5432544"/>
              <a:ext cx="58723" cy="587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472E340-E0E1-8BBE-5402-BBF9AE6D6684}"/>
                </a:ext>
              </a:extLst>
            </p:cNvPr>
            <p:cNvCxnSpPr>
              <a:cxnSpLocks/>
              <a:stCxn id="49" idx="3"/>
              <a:endCxn id="57" idx="1"/>
            </p:cNvCxnSpPr>
            <p:nvPr/>
          </p:nvCxnSpPr>
          <p:spPr>
            <a:xfrm flipV="1">
              <a:off x="4728368" y="4410632"/>
              <a:ext cx="448913" cy="6952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5A3941D-50BE-9DBC-ABAB-E15B4A87E30C}"/>
                </a:ext>
              </a:extLst>
            </p:cNvPr>
            <p:cNvCxnSpPr>
              <a:cxnSpLocks/>
              <a:stCxn id="49" idx="3"/>
              <a:endCxn id="60" idx="1"/>
            </p:cNvCxnSpPr>
            <p:nvPr/>
          </p:nvCxnSpPr>
          <p:spPr>
            <a:xfrm flipV="1">
              <a:off x="4728368" y="4797314"/>
              <a:ext cx="448913" cy="308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195AE1B0-BDB2-5459-2D8E-BA684EDEF3D8}"/>
                </a:ext>
              </a:extLst>
            </p:cNvPr>
            <p:cNvCxnSpPr>
              <a:cxnSpLocks/>
              <a:stCxn id="49" idx="3"/>
              <a:endCxn id="51" idx="1"/>
            </p:cNvCxnSpPr>
            <p:nvPr/>
          </p:nvCxnSpPr>
          <p:spPr>
            <a:xfrm>
              <a:off x="4728368" y="5105873"/>
              <a:ext cx="448913" cy="726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88721D8F-F147-36E8-AF49-AD2CC1ADE9D4}"/>
                </a:ext>
              </a:extLst>
            </p:cNvPr>
            <p:cNvCxnSpPr>
              <a:cxnSpLocks/>
              <a:stCxn id="49" idx="3"/>
              <a:endCxn id="54" idx="1"/>
            </p:cNvCxnSpPr>
            <p:nvPr/>
          </p:nvCxnSpPr>
          <p:spPr>
            <a:xfrm>
              <a:off x="4728368" y="5105873"/>
              <a:ext cx="448913" cy="6312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구부러짐 1120">
              <a:extLst>
                <a:ext uri="{FF2B5EF4-FFF2-40B4-BE49-F238E27FC236}">
                  <a16:creationId xmlns:a16="http://schemas.microsoft.com/office/drawing/2014/main" id="{71CF7024-FFAF-0C30-7FFB-BACCEB2A76D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23810" y="5444766"/>
              <a:ext cx="12700" cy="584732"/>
            </a:xfrm>
            <a:prstGeom prst="curvedConnector3">
              <a:avLst>
                <a:gd name="adj1" fmla="val 90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연결선: 구부러짐 1122">
              <a:extLst>
                <a:ext uri="{FF2B5EF4-FFF2-40B4-BE49-F238E27FC236}">
                  <a16:creationId xmlns:a16="http://schemas.microsoft.com/office/drawing/2014/main" id="{10E8CBAF-EF73-D233-6AAF-09E986D531A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86728" y="4871696"/>
              <a:ext cx="12700" cy="584732"/>
            </a:xfrm>
            <a:prstGeom prst="curvedConnector3">
              <a:avLst>
                <a:gd name="adj1" fmla="val 96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연결선: 구부러짐 1126">
              <a:extLst>
                <a:ext uri="{FF2B5EF4-FFF2-40B4-BE49-F238E27FC236}">
                  <a16:creationId xmlns:a16="http://schemas.microsoft.com/office/drawing/2014/main" id="{E1F942A9-E38D-A039-99E6-69F44599A5D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786030" y="4499161"/>
              <a:ext cx="12700" cy="584732"/>
            </a:xfrm>
            <a:prstGeom prst="curvedConnector3">
              <a:avLst>
                <a:gd name="adj1" fmla="val 96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DEB16A0-EC62-FDF0-A1F7-2A5420E5DD96}"/>
                </a:ext>
              </a:extLst>
            </p:cNvPr>
            <p:cNvSpPr/>
            <p:nvPr/>
          </p:nvSpPr>
          <p:spPr>
            <a:xfrm>
              <a:off x="4166547" y="4074036"/>
              <a:ext cx="2512194" cy="21336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=</a:t>
              </a:r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4B5A8AC-4839-7ABE-2E7F-B8B529AE3058}"/>
                </a:ext>
              </a:extLst>
            </p:cNvPr>
            <p:cNvSpPr/>
            <p:nvPr/>
          </p:nvSpPr>
          <p:spPr>
            <a:xfrm>
              <a:off x="4243262" y="926275"/>
              <a:ext cx="566244" cy="518951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207CB568-48DF-40B6-C7B2-C7DDFDA2D45D}"/>
                </a:ext>
              </a:extLst>
            </p:cNvPr>
            <p:cNvCxnSpPr>
              <a:cxnSpLocks/>
              <a:stCxn id="37" idx="3"/>
              <a:endCxn id="14" idx="1"/>
            </p:cNvCxnSpPr>
            <p:nvPr/>
          </p:nvCxnSpPr>
          <p:spPr>
            <a:xfrm>
              <a:off x="3287956" y="1908064"/>
              <a:ext cx="1062906" cy="33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3CF445D0-FED9-C038-DC5C-7A1D2B695E5D}"/>
                </a:ext>
              </a:extLst>
            </p:cNvPr>
            <p:cNvCxnSpPr>
              <a:cxnSpLocks/>
              <a:stCxn id="47" idx="3"/>
              <a:endCxn id="49" idx="1"/>
            </p:cNvCxnSpPr>
            <p:nvPr/>
          </p:nvCxnSpPr>
          <p:spPr>
            <a:xfrm flipV="1">
              <a:off x="3287956" y="5105873"/>
              <a:ext cx="1062906" cy="5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CA5C55C-45D1-F84E-153D-B79AD746B1A8}"/>
                </a:ext>
              </a:extLst>
            </p:cNvPr>
            <p:cNvSpPr/>
            <p:nvPr/>
          </p:nvSpPr>
          <p:spPr>
            <a:xfrm>
              <a:off x="5068393" y="928967"/>
              <a:ext cx="1546163" cy="193298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798CDB1-B52F-4CA9-0D7D-1E6C695B9F26}"/>
                </a:ext>
              </a:extLst>
            </p:cNvPr>
            <p:cNvSpPr/>
            <p:nvPr/>
          </p:nvSpPr>
          <p:spPr>
            <a:xfrm>
              <a:off x="5062598" y="4134334"/>
              <a:ext cx="1551958" cy="191132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B728303-3A39-A2BD-BC72-4424CEBE03EC}"/>
                </a:ext>
              </a:extLst>
            </p:cNvPr>
            <p:cNvSpPr txBox="1"/>
            <p:nvPr/>
          </p:nvSpPr>
          <p:spPr>
            <a:xfrm>
              <a:off x="4280292" y="434149"/>
              <a:ext cx="201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solidFill>
                    <a:srgbClr val="FF0000"/>
                  </a:solidFill>
                </a:rPr>
                <a:t>Parallel operation</a:t>
              </a:r>
              <a:endParaRPr kumimoji="1" lang="ko-Kore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25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성능 평가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Nvidia GTX 3060 Laptop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번 동작 후 평균 시간 측정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결과적으로 </a:t>
            </a:r>
            <a:r>
              <a:rPr lang="ko-KR" altLang="en-US" dirty="0">
                <a:solidFill>
                  <a:srgbClr val="2E75B6"/>
                </a:solidFill>
              </a:rPr>
              <a:t>복사 비용 감소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  <a:r>
              <a:rPr lang="ko-KR" altLang="en-US" dirty="0"/>
              <a:t>에서의 </a:t>
            </a:r>
            <a:r>
              <a:rPr lang="ko-KR" altLang="en-US" dirty="0" err="1">
                <a:solidFill>
                  <a:srgbClr val="2E75B6"/>
                </a:solidFill>
              </a:rPr>
              <a:t>연산량</a:t>
            </a:r>
            <a:r>
              <a:rPr lang="ko-KR" altLang="en-US" dirty="0">
                <a:solidFill>
                  <a:srgbClr val="2E75B6"/>
                </a:solidFill>
              </a:rPr>
              <a:t> 증가</a:t>
            </a:r>
            <a:endParaRPr lang="en-US" altLang="ko-KR" dirty="0">
              <a:solidFill>
                <a:srgbClr val="2E75B6"/>
              </a:solidFill>
            </a:endParaRPr>
          </a:p>
          <a:p>
            <a:pPr lvl="1"/>
            <a:r>
              <a:rPr lang="ko-KR" altLang="en-US" dirty="0"/>
              <a:t>많은 병렬 연산을 통해서 복사 비용 감소량이 </a:t>
            </a:r>
            <a:r>
              <a:rPr lang="ko-KR" altLang="en-US" dirty="0" err="1"/>
              <a:t>연산량</a:t>
            </a:r>
            <a:r>
              <a:rPr lang="ko-KR" altLang="en-US" dirty="0"/>
              <a:t> 증가보다 더 많은 구현에 대한 분석이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7758427-290F-09BD-9E4E-5286EE7D2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55756"/>
              </p:ext>
            </p:extLst>
          </p:nvPr>
        </p:nvGraphicFramePr>
        <p:xfrm>
          <a:off x="2227727" y="4661480"/>
          <a:ext cx="8127999" cy="173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31489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53331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96977204"/>
                    </a:ext>
                  </a:extLst>
                </a:gridCol>
              </a:tblGrid>
              <a:tr h="577145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기존</a:t>
                      </a:r>
                      <a:r>
                        <a:rPr lang="ko-KR" altLang="en-US" dirty="0"/>
                        <a:t> 연구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제안</a:t>
                      </a:r>
                      <a:r>
                        <a:rPr lang="ko-KR" altLang="en-US" dirty="0"/>
                        <a:t> 기법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548402"/>
                  </a:ext>
                </a:extLst>
              </a:tr>
              <a:tr h="57714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CPU-&gt;GPU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9.6ms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5.4ms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313185"/>
                  </a:ext>
                </a:extLst>
              </a:tr>
              <a:tr h="57714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Computation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56.3ms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75ms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415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515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요 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GPU</a:t>
            </a:r>
            <a:r>
              <a:rPr lang="ko-KR" altLang="en-US" dirty="0" err="1"/>
              <a:t>를</a:t>
            </a:r>
            <a:r>
              <a:rPr lang="ko-KR" altLang="en-US" dirty="0"/>
              <a:t> 활용한 </a:t>
            </a:r>
            <a:r>
              <a:rPr lang="en-US" altLang="ko-KR" dirty="0"/>
              <a:t>Argon2 </a:t>
            </a:r>
            <a:r>
              <a:rPr lang="ko-KR" altLang="en-US" dirty="0"/>
              <a:t>해시 함수의 고속화 구현을 위한 기법 제안</a:t>
            </a:r>
            <a:endParaRPr lang="en-US" altLang="ko-KR" dirty="0"/>
          </a:p>
          <a:p>
            <a:pPr lvl="1"/>
            <a:r>
              <a:rPr lang="ko-KR" altLang="en-US" dirty="0"/>
              <a:t>기존의 </a:t>
            </a:r>
            <a:r>
              <a:rPr lang="en-US" altLang="ko-KR" dirty="0"/>
              <a:t>GPU</a:t>
            </a:r>
            <a:r>
              <a:rPr lang="ko-KR" altLang="en-US" dirty="0" err="1"/>
              <a:t>를</a:t>
            </a:r>
            <a:r>
              <a:rPr lang="ko-KR" altLang="en-US" dirty="0"/>
              <a:t> 활용한 </a:t>
            </a:r>
            <a:r>
              <a:rPr lang="en-US" altLang="ko-KR" dirty="0"/>
              <a:t>Argon2 </a:t>
            </a:r>
            <a:r>
              <a:rPr lang="ko-KR" altLang="en-US" dirty="0"/>
              <a:t>고속화 구현의 수정을 통해 제안 기법의 성능을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와 </a:t>
            </a:r>
            <a:r>
              <a:rPr lang="en-US" altLang="ko-KR" dirty="0"/>
              <a:t>GPU</a:t>
            </a:r>
            <a:r>
              <a:rPr lang="ko-KR" altLang="en-US" dirty="0"/>
              <a:t>의 연산 작업 분배를 통해서 성능 개선을 시도하였으며</a:t>
            </a:r>
            <a:r>
              <a:rPr lang="en-US" altLang="ko-KR" dirty="0"/>
              <a:t>,</a:t>
            </a:r>
            <a:r>
              <a:rPr lang="ko-KR" altLang="en-US" dirty="0"/>
              <a:t> 메모리 관점과 크래킹 관점에서 분석을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 복사 비용이 감소하였으나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  <a:r>
              <a:rPr lang="ko-KR" altLang="en-US" dirty="0"/>
              <a:t>에서의 </a:t>
            </a:r>
            <a:r>
              <a:rPr lang="ko-KR" altLang="en-US" dirty="0" err="1"/>
              <a:t>연산량이</a:t>
            </a:r>
            <a:r>
              <a:rPr lang="ko-KR" altLang="en-US" dirty="0"/>
              <a:t> 증가</a:t>
            </a:r>
            <a:endParaRPr lang="en-US" altLang="ko-KR" dirty="0"/>
          </a:p>
          <a:p>
            <a:pPr lvl="1"/>
            <a:r>
              <a:rPr lang="ko-KR" altLang="en-US" dirty="0"/>
              <a:t>더 자세한 분석이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연구 </a:t>
            </a:r>
            <a:r>
              <a:rPr lang="en-US" altLang="ko-KR" dirty="0"/>
              <a:t>–</a:t>
            </a:r>
            <a:r>
              <a:rPr lang="ko-KR" altLang="en-US" dirty="0"/>
              <a:t> 해시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8318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해시 함수</a:t>
            </a:r>
            <a:endParaRPr lang="en-US" altLang="ko-KR" dirty="0"/>
          </a:p>
          <a:p>
            <a:pPr lvl="1"/>
            <a:r>
              <a:rPr lang="ko-KR" altLang="en-US" dirty="0"/>
              <a:t>해시 함수는 입력 데이터를 고정된 길이의 고유한 문자열</a:t>
            </a:r>
            <a:r>
              <a:rPr lang="en-US" altLang="ko-KR" dirty="0"/>
              <a:t>(</a:t>
            </a:r>
            <a:r>
              <a:rPr lang="ko-KR" altLang="en-US" dirty="0" err="1"/>
              <a:t>해시값</a:t>
            </a:r>
            <a:r>
              <a:rPr lang="en-US" altLang="ko-KR" dirty="0"/>
              <a:t>)</a:t>
            </a:r>
            <a:r>
              <a:rPr lang="ko-KR" altLang="en-US" dirty="0"/>
              <a:t>로 변환하는 알고리즘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해시 함수의 특징</a:t>
            </a:r>
            <a:endParaRPr lang="en-US" altLang="ko-KR" dirty="0"/>
          </a:p>
          <a:p>
            <a:pPr lvl="1"/>
            <a:r>
              <a:rPr lang="ko-KR" altLang="en-US" dirty="0"/>
              <a:t>동일한 입력 값에 대해 항상 같은 해시 값 생성</a:t>
            </a:r>
            <a:r>
              <a:rPr lang="en-US" altLang="ko-KR" dirty="0"/>
              <a:t>(</a:t>
            </a:r>
            <a:r>
              <a:rPr lang="ko-KR" altLang="en-US" dirty="0"/>
              <a:t>무결성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입력 값이 조금만 달라도 완전히 다른 해시 값을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해시 함수의 용도</a:t>
            </a:r>
            <a:endParaRPr lang="en-US" altLang="ko-KR" dirty="0"/>
          </a:p>
          <a:p>
            <a:pPr lvl="1"/>
            <a:r>
              <a:rPr lang="ko-KR" altLang="en-US" dirty="0"/>
              <a:t>데이터 베이스에서 데이터 검색을 빠르게 수행하기 위해 인덱싱에 사용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2E75B6"/>
                </a:solidFill>
              </a:rPr>
              <a:t>비밀번호 관리를 안전하게 하기 위하여 사용</a:t>
            </a:r>
            <a:endParaRPr lang="en-US" altLang="ko-KR" dirty="0">
              <a:solidFill>
                <a:srgbClr val="2E75B6"/>
              </a:solidFill>
            </a:endParaRPr>
          </a:p>
          <a:p>
            <a:pPr lvl="1"/>
            <a:r>
              <a:rPr lang="ko-KR" altLang="en-US" dirty="0"/>
              <a:t>블록체인 기술에서 응용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998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연구 </a:t>
            </a:r>
            <a:r>
              <a:rPr lang="en-US" altLang="ko-KR" dirty="0"/>
              <a:t>–</a:t>
            </a:r>
            <a:r>
              <a:rPr lang="ko-KR" altLang="en-US" dirty="0"/>
              <a:t> 비밀번호 해시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0823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비밀번호 해시 함수</a:t>
            </a:r>
            <a:endParaRPr lang="en-US" altLang="ko-KR" dirty="0"/>
          </a:p>
          <a:p>
            <a:pPr lvl="1"/>
            <a:r>
              <a:rPr lang="ko-KR" altLang="en-US" dirty="0"/>
              <a:t>특별한 성질을 갖춘 해시 함수로 사용자 </a:t>
            </a:r>
            <a:r>
              <a:rPr lang="ko-KR" altLang="en-US" dirty="0">
                <a:solidFill>
                  <a:srgbClr val="2E75B6"/>
                </a:solidFill>
              </a:rPr>
              <a:t>비밀번호의 안전한 저장과 검증을 위해 사용</a:t>
            </a:r>
            <a:endParaRPr lang="en-US" altLang="ko-KR" dirty="0">
              <a:solidFill>
                <a:srgbClr val="2E75B6"/>
              </a:solidFill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일반 해시 함수와의 차이점</a:t>
            </a:r>
            <a:endParaRPr lang="en-US" altLang="ko-KR" dirty="0"/>
          </a:p>
          <a:p>
            <a:pPr lvl="1"/>
            <a:r>
              <a:rPr lang="ko-KR" altLang="en-US" dirty="0"/>
              <a:t>해시 계산에 더 많은 시간이 걸리도록 설계</a:t>
            </a:r>
            <a:endParaRPr lang="en-US" altLang="ko-KR" dirty="0"/>
          </a:p>
          <a:p>
            <a:pPr lvl="2"/>
            <a:r>
              <a:rPr lang="en-US" altLang="ko-KR" dirty="0"/>
              <a:t>GPU/CPU</a:t>
            </a:r>
            <a:r>
              <a:rPr lang="ko-KR" altLang="en-US" dirty="0"/>
              <a:t>에 의한 </a:t>
            </a:r>
            <a:r>
              <a:rPr lang="ko-KR" altLang="en-US" dirty="0">
                <a:solidFill>
                  <a:srgbClr val="2E75B6"/>
                </a:solidFill>
              </a:rPr>
              <a:t>크래킹 공격에 대한 저항력</a:t>
            </a:r>
            <a:r>
              <a:rPr lang="ko-KR" altLang="en-US" dirty="0"/>
              <a:t>을 높이기 위해서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srgbClr val="2E75B6"/>
                </a:solidFill>
              </a:rPr>
              <a:t>솔트</a:t>
            </a:r>
            <a:r>
              <a:rPr lang="en-US" altLang="ko-KR" dirty="0">
                <a:solidFill>
                  <a:srgbClr val="2E75B6"/>
                </a:solidFill>
              </a:rPr>
              <a:t>(Salt</a:t>
            </a:r>
            <a:r>
              <a:rPr lang="en-US" altLang="ko-KR" dirty="0"/>
              <a:t>)</a:t>
            </a:r>
            <a:r>
              <a:rPr lang="ko-KR" altLang="en-US" dirty="0"/>
              <a:t> 사용을 통해서 공격자가 미리 계산한 레인보우 테이블을 사용한 공격을 기본적으로 방어 가능</a:t>
            </a:r>
            <a:endParaRPr lang="en-US" altLang="ko-KR" dirty="0"/>
          </a:p>
          <a:p>
            <a:pPr lvl="1"/>
            <a:r>
              <a:rPr lang="ko-KR" altLang="en-US" dirty="0"/>
              <a:t>고용량의 메모리를 사용하여 계산되도록 설계되어 효과적인 해시 공격을 늦추거나 비용을 증가시킴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대표적인 비밀번호 해시 함수</a:t>
            </a:r>
            <a:endParaRPr lang="en-US" altLang="ko-KR" dirty="0"/>
          </a:p>
          <a:p>
            <a:pPr lvl="1"/>
            <a:r>
              <a:rPr lang="en-US" altLang="ko-KR" dirty="0" err="1"/>
              <a:t>Bcrypt</a:t>
            </a:r>
            <a:r>
              <a:rPr lang="en-US" altLang="ko-KR" dirty="0"/>
              <a:t> / </a:t>
            </a:r>
            <a:r>
              <a:rPr lang="en-US" altLang="ko-KR" dirty="0" err="1"/>
              <a:t>Scrypt</a:t>
            </a:r>
            <a:r>
              <a:rPr lang="en-US" altLang="ko-KR" dirty="0"/>
              <a:t> / </a:t>
            </a:r>
            <a:r>
              <a:rPr lang="en-US" altLang="ko-KR" b="1" dirty="0">
                <a:solidFill>
                  <a:srgbClr val="2E75B6"/>
                </a:solidFill>
              </a:rPr>
              <a:t>Arogn2</a:t>
            </a:r>
          </a:p>
        </p:txBody>
      </p:sp>
    </p:spTree>
    <p:extLst>
      <p:ext uri="{BB962C8B-B14F-4D97-AF65-F5344CB8AC3E}">
        <p14:creationId xmlns:p14="http://schemas.microsoft.com/office/powerpoint/2010/main" val="347868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연구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Argon2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6326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2E75B6"/>
                </a:solidFill>
              </a:rPr>
              <a:t>Argon2</a:t>
            </a:r>
            <a:r>
              <a:rPr lang="ko-KR" altLang="en-US" dirty="0"/>
              <a:t>는 비밀번호 해시 함수로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Password Hashing Competition</a:t>
            </a:r>
            <a:r>
              <a:rPr lang="ko-KR" altLang="en-US" dirty="0"/>
              <a:t>에서 최종 우승한 암호로 </a:t>
            </a:r>
            <a:r>
              <a:rPr lang="en-US" altLang="ko-KR" dirty="0"/>
              <a:t>3</a:t>
            </a:r>
            <a:r>
              <a:rPr lang="ko-KR" altLang="en-US" dirty="0"/>
              <a:t>개의 버전을 지원</a:t>
            </a:r>
            <a:endParaRPr lang="en-US" altLang="ko-KR" dirty="0"/>
          </a:p>
          <a:p>
            <a:pPr lvl="1"/>
            <a:r>
              <a:rPr lang="en-US" altLang="ko-KR" dirty="0"/>
              <a:t>Argon2d / Argno2i / Argon2id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Argon2d</a:t>
            </a:r>
          </a:p>
          <a:p>
            <a:pPr lvl="1"/>
            <a:r>
              <a:rPr lang="ko-KR" altLang="en-US" dirty="0"/>
              <a:t>데이터 독립적인 메모리 액세스를 사용하여 구성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부채널</a:t>
            </a:r>
            <a:r>
              <a:rPr lang="ko-KR" altLang="en-US" dirty="0"/>
              <a:t> 공격으로부터 안전</a:t>
            </a:r>
            <a:endParaRPr lang="en-US" altLang="ko-KR" dirty="0"/>
          </a:p>
          <a:p>
            <a:r>
              <a:rPr lang="en-US" altLang="ko-KR" dirty="0"/>
              <a:t>Argon2i</a:t>
            </a:r>
          </a:p>
          <a:p>
            <a:pPr lvl="1"/>
            <a:r>
              <a:rPr lang="ko-KR" altLang="en-US" dirty="0"/>
              <a:t>데이터 종속적인 메모리 액세스를 사용하여 구성</a:t>
            </a:r>
            <a:r>
              <a:rPr lang="en-US" altLang="ko-KR" dirty="0"/>
              <a:t>,</a:t>
            </a:r>
            <a:r>
              <a:rPr lang="ko-KR" altLang="en-US" dirty="0"/>
              <a:t> 대량의 메모리 요구 사항으로 </a:t>
            </a:r>
            <a:r>
              <a:rPr lang="en-US" altLang="ko-KR" dirty="0"/>
              <a:t>GPU</a:t>
            </a:r>
            <a:r>
              <a:rPr lang="ko-KR" altLang="en-US" dirty="0" err="1"/>
              <a:t>를</a:t>
            </a:r>
            <a:r>
              <a:rPr lang="ko-KR" altLang="en-US" dirty="0"/>
              <a:t> 활용한 공격에 저항력이 높음</a:t>
            </a:r>
            <a:endParaRPr lang="en-US" altLang="ko-KR" dirty="0"/>
          </a:p>
          <a:p>
            <a:r>
              <a:rPr lang="en-US" altLang="ko-KR" dirty="0"/>
              <a:t>Argon2id</a:t>
            </a:r>
          </a:p>
          <a:p>
            <a:pPr lvl="1"/>
            <a:r>
              <a:rPr lang="en-US" altLang="ko-KR" dirty="0"/>
              <a:t>Argon2d</a:t>
            </a:r>
            <a:r>
              <a:rPr lang="ko-KR" altLang="en-US" dirty="0"/>
              <a:t>와 </a:t>
            </a:r>
            <a:r>
              <a:rPr lang="en-US" altLang="ko-KR" dirty="0"/>
              <a:t>Argon2i</a:t>
            </a:r>
            <a:r>
              <a:rPr lang="ko-KR" altLang="en-US" dirty="0"/>
              <a:t>의 결합으로 하이브리드 버전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07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Argon2 </a:t>
            </a:r>
            <a:r>
              <a:rPr lang="ko-KR" altLang="en-US" sz="2400" dirty="0" err="1"/>
              <a:t>해싱</a:t>
            </a:r>
            <a:r>
              <a:rPr lang="ko-KR" altLang="en-US" sz="2400" dirty="0"/>
              <a:t> 과정</a:t>
            </a:r>
            <a:endParaRPr lang="en-US" altLang="ko-KR" sz="2400" dirty="0"/>
          </a:p>
          <a:p>
            <a:pPr lvl="1"/>
            <a:r>
              <a:rPr lang="en" altLang="ko-KR" sz="2000" dirty="0"/>
              <a:t>Initialization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비밀번호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솔트</a:t>
            </a:r>
            <a:r>
              <a:rPr lang="en-US" altLang="ko-KR" sz="2000" dirty="0"/>
              <a:t>,</a:t>
            </a:r>
            <a:r>
              <a:rPr lang="ko-KR" altLang="en-US" sz="2000" dirty="0"/>
              <a:t> 키 등 여러 파라미터를 통해서 초기 블록을 생성</a:t>
            </a:r>
            <a:endParaRPr lang="en-US" altLang="ko-KR" sz="2000" dirty="0"/>
          </a:p>
          <a:p>
            <a:pPr lvl="2"/>
            <a:r>
              <a:rPr lang="ko-KR" altLang="en-US" sz="1600" dirty="0"/>
              <a:t>블록 생성 시 </a:t>
            </a:r>
            <a:r>
              <a:rPr lang="en-US" altLang="ko-KR" sz="1600" dirty="0"/>
              <a:t>blake2b </a:t>
            </a:r>
            <a:r>
              <a:rPr lang="ko-KR" altLang="en-US" sz="1600" dirty="0"/>
              <a:t>해시 함수 사용</a:t>
            </a:r>
            <a:endParaRPr lang="en-US" altLang="ko-KR" sz="1600" dirty="0"/>
          </a:p>
          <a:p>
            <a:pPr lvl="1"/>
            <a:r>
              <a:rPr lang="en" altLang="ko-KR" sz="2000" dirty="0"/>
              <a:t>Block Filling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초기 블록을 기반으로 설정된 메모리 크기까지 블록을 채움</a:t>
            </a:r>
            <a:endParaRPr lang="en-US" altLang="ko-KR" sz="2000" dirty="0"/>
          </a:p>
          <a:p>
            <a:pPr lvl="2"/>
            <a:r>
              <a:rPr lang="ko-KR" altLang="en-US" sz="1800" dirty="0"/>
              <a:t>이전의 블록이 다음 블록에 영향을 주기 때문에 이 과정은 데이터 종속적임</a:t>
            </a:r>
            <a:endParaRPr lang="en-US" altLang="ko-KR" sz="1800" dirty="0"/>
          </a:p>
          <a:p>
            <a:pPr lvl="2"/>
            <a:r>
              <a:rPr lang="en-US" altLang="ko-KR" sz="1800" dirty="0"/>
              <a:t>Argon2i / Argon2d</a:t>
            </a:r>
            <a:r>
              <a:rPr lang="ko-KR" altLang="en-US" sz="1800" dirty="0"/>
              <a:t> 에 따라서 다른 접근 방식을 따름</a:t>
            </a:r>
            <a:endParaRPr lang="en-US" altLang="ko-KR" sz="2000" dirty="0"/>
          </a:p>
          <a:p>
            <a:pPr lvl="1"/>
            <a:r>
              <a:rPr lang="en-US" altLang="ko-KR" sz="2000" dirty="0"/>
              <a:t>Final Block Creation</a:t>
            </a:r>
            <a:r>
              <a:rPr lang="ko-KR" altLang="en-US" sz="2000" dirty="0"/>
              <a:t> 그리고 </a:t>
            </a:r>
            <a:r>
              <a:rPr lang="en" altLang="ko-KR" sz="2000" dirty="0"/>
              <a:t>Hash Generation</a:t>
            </a:r>
          </a:p>
          <a:p>
            <a:pPr lvl="2"/>
            <a:r>
              <a:rPr lang="ko-KR" altLang="en-US" sz="1800" dirty="0"/>
              <a:t>마지막 메모리 블록의 값을 압축하고 최종 해시 값을 계산하는 과정 진행</a:t>
            </a:r>
            <a:endParaRPr lang="en-US" altLang="ko-KR" sz="1800" dirty="0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B1DBC554-7C05-6EEA-8337-73170E9C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192" y="4191287"/>
            <a:ext cx="5545616" cy="24589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연구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Argon2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75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구현 기법 제안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GPU</a:t>
            </a:r>
            <a:r>
              <a:rPr lang="ko-KR" altLang="en-US" dirty="0" err="1"/>
              <a:t>를</a:t>
            </a:r>
            <a:r>
              <a:rPr lang="ko-KR" altLang="en-US" dirty="0"/>
              <a:t> 활용한 구현</a:t>
            </a:r>
            <a:endParaRPr lang="en-US" altLang="ko-KR" dirty="0"/>
          </a:p>
          <a:p>
            <a:pPr lvl="1"/>
            <a:r>
              <a:rPr lang="ko-KR" altLang="en-US" dirty="0"/>
              <a:t>크래킹 공격 가능함을 보여주기 위해 </a:t>
            </a:r>
            <a:r>
              <a:rPr lang="en-US" altLang="ko-KR" dirty="0"/>
              <a:t>GPU</a:t>
            </a:r>
            <a:r>
              <a:rPr lang="ko-KR" altLang="en-US" dirty="0" err="1"/>
              <a:t>를</a:t>
            </a:r>
            <a:r>
              <a:rPr lang="ko-KR" altLang="en-US" dirty="0"/>
              <a:t> 활용한 </a:t>
            </a:r>
            <a:r>
              <a:rPr lang="en-US" altLang="ko-KR" dirty="0"/>
              <a:t>Argon2</a:t>
            </a:r>
            <a:r>
              <a:rPr lang="ko-KR" altLang="en-US" dirty="0" err="1"/>
              <a:t>를</a:t>
            </a:r>
            <a:r>
              <a:rPr lang="ko-KR" altLang="en-US" dirty="0"/>
              <a:t> 최적화함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EDF016-4BF9-D213-6594-B3C9A8E88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7" y="2248903"/>
            <a:ext cx="8931785" cy="429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3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구현 기법 제안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GPU</a:t>
            </a:r>
            <a:r>
              <a:rPr lang="ko-KR" altLang="en-US" dirty="0" err="1"/>
              <a:t>를</a:t>
            </a:r>
            <a:r>
              <a:rPr lang="ko-KR" altLang="en-US" dirty="0"/>
              <a:t> 활용한 구현에서는 데이터의 크기가 성능에 영향을 줌</a:t>
            </a:r>
            <a:endParaRPr lang="en-US" altLang="ko-KR" dirty="0"/>
          </a:p>
          <a:p>
            <a:pPr lvl="1"/>
            <a:r>
              <a:rPr lang="en-US" altLang="ko-KR" dirty="0"/>
              <a:t>Stream,</a:t>
            </a:r>
            <a:r>
              <a:rPr lang="ko-KR" altLang="en-US" dirty="0"/>
              <a:t> </a:t>
            </a:r>
            <a:r>
              <a:rPr lang="en-US" altLang="ko-KR" dirty="0"/>
              <a:t>pinned</a:t>
            </a:r>
            <a:r>
              <a:rPr lang="ko-KR" altLang="en-US" dirty="0"/>
              <a:t> 메모리 사용 등 데이터 복사 비용을 감소시키기 위한 기능을 제공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 구현에서 가장 작은 파라미터를 사용하여 하나의 해시를 생성할 때 </a:t>
            </a:r>
            <a:r>
              <a:rPr lang="en-US" altLang="ko-KR" dirty="0"/>
              <a:t>8192-byte</a:t>
            </a:r>
            <a:r>
              <a:rPr lang="ko-KR" altLang="en-US" dirty="0" err="1"/>
              <a:t>를</a:t>
            </a:r>
            <a:r>
              <a:rPr lang="ko-KR" altLang="en-US" dirty="0"/>
              <a:t> 복사하는 것을 확인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203362-CADC-752C-2580-1F1E04220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818153"/>
            <a:ext cx="5943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0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구현 기법 제안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H </a:t>
            </a:r>
            <a:r>
              <a:rPr lang="ko-KR" altLang="en-US" dirty="0"/>
              <a:t>함수에서는 </a:t>
            </a:r>
            <a:r>
              <a:rPr lang="en-US" altLang="ko-KR" dirty="0"/>
              <a:t>Blake2b</a:t>
            </a:r>
            <a:r>
              <a:rPr lang="ko-KR" altLang="en-US" dirty="0"/>
              <a:t> 해시 함수를 활용</a:t>
            </a:r>
            <a:endParaRPr lang="en-US" altLang="ko-KR" dirty="0"/>
          </a:p>
          <a:p>
            <a:pPr lvl="1"/>
            <a:r>
              <a:rPr lang="ko-KR" altLang="en-US" dirty="0"/>
              <a:t>입력된 여러 정보를 기반으로 초기 해시 값 계산 </a:t>
            </a:r>
            <a:r>
              <a:rPr lang="en-US" altLang="ko-KR" dirty="0"/>
              <a:t>(64-byte)</a:t>
            </a:r>
          </a:p>
          <a:p>
            <a:pPr lvl="1"/>
            <a:r>
              <a:rPr lang="ko-KR" altLang="en-US" dirty="0"/>
              <a:t>초기 해시 값을 </a:t>
            </a:r>
            <a:r>
              <a:rPr lang="en-US" altLang="ko-KR" dirty="0"/>
              <a:t>1024-byte</a:t>
            </a:r>
            <a:r>
              <a:rPr lang="ko-KR" altLang="en-US" dirty="0"/>
              <a:t>로 확장</a:t>
            </a:r>
            <a:endParaRPr lang="en-US" altLang="ko-KR" dirty="0"/>
          </a:p>
          <a:p>
            <a:pPr lvl="1"/>
            <a:r>
              <a:rPr lang="ko-KR" altLang="en-US" dirty="0"/>
              <a:t>초기 블록에 저장을 위해서 </a:t>
            </a:r>
            <a:r>
              <a:rPr lang="en-US" altLang="ko-KR" dirty="0"/>
              <a:t>8192-byte</a:t>
            </a:r>
            <a:r>
              <a:rPr lang="ko-KR" altLang="en-US" dirty="0"/>
              <a:t>로 확장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74A031-C3DA-B38D-FEEF-75EA702FD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06812"/>
            <a:ext cx="5854700" cy="2806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BC372F-B03E-82A0-BF04-BD50C739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681412"/>
            <a:ext cx="5943600" cy="28321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2E7F8A-3596-7BBA-F35C-7595779B8FC8}"/>
              </a:ext>
            </a:extLst>
          </p:cNvPr>
          <p:cNvSpPr/>
          <p:nvPr/>
        </p:nvSpPr>
        <p:spPr>
          <a:xfrm>
            <a:off x="1195754" y="1600200"/>
            <a:ext cx="8141677" cy="4923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992F27-A930-45AB-50F5-2F197BC20B3A}"/>
              </a:ext>
            </a:extLst>
          </p:cNvPr>
          <p:cNvSpPr/>
          <p:nvPr/>
        </p:nvSpPr>
        <p:spPr>
          <a:xfrm>
            <a:off x="1195755" y="2117969"/>
            <a:ext cx="6453554" cy="80107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701DA-79F6-F801-1C1F-8FE92995B7B0}"/>
              </a:ext>
            </a:extLst>
          </p:cNvPr>
          <p:cNvSpPr txBox="1"/>
          <p:nvPr/>
        </p:nvSpPr>
        <p:spPr>
          <a:xfrm>
            <a:off x="9375621" y="16617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h1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08D02-81EC-0065-F792-69645FD7D08E}"/>
              </a:ext>
            </a:extLst>
          </p:cNvPr>
          <p:cNvSpPr txBox="1"/>
          <p:nvPr/>
        </p:nvSpPr>
        <p:spPr>
          <a:xfrm>
            <a:off x="7862891" y="23305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h2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3019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558</Words>
  <Application>Microsoft Macintosh PowerPoint</Application>
  <PresentationFormat>와이드스크린</PresentationFormat>
  <Paragraphs>111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AppleGothic</vt:lpstr>
      <vt:lpstr>맑은 고딕</vt:lpstr>
      <vt:lpstr>Arial</vt:lpstr>
      <vt:lpstr>Times New Roman</vt:lpstr>
      <vt:lpstr>CryptoCraft 테마</vt:lpstr>
      <vt:lpstr>제목 테마</vt:lpstr>
      <vt:lpstr>GPU를 활용한 Argon2 고속화 구현</vt:lpstr>
      <vt:lpstr>1. 요 약</vt:lpstr>
      <vt:lpstr>2. 관련 연구 – 해시 함수</vt:lpstr>
      <vt:lpstr>2. 관련 연구 – 비밀번호 해시 함수</vt:lpstr>
      <vt:lpstr>2. 관련 연구 – Argon2</vt:lpstr>
      <vt:lpstr>2. 관련 연구 – Argon2</vt:lpstr>
      <vt:lpstr>3. 구현 기법 제안</vt:lpstr>
      <vt:lpstr>3. 구현 기법 제안</vt:lpstr>
      <vt:lpstr>3. 구현 기법 제안 </vt:lpstr>
      <vt:lpstr>3. 구현 기법 제안</vt:lpstr>
      <vt:lpstr>4. 성능 평가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65</cp:revision>
  <dcterms:created xsi:type="dcterms:W3CDTF">2019-03-05T04:29:07Z</dcterms:created>
  <dcterms:modified xsi:type="dcterms:W3CDTF">2023-06-22T01:57:56Z</dcterms:modified>
</cp:coreProperties>
</file>