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269" r:id="rId3"/>
    <p:sldId id="275" r:id="rId4"/>
    <p:sldId id="289" r:id="rId5"/>
    <p:sldId id="281" r:id="rId6"/>
    <p:sldId id="282" r:id="rId7"/>
    <p:sldId id="286" r:id="rId8"/>
    <p:sldId id="283" r:id="rId9"/>
    <p:sldId id="287" r:id="rId10"/>
    <p:sldId id="288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E6559B9-4205-1ABA-0C55-CA5F9549CFF9}" name="이민우" initials="" userId="S::1771397@hansung.edu::9cdfcc9b-ce9d-4012-855e-f297241b1a8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70" autoAdjust="0"/>
    <p:restoredTop sz="94629"/>
  </p:normalViewPr>
  <p:slideViewPr>
    <p:cSldViewPr snapToGrid="0">
      <p:cViewPr>
        <p:scale>
          <a:sx n="102" d="100"/>
          <a:sy n="102" d="100"/>
        </p:scale>
        <p:origin x="1272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8/10/relationships/authors" Target="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2023. 6. 21.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2023. 6. 21.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개인키 암호화 시 </a:t>
            </a:r>
            <a:r>
              <a:rPr kumimoji="1" lang="en-US" altLang="ko-KR" dirty="0"/>
              <a:t>AIM</a:t>
            </a:r>
            <a:r>
              <a:rPr kumimoji="1" lang="ko-KR" altLang="en-US" dirty="0"/>
              <a:t> 사용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012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평문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비밀정보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390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672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Out2 : </a:t>
            </a:r>
            <a:r>
              <a:rPr kumimoji="1" lang="ko-KR" altLang="en-US" dirty="0"/>
              <a:t>전달 인자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35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Iv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공개되어있는</a:t>
            </a:r>
            <a:r>
              <a:rPr kumimoji="1" lang="ko-KR" altLang="en-US" dirty="0"/>
              <a:t> 정보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ct</a:t>
            </a:r>
            <a:r>
              <a:rPr kumimoji="1" lang="ko-KR" altLang="en-US" dirty="0"/>
              <a:t>와 같이</a:t>
            </a:r>
            <a:r>
              <a:rPr kumimoji="1" lang="en-US" altLang="ko-KR" dirty="0"/>
              <a:t>)</a:t>
            </a:r>
            <a:r>
              <a:rPr kumimoji="1" lang="ko-KR" altLang="en-US" dirty="0"/>
              <a:t>기에 보안성에 영향 </a:t>
            </a:r>
            <a:r>
              <a:rPr kumimoji="1" lang="en-US" altLang="ko-KR" dirty="0"/>
              <a:t>X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925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err="1"/>
              <a:t>AIMer</a:t>
            </a:r>
            <a:r>
              <a:rPr lang="en-US" altLang="ko-KR" sz="5400" dirty="0"/>
              <a:t> </a:t>
            </a:r>
            <a:r>
              <a:rPr lang="ko-KR" altLang="en-US" sz="5400" dirty="0"/>
              <a:t>전자서명 내부의 </a:t>
            </a:r>
            <a:br>
              <a:rPr lang="en-US" altLang="ko-KR" sz="5400" dirty="0"/>
            </a:br>
            <a:r>
              <a:rPr lang="en-US" altLang="ko-KR" sz="5400" dirty="0"/>
              <a:t>AIM</a:t>
            </a:r>
            <a:r>
              <a:rPr lang="ko-KR" altLang="en-US" sz="5400" dirty="0"/>
              <a:t> 대칭 </a:t>
            </a:r>
            <a:r>
              <a:rPr lang="ko-KR" altLang="en-US" sz="5400" dirty="0" err="1"/>
              <a:t>프리미티브</a:t>
            </a:r>
            <a:r>
              <a:rPr lang="ko-KR" altLang="en-US" sz="5400" dirty="0"/>
              <a:t> 고속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발표자 </a:t>
            </a:r>
            <a:r>
              <a:rPr lang="en-US" altLang="ko-KR" dirty="0"/>
              <a:t>:</a:t>
            </a:r>
            <a:r>
              <a:rPr lang="ko-KR" altLang="en-US" dirty="0"/>
              <a:t> 이민우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AIMer</a:t>
            </a:r>
            <a:r>
              <a:rPr lang="en-US" altLang="ko-KR" dirty="0"/>
              <a:t> &amp; AIM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제안 기법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성능 측정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A8CA6-52AF-E701-C7F1-5E9216A8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AIMer</a:t>
            </a:r>
            <a:r>
              <a:rPr lang="en-US" altLang="ko-KR" dirty="0"/>
              <a:t> </a:t>
            </a:r>
            <a:r>
              <a:rPr lang="ko-KR" altLang="en-US" dirty="0"/>
              <a:t>전자 서명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C66B1-6C87-A6F7-5778-2B09016D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양자 컴퓨터의 등장으로 기존 암호체계 무력화 가능</a:t>
            </a:r>
            <a:endParaRPr lang="en-US" altLang="ko-KR" sz="2400" dirty="0"/>
          </a:p>
          <a:p>
            <a:pPr lvl="1"/>
            <a:r>
              <a:rPr lang="en-US" altLang="ko-KR" sz="2000" dirty="0"/>
              <a:t>Shor </a:t>
            </a:r>
            <a:r>
              <a:rPr lang="ko-KR" altLang="en-US" sz="2000" dirty="0"/>
              <a:t>알고리즘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RSA</a:t>
            </a:r>
            <a:r>
              <a:rPr lang="ko-KR" altLang="en-US" sz="2000" dirty="0"/>
              <a:t>와 같은 인수 분해 문제의 복잡도에 의존하는 암호 체계를 해독 가능</a:t>
            </a:r>
            <a:endParaRPr lang="en-US" altLang="ko-KR" sz="2000" dirty="0"/>
          </a:p>
          <a:p>
            <a:endParaRPr lang="en-US" altLang="ko-KR" sz="2400" dirty="0"/>
          </a:p>
          <a:p>
            <a:r>
              <a:rPr lang="ko-KR" altLang="en-US" sz="2400" dirty="0"/>
              <a:t>미국의 국립표준연구소</a:t>
            </a:r>
            <a:r>
              <a:rPr lang="en-US" altLang="ko-KR" sz="2400" dirty="0"/>
              <a:t>(NIST)</a:t>
            </a:r>
            <a:r>
              <a:rPr lang="ko-KR" altLang="en-US" sz="2400" dirty="0"/>
              <a:t>에서 </a:t>
            </a:r>
            <a:r>
              <a:rPr lang="en-US" altLang="ko-KR" sz="2400" dirty="0"/>
              <a:t>16</a:t>
            </a:r>
            <a:r>
              <a:rPr lang="ko-KR" altLang="en-US" sz="2400" dirty="0"/>
              <a:t>년도부터 </a:t>
            </a:r>
            <a:r>
              <a:rPr lang="ko-KR" altLang="en-US" sz="2400" dirty="0" err="1"/>
              <a:t>양자내성암호</a:t>
            </a:r>
            <a:r>
              <a:rPr lang="en-US" altLang="ko-KR" sz="2400" dirty="0"/>
              <a:t>(PQC)</a:t>
            </a:r>
            <a:r>
              <a:rPr lang="ko-KR" altLang="en-US" sz="2400" dirty="0"/>
              <a:t> 공모전 추진</a:t>
            </a:r>
            <a:endParaRPr lang="en-US" altLang="ko-KR" sz="2400" dirty="0"/>
          </a:p>
          <a:p>
            <a:pPr lvl="1"/>
            <a:r>
              <a:rPr lang="en-US" altLang="ko-KR" sz="2000" dirty="0"/>
              <a:t>2022</a:t>
            </a:r>
            <a:r>
              <a:rPr lang="ko-KR" altLang="en-US" sz="2000" dirty="0"/>
              <a:t>년 </a:t>
            </a:r>
            <a:r>
              <a:rPr lang="en-US" altLang="ko-KR" sz="2000" dirty="0"/>
              <a:t>7</a:t>
            </a:r>
            <a:r>
              <a:rPr lang="ko-KR" altLang="en-US" sz="2000" dirty="0"/>
              <a:t>월</a:t>
            </a:r>
            <a:r>
              <a:rPr lang="en-US" altLang="ko-KR" sz="2000" dirty="0"/>
              <a:t> KEM(</a:t>
            </a:r>
            <a:r>
              <a:rPr lang="ko-KR" altLang="en-US" sz="2000" dirty="0"/>
              <a:t>키 교환 알고리즘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종과 </a:t>
            </a:r>
            <a:r>
              <a:rPr lang="en-US" altLang="ko-KR" sz="2000" dirty="0"/>
              <a:t>DSA(</a:t>
            </a:r>
            <a:r>
              <a:rPr lang="ko-KR" altLang="en-US" sz="2000" dirty="0"/>
              <a:t>전자서명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3</a:t>
            </a:r>
            <a:r>
              <a:rPr lang="ko-KR" altLang="en-US" sz="2000" dirty="0"/>
              <a:t>종 알고리즘 표준으로 선정</a:t>
            </a:r>
            <a:endParaRPr lang="en-US" altLang="ko-KR" sz="2000" dirty="0"/>
          </a:p>
          <a:p>
            <a:pPr lvl="1"/>
            <a:r>
              <a:rPr lang="ko-KR" altLang="en-US" sz="2000" dirty="0"/>
              <a:t>흐름에</a:t>
            </a:r>
            <a:r>
              <a:rPr lang="en-US" altLang="ko-KR" sz="2000" dirty="0"/>
              <a:t> </a:t>
            </a:r>
            <a:r>
              <a:rPr lang="ko-KR" altLang="en-US" sz="2000" dirty="0"/>
              <a:t>맞추어</a:t>
            </a:r>
            <a:r>
              <a:rPr lang="en-US" altLang="ko-KR" sz="2000" dirty="0"/>
              <a:t> </a:t>
            </a:r>
            <a:r>
              <a:rPr lang="ko-KR" altLang="en-US" sz="2000" dirty="0"/>
              <a:t>국내에서도 </a:t>
            </a:r>
            <a:r>
              <a:rPr lang="en-US" altLang="ko-KR" sz="2000" dirty="0" err="1"/>
              <a:t>KpqC</a:t>
            </a:r>
            <a:r>
              <a:rPr lang="en-US" altLang="ko-KR" sz="2000" dirty="0"/>
              <a:t>(Korea Post-Quantum Cryptography)</a:t>
            </a:r>
            <a:r>
              <a:rPr lang="ko-KR" altLang="en-US" sz="2000" dirty="0"/>
              <a:t> 공모전 개최 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400" dirty="0" err="1"/>
              <a:t>AIMer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 err="1"/>
              <a:t>KpqC</a:t>
            </a:r>
            <a:r>
              <a:rPr lang="en-US" altLang="ko-KR" sz="2400" dirty="0"/>
              <a:t> </a:t>
            </a:r>
            <a:r>
              <a:rPr lang="ko-KR" altLang="en-US" sz="2400" dirty="0"/>
              <a:t>공모전에 제출된 전자 서명 알고리즘</a:t>
            </a:r>
            <a:endParaRPr lang="en-US" altLang="ko-KR" sz="2400" dirty="0"/>
          </a:p>
          <a:p>
            <a:pPr lvl="1"/>
            <a:r>
              <a:rPr lang="en-US" altLang="ko-KR" sz="2000" dirty="0"/>
              <a:t>2022</a:t>
            </a:r>
            <a:r>
              <a:rPr lang="ko-KR" altLang="en-US" sz="2000" dirty="0"/>
              <a:t>년 </a:t>
            </a:r>
            <a:r>
              <a:rPr lang="en-US" altLang="ko-KR" sz="2000" dirty="0"/>
              <a:t>12</a:t>
            </a:r>
            <a:r>
              <a:rPr lang="ko-KR" altLang="en-US" sz="2000" dirty="0"/>
              <a:t>월 </a:t>
            </a:r>
            <a:r>
              <a:rPr lang="en-US" altLang="ko-KR" sz="2000" dirty="0"/>
              <a:t>– </a:t>
            </a:r>
            <a:r>
              <a:rPr lang="ko-KR" altLang="en-US" sz="2000" dirty="0"/>
              <a:t>전자서명 알고리즘 </a:t>
            </a:r>
            <a:r>
              <a:rPr lang="en-US" altLang="ko-KR" sz="2000" dirty="0"/>
              <a:t>9</a:t>
            </a:r>
            <a:r>
              <a:rPr lang="ko-KR" altLang="en-US" sz="2000" dirty="0"/>
              <a:t>종이 </a:t>
            </a:r>
            <a:r>
              <a:rPr lang="en-US" altLang="ko-KR" sz="2000" dirty="0"/>
              <a:t>Round 1 </a:t>
            </a:r>
            <a:r>
              <a:rPr lang="ko-KR" altLang="en-US" sz="2000" dirty="0"/>
              <a:t>통과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AIMer</a:t>
            </a:r>
            <a:r>
              <a:rPr lang="ko-KR" altLang="en-US" sz="2000" dirty="0"/>
              <a:t> 포함</a:t>
            </a:r>
            <a:r>
              <a:rPr lang="en-US" altLang="ko-KR" sz="2000" dirty="0"/>
              <a:t>)</a:t>
            </a:r>
          </a:p>
          <a:p>
            <a:pPr lvl="1"/>
            <a:endParaRPr lang="en-US" altLang="ko-KR" sz="2400" dirty="0"/>
          </a:p>
          <a:p>
            <a:r>
              <a:rPr lang="ko-KR" altLang="en-US" sz="2400" dirty="0"/>
              <a:t>대칭 </a:t>
            </a:r>
            <a:r>
              <a:rPr lang="ko-KR" altLang="en-US" sz="2400" dirty="0" err="1"/>
              <a:t>프리미티브</a:t>
            </a:r>
            <a:r>
              <a:rPr lang="ko-KR" altLang="en-US" sz="2400" dirty="0"/>
              <a:t> </a:t>
            </a:r>
            <a:r>
              <a:rPr lang="en-US" altLang="ko-KR" sz="2400" dirty="0"/>
              <a:t>AIM</a:t>
            </a:r>
            <a:r>
              <a:rPr lang="ko-KR" altLang="en-US" sz="2400" dirty="0"/>
              <a:t>을 사용한 </a:t>
            </a:r>
            <a:r>
              <a:rPr lang="ko-KR" altLang="en-US" sz="2400" dirty="0" err="1"/>
              <a:t>영지식</a:t>
            </a:r>
            <a:r>
              <a:rPr lang="ko-KR" altLang="en-US" sz="2400" dirty="0"/>
              <a:t> 기반 전자서명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0142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AIM </a:t>
            </a:r>
            <a:r>
              <a:rPr lang="ko-KR" altLang="en-US" dirty="0"/>
              <a:t>대칭 </a:t>
            </a:r>
            <a:r>
              <a:rPr lang="ko-KR" altLang="en-US" dirty="0" err="1"/>
              <a:t>프리미티브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AIMer</a:t>
            </a:r>
            <a:r>
              <a:rPr lang="ko-KR" altLang="en-US" sz="2400" dirty="0"/>
              <a:t>에서 제안된 대칭 </a:t>
            </a:r>
            <a:r>
              <a:rPr lang="ko-KR" altLang="en-US" sz="2400" dirty="0" err="1"/>
              <a:t>프리미티브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AIM </a:t>
            </a:r>
            <a:r>
              <a:rPr lang="ko-KR" altLang="en-US" sz="2400" dirty="0" err="1"/>
              <a:t>스킴은</a:t>
            </a:r>
            <a:r>
              <a:rPr lang="ko-KR" altLang="en-US" sz="2400" dirty="0"/>
              <a:t> </a:t>
            </a:r>
            <a:r>
              <a:rPr lang="en-US" altLang="ko-KR" sz="2400" dirty="0"/>
              <a:t>3</a:t>
            </a:r>
            <a:r>
              <a:rPr lang="ko-KR" altLang="en-US" sz="2400" dirty="0"/>
              <a:t>종류로 구성 </a:t>
            </a:r>
            <a:r>
              <a:rPr lang="en-US" altLang="ko-KR" sz="2400" dirty="0"/>
              <a:t>: AIM-I, AIM-III, AIM-V</a:t>
            </a:r>
          </a:p>
          <a:p>
            <a:pPr lvl="1"/>
            <a:r>
              <a:rPr lang="ko-KR" altLang="en-US" sz="2000" dirty="0"/>
              <a:t>본 논문에서는 </a:t>
            </a:r>
            <a:r>
              <a:rPr lang="en-US" altLang="ko-KR" sz="2000" dirty="0"/>
              <a:t>AIM-I</a:t>
            </a:r>
            <a:r>
              <a:rPr lang="ko-KR" altLang="en-US" sz="2000" dirty="0"/>
              <a:t>만 다룸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S-box</a:t>
            </a:r>
            <a:r>
              <a:rPr lang="ko-KR" altLang="en-US" sz="2400" dirty="0"/>
              <a:t>인 </a:t>
            </a:r>
            <a:r>
              <a:rPr lang="en-US" altLang="ko-KR" sz="2400" dirty="0"/>
              <a:t>Mer</a:t>
            </a:r>
            <a:r>
              <a:rPr lang="ko-KR" altLang="en-US" sz="2400" dirty="0"/>
              <a:t>과 선형 레이어로 설계</a:t>
            </a:r>
            <a:endParaRPr lang="en-US" altLang="ko-KR" sz="2400" dirty="0"/>
          </a:p>
          <a:p>
            <a:pPr lvl="1"/>
            <a:r>
              <a:rPr lang="en-US" altLang="ko-KR" sz="2000" dirty="0"/>
              <a:t>Mer : Mersenne numbers</a:t>
            </a:r>
            <a:r>
              <a:rPr lang="ko-KR" altLang="en-US" sz="2000" dirty="0"/>
              <a:t>에 의한 거듭제곱을 계산</a:t>
            </a:r>
            <a:endParaRPr lang="en-US" altLang="ko-KR" sz="2000" dirty="0"/>
          </a:p>
          <a:p>
            <a:pPr lvl="1"/>
            <a:r>
              <a:rPr lang="ko-KR" altLang="en-US" sz="2000" dirty="0"/>
              <a:t>선형 레이어 </a:t>
            </a:r>
            <a:r>
              <a:rPr lang="en-US" altLang="ko-KR" sz="2000" dirty="0"/>
              <a:t>: </a:t>
            </a:r>
            <a:r>
              <a:rPr lang="ko-KR" altLang="en-US" sz="2000" dirty="0"/>
              <a:t>이진 행렬 곱셈을 수행</a:t>
            </a:r>
            <a:endParaRPr lang="en-US" altLang="ko-KR" sz="20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E67DFCF-FBA7-5840-024F-6004AF41907D}"/>
              </a:ext>
            </a:extLst>
          </p:cNvPr>
          <p:cNvSpPr/>
          <p:nvPr/>
        </p:nvSpPr>
        <p:spPr>
          <a:xfrm>
            <a:off x="9716993" y="5212663"/>
            <a:ext cx="817581" cy="74227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endParaRPr kumimoji="1" lang="ko-Kore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76F1932-42D5-D66A-954F-F18436A58048}"/>
              </a:ext>
            </a:extLst>
          </p:cNvPr>
          <p:cNvSpPr/>
          <p:nvPr/>
        </p:nvSpPr>
        <p:spPr>
          <a:xfrm>
            <a:off x="1720488" y="5173218"/>
            <a:ext cx="817581" cy="74227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endParaRPr kumimoji="1" lang="ko-Kore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4A9CEA3-D842-B916-4BC8-81A2A77F409B}"/>
              </a:ext>
            </a:extLst>
          </p:cNvPr>
          <p:cNvSpPr/>
          <p:nvPr/>
        </p:nvSpPr>
        <p:spPr>
          <a:xfrm>
            <a:off x="3393300" y="5022611"/>
            <a:ext cx="989702" cy="4195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 (3)</a:t>
            </a:r>
            <a:endParaRPr kumimoji="1" lang="ko-Kore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EF76B01-F281-26EA-8B36-844ECCC5B43F}"/>
              </a:ext>
            </a:extLst>
          </p:cNvPr>
          <p:cNvSpPr/>
          <p:nvPr/>
        </p:nvSpPr>
        <p:spPr>
          <a:xfrm>
            <a:off x="3393300" y="5745167"/>
            <a:ext cx="989702" cy="4195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 (</a:t>
            </a:r>
            <a:r>
              <a:rPr kumimoji="1"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kumimoji="1" lang="en-US" altLang="ko-Kore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ko-Kore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62F17EB-EDC1-2D70-24B3-549E7CD5E481}"/>
              </a:ext>
            </a:extLst>
          </p:cNvPr>
          <p:cNvSpPr/>
          <p:nvPr/>
        </p:nvSpPr>
        <p:spPr>
          <a:xfrm>
            <a:off x="5097049" y="4963444"/>
            <a:ext cx="989702" cy="11618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kumimoji="1" lang="ko-Kore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B2456F3-07CB-CE46-CAAF-D19354095B3B}"/>
              </a:ext>
            </a:extLst>
          </p:cNvPr>
          <p:cNvSpPr/>
          <p:nvPr/>
        </p:nvSpPr>
        <p:spPr>
          <a:xfrm>
            <a:off x="7413631" y="5374027"/>
            <a:ext cx="989702" cy="4195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 (</a:t>
            </a:r>
            <a:r>
              <a:rPr kumimoji="1" lang="en-US" altLang="ko-KR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en-US" altLang="ko-Kore-KR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ko-Kore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959CDAC-3C65-5F7D-C4DE-4509A2D479B7}"/>
              </a:ext>
            </a:extLst>
          </p:cNvPr>
          <p:cNvSpPr/>
          <p:nvPr/>
        </p:nvSpPr>
        <p:spPr>
          <a:xfrm>
            <a:off x="6604454" y="5442159"/>
            <a:ext cx="274321" cy="27432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A0E8C111-CA42-4A68-8478-6FBE89F899D5}"/>
              </a:ext>
            </a:extLst>
          </p:cNvPr>
          <p:cNvCxnSpPr>
            <a:stCxn id="36" idx="0"/>
            <a:endCxn id="36" idx="4"/>
          </p:cNvCxnSpPr>
          <p:nvPr/>
        </p:nvCxnSpPr>
        <p:spPr>
          <a:xfrm>
            <a:off x="6741615" y="5442159"/>
            <a:ext cx="0" cy="2743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99833693-57B0-2352-2ECE-28BC3F562446}"/>
              </a:ext>
            </a:extLst>
          </p:cNvPr>
          <p:cNvCxnSpPr>
            <a:cxnSpLocks/>
            <a:stCxn id="36" idx="2"/>
            <a:endCxn id="36" idx="6"/>
          </p:cNvCxnSpPr>
          <p:nvPr/>
        </p:nvCxnSpPr>
        <p:spPr>
          <a:xfrm>
            <a:off x="6604454" y="5579320"/>
            <a:ext cx="27432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03D3B67B-3A67-6AC7-3308-361401D5165B}"/>
              </a:ext>
            </a:extLst>
          </p:cNvPr>
          <p:cNvSpPr/>
          <p:nvPr/>
        </p:nvSpPr>
        <p:spPr>
          <a:xfrm>
            <a:off x="8782536" y="5442159"/>
            <a:ext cx="274321" cy="27432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5E293696-5451-5FA3-0EB8-FD01976A88B4}"/>
              </a:ext>
            </a:extLst>
          </p:cNvPr>
          <p:cNvCxnSpPr>
            <a:stCxn id="39" idx="0"/>
            <a:endCxn id="39" idx="4"/>
          </p:cNvCxnSpPr>
          <p:nvPr/>
        </p:nvCxnSpPr>
        <p:spPr>
          <a:xfrm>
            <a:off x="8919697" y="5442159"/>
            <a:ext cx="0" cy="2743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3458072F-CFCA-68B4-0F3F-ADFB68C2FD34}"/>
              </a:ext>
            </a:extLst>
          </p:cNvPr>
          <p:cNvCxnSpPr>
            <a:cxnSpLocks/>
            <a:stCxn id="39" idx="2"/>
            <a:endCxn id="39" idx="6"/>
          </p:cNvCxnSpPr>
          <p:nvPr/>
        </p:nvCxnSpPr>
        <p:spPr>
          <a:xfrm>
            <a:off x="8782536" y="5579320"/>
            <a:ext cx="27432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9B1A6BA-0324-D8FE-CDDD-89133050BDA6}"/>
              </a:ext>
            </a:extLst>
          </p:cNvPr>
          <p:cNvCxnSpPr>
            <a:stCxn id="31" idx="6"/>
            <a:endCxn id="32" idx="1"/>
          </p:cNvCxnSpPr>
          <p:nvPr/>
        </p:nvCxnSpPr>
        <p:spPr>
          <a:xfrm flipV="1">
            <a:off x="2538069" y="5232385"/>
            <a:ext cx="855231" cy="3119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A0DD239-20EA-85B6-8123-0E0CE049231C}"/>
              </a:ext>
            </a:extLst>
          </p:cNvPr>
          <p:cNvCxnSpPr>
            <a:cxnSpLocks/>
            <a:stCxn id="31" idx="6"/>
            <a:endCxn id="33" idx="1"/>
          </p:cNvCxnSpPr>
          <p:nvPr/>
        </p:nvCxnSpPr>
        <p:spPr>
          <a:xfrm>
            <a:off x="2538069" y="5544357"/>
            <a:ext cx="855231" cy="4105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3DA12D5-ECE7-9E13-8058-1B8CEDFAA743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4383002" y="5232385"/>
            <a:ext cx="6185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198C7E5-528E-42EB-B4DE-B9A65C763039}"/>
              </a:ext>
            </a:extLst>
          </p:cNvPr>
          <p:cNvCxnSpPr>
            <a:cxnSpLocks/>
          </p:cNvCxnSpPr>
          <p:nvPr/>
        </p:nvCxnSpPr>
        <p:spPr>
          <a:xfrm>
            <a:off x="4383002" y="5954941"/>
            <a:ext cx="6185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B025832-C00A-D72A-97E5-4AD6C2773E2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740274" y="5173218"/>
            <a:ext cx="1341" cy="26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FEBD0DE-511B-7221-0D49-841F408D9601}"/>
              </a:ext>
            </a:extLst>
          </p:cNvPr>
          <p:cNvCxnSpPr>
            <a:cxnSpLocks/>
          </p:cNvCxnSpPr>
          <p:nvPr/>
        </p:nvCxnSpPr>
        <p:spPr>
          <a:xfrm flipV="1">
            <a:off x="6741851" y="5716480"/>
            <a:ext cx="0" cy="2827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CBCF810C-FDE2-0675-D509-68FC0650A86D}"/>
              </a:ext>
            </a:extLst>
          </p:cNvPr>
          <p:cNvCxnSpPr/>
          <p:nvPr/>
        </p:nvCxnSpPr>
        <p:spPr>
          <a:xfrm flipH="1">
            <a:off x="6086751" y="5173218"/>
            <a:ext cx="6535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099AE11B-1D7E-E387-9B29-3A5809B4F229}"/>
              </a:ext>
            </a:extLst>
          </p:cNvPr>
          <p:cNvCxnSpPr/>
          <p:nvPr/>
        </p:nvCxnSpPr>
        <p:spPr>
          <a:xfrm flipH="1">
            <a:off x="6086751" y="5992070"/>
            <a:ext cx="6535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F0E22EC-7DFD-255B-7E86-3A16C6A3803B}"/>
              </a:ext>
            </a:extLst>
          </p:cNvPr>
          <p:cNvCxnSpPr>
            <a:cxnSpLocks/>
            <a:stCxn id="36" idx="6"/>
            <a:endCxn id="35" idx="1"/>
          </p:cNvCxnSpPr>
          <p:nvPr/>
        </p:nvCxnSpPr>
        <p:spPr>
          <a:xfrm>
            <a:off x="6878775" y="5579320"/>
            <a:ext cx="534856" cy="44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78395F1-8322-BEB2-50C7-3777C6429570}"/>
              </a:ext>
            </a:extLst>
          </p:cNvPr>
          <p:cNvCxnSpPr>
            <a:cxnSpLocks/>
            <a:stCxn id="35" idx="3"/>
            <a:endCxn id="39" idx="2"/>
          </p:cNvCxnSpPr>
          <p:nvPr/>
        </p:nvCxnSpPr>
        <p:spPr>
          <a:xfrm flipV="1">
            <a:off x="8403333" y="5579320"/>
            <a:ext cx="379203" cy="44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5B7203C-5024-0FD1-9F39-D7BB37817189}"/>
              </a:ext>
            </a:extLst>
          </p:cNvPr>
          <p:cNvCxnSpPr>
            <a:cxnSpLocks/>
            <a:stCxn id="39" idx="6"/>
            <a:endCxn id="30" idx="2"/>
          </p:cNvCxnSpPr>
          <p:nvPr/>
        </p:nvCxnSpPr>
        <p:spPr>
          <a:xfrm>
            <a:off x="9056857" y="5579320"/>
            <a:ext cx="660136" cy="44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7A92F34-AC24-C8C7-098B-717DD72FCF4D}"/>
              </a:ext>
            </a:extLst>
          </p:cNvPr>
          <p:cNvCxnSpPr>
            <a:cxnSpLocks/>
          </p:cNvCxnSpPr>
          <p:nvPr/>
        </p:nvCxnSpPr>
        <p:spPr>
          <a:xfrm>
            <a:off x="8919696" y="4601270"/>
            <a:ext cx="0" cy="8327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C5AAC398-AC17-F85C-E117-865ADD2FE350}"/>
              </a:ext>
            </a:extLst>
          </p:cNvPr>
          <p:cNvCxnSpPr>
            <a:cxnSpLocks/>
          </p:cNvCxnSpPr>
          <p:nvPr/>
        </p:nvCxnSpPr>
        <p:spPr>
          <a:xfrm flipH="1">
            <a:off x="2129278" y="4601270"/>
            <a:ext cx="67904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952396C9-E3CB-EF4E-EC93-6D3BC4B71743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129278" y="4601270"/>
            <a:ext cx="1" cy="571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7E158D4-B873-B641-DD7D-A96F0C602038}"/>
              </a:ext>
            </a:extLst>
          </p:cNvPr>
          <p:cNvSpPr txBox="1"/>
          <p:nvPr/>
        </p:nvSpPr>
        <p:spPr>
          <a:xfrm>
            <a:off x="4692283" y="6252537"/>
            <a:ext cx="356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AIM-I </a:t>
            </a:r>
            <a:r>
              <a:rPr kumimoji="1" lang="ko-Kore-KR" altLang="en-US" dirty="0"/>
              <a:t>암호화 프로세스</a:t>
            </a:r>
          </a:p>
        </p:txBody>
      </p:sp>
    </p:spTree>
    <p:extLst>
      <p:ext uri="{BB962C8B-B14F-4D97-AF65-F5344CB8AC3E}">
        <p14:creationId xmlns:p14="http://schemas.microsoft.com/office/powerpoint/2010/main" val="22232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기법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Combined Mer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Mer </a:t>
            </a:r>
            <a:r>
              <a:rPr lang="ko-KR" altLang="en-US" sz="2400" dirty="0"/>
              <a:t>연산 최적화 </a:t>
            </a:r>
            <a:r>
              <a:rPr lang="en-US" altLang="ko-KR" sz="2400" dirty="0"/>
              <a:t>: Combined Mer</a:t>
            </a:r>
          </a:p>
          <a:p>
            <a:pPr lvl="1"/>
            <a:r>
              <a:rPr lang="en-US" altLang="ko-KR" sz="2000" dirty="0"/>
              <a:t>Mer </a:t>
            </a:r>
            <a:r>
              <a:rPr lang="ko-KR" altLang="en-US" sz="2000" dirty="0"/>
              <a:t>연산간 공유되는 연산자를 활용한 최적화 기법</a:t>
            </a:r>
            <a:endParaRPr lang="en-US" altLang="ko-KR" sz="2000" dirty="0"/>
          </a:p>
          <a:p>
            <a:r>
              <a:rPr lang="en-US" altLang="ko-KR" sz="2400" dirty="0"/>
              <a:t>AIM-I </a:t>
            </a:r>
            <a:r>
              <a:rPr lang="ko-KR" altLang="en-US" sz="2400" dirty="0"/>
              <a:t>암호화 </a:t>
            </a:r>
            <a:r>
              <a:rPr lang="en-US" altLang="ko-KR" sz="2400" dirty="0"/>
              <a:t>:</a:t>
            </a:r>
            <a:r>
              <a:rPr lang="ko-KR" altLang="en-US" sz="2400" dirty="0"/>
              <a:t> 동일한 입력 값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pt</a:t>
            </a:r>
            <a:r>
              <a:rPr lang="en-US" altLang="ko-KR" sz="2400" dirty="0"/>
              <a:t>)</a:t>
            </a:r>
            <a:r>
              <a:rPr lang="ko-KR" altLang="en-US" sz="2400" dirty="0"/>
              <a:t>이 복사되어 </a:t>
            </a:r>
            <a:r>
              <a:rPr lang="en-US" altLang="ko-KR" sz="2400" dirty="0"/>
              <a:t>Mer(3)</a:t>
            </a:r>
            <a:r>
              <a:rPr lang="ko-KR" altLang="en-US" sz="2400" dirty="0"/>
              <a:t>과 </a:t>
            </a:r>
            <a:r>
              <a:rPr lang="en-US" altLang="ko-KR" sz="2400" dirty="0"/>
              <a:t>Mer(27)</a:t>
            </a:r>
            <a:r>
              <a:rPr lang="ko-KR" altLang="en-US" sz="2400" dirty="0"/>
              <a:t>연산을 각각 수행</a:t>
            </a:r>
            <a:endParaRPr lang="en-US" altLang="ko-KR" sz="2400" dirty="0"/>
          </a:p>
          <a:p>
            <a:r>
              <a:rPr lang="en-US" altLang="ko-KR" sz="2400" dirty="0"/>
              <a:t>Mer(3)</a:t>
            </a:r>
            <a:r>
              <a:rPr lang="ko-KR" altLang="en-US" sz="2400" dirty="0"/>
              <a:t>과 </a:t>
            </a:r>
            <a:r>
              <a:rPr lang="en-US" altLang="ko-KR" sz="2400" dirty="0"/>
              <a:t>Mer(27)</a:t>
            </a:r>
            <a:r>
              <a:rPr lang="ko-KR" altLang="en-US" sz="2400" dirty="0"/>
              <a:t>연산을 각각 수행하는 것이 아닌 </a:t>
            </a:r>
            <a:r>
              <a:rPr lang="en-US" altLang="ko-KR" sz="2400" dirty="0"/>
              <a:t>Combined Mer </a:t>
            </a:r>
            <a:r>
              <a:rPr lang="ko-KR" altLang="en-US" sz="2400" dirty="0"/>
              <a:t>연산 제안</a:t>
            </a:r>
            <a:endParaRPr lang="en-US" altLang="ko-KR" sz="2400" dirty="0"/>
          </a:p>
          <a:p>
            <a:r>
              <a:rPr lang="en-US" altLang="ko-KR" sz="2400" dirty="0"/>
              <a:t>Combined Mer </a:t>
            </a:r>
            <a:r>
              <a:rPr lang="ko-KR" altLang="en-US" sz="2400" dirty="0"/>
              <a:t>연산은 </a:t>
            </a:r>
            <a:r>
              <a:rPr lang="en-US" altLang="ko-KR" sz="2400" dirty="0"/>
              <a:t>Mer(27) </a:t>
            </a:r>
            <a:r>
              <a:rPr lang="ko-KR" altLang="en-US" sz="2400" dirty="0"/>
              <a:t>연산을 한 번만 수행하는 것과 동일한 복잡도 지님</a:t>
            </a:r>
            <a:endParaRPr lang="en-US" altLang="ko-KR" sz="2400" dirty="0"/>
          </a:p>
          <a:p>
            <a:r>
              <a:rPr lang="en-US" altLang="ko-KR" sz="2400" dirty="0"/>
              <a:t>Mer(3)</a:t>
            </a:r>
            <a:r>
              <a:rPr lang="ko-KR" altLang="en-US" sz="2400" dirty="0"/>
              <a:t> 연산과 같은 과정이 </a:t>
            </a:r>
            <a:r>
              <a:rPr lang="en-US" altLang="ko-KR" sz="2400" dirty="0"/>
              <a:t>Mer(27)</a:t>
            </a:r>
            <a:r>
              <a:rPr lang="ko-KR" altLang="en-US" sz="2400" dirty="0"/>
              <a:t> 연산 내부에서도 수행됨</a:t>
            </a:r>
            <a:endParaRPr lang="en-US" altLang="ko-KR" sz="2400" dirty="0"/>
          </a:p>
          <a:p>
            <a:pPr lvl="1"/>
            <a:r>
              <a:rPr lang="ko-KR" altLang="en-US" sz="2000" dirty="0"/>
              <a:t>해당 특징을 활용해 </a:t>
            </a:r>
            <a:r>
              <a:rPr lang="en-US" altLang="ko-KR" sz="2000" dirty="0"/>
              <a:t>Combined Mer </a:t>
            </a:r>
            <a:r>
              <a:rPr lang="ko-KR" altLang="en-US" sz="2000" dirty="0"/>
              <a:t>연산 구현 가능</a:t>
            </a:r>
            <a:endParaRPr lang="en-US" altLang="ko-KR" sz="2000" dirty="0"/>
          </a:p>
          <a:p>
            <a:endParaRPr lang="ko-KR" altLang="en-US" sz="2400" dirty="0"/>
          </a:p>
        </p:txBody>
      </p:sp>
      <p:pic>
        <p:nvPicPr>
          <p:cNvPr id="4" name="그림 3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E3B5EC2F-DF3A-5A58-8816-B2F6198E3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272" y="5602153"/>
            <a:ext cx="2844107" cy="894999"/>
          </a:xfrm>
          <a:prstGeom prst="rect">
            <a:avLst/>
          </a:prstGeom>
        </p:spPr>
      </p:pic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2F39683-E771-14C3-59DE-371F41907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194" y="4056966"/>
            <a:ext cx="3305722" cy="24401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170680-A178-7237-4792-BEA4F3F0C6B0}"/>
              </a:ext>
            </a:extLst>
          </p:cNvPr>
          <p:cNvSpPr txBox="1"/>
          <p:nvPr/>
        </p:nvSpPr>
        <p:spPr>
          <a:xfrm>
            <a:off x="4251078" y="6505822"/>
            <a:ext cx="244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Mer(3)</a:t>
            </a:r>
            <a:r>
              <a:rPr kumimoji="1" lang="ko-Kore-KR" altLang="en-US" dirty="0"/>
              <a:t> 함수 소스 코드</a:t>
            </a:r>
          </a:p>
        </p:txBody>
      </p:sp>
    </p:spTree>
    <p:extLst>
      <p:ext uri="{BB962C8B-B14F-4D97-AF65-F5344CB8AC3E}">
        <p14:creationId xmlns:p14="http://schemas.microsoft.com/office/powerpoint/2010/main" val="157754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기법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Combined Mer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5485139" cy="560387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왼쪽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Mer </a:t>
            </a:r>
            <a:r>
              <a:rPr lang="ko-KR" altLang="en-US" sz="2000" dirty="0"/>
              <a:t>연산 레퍼런스 코드</a:t>
            </a:r>
            <a:endParaRPr lang="en-US" altLang="ko-KR" sz="2000" dirty="0"/>
          </a:p>
          <a:p>
            <a:r>
              <a:rPr lang="ko-KR" altLang="en-US" sz="2000" dirty="0"/>
              <a:t>오른쪽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Combined Mer</a:t>
            </a:r>
            <a:r>
              <a:rPr lang="ko-KR" altLang="en-US" sz="2000" dirty="0"/>
              <a:t> 코드</a:t>
            </a:r>
            <a:endParaRPr lang="en-US" altLang="ko-KR" sz="2000" dirty="0"/>
          </a:p>
          <a:p>
            <a:pPr lvl="1"/>
            <a:r>
              <a:rPr lang="en-US" altLang="ko-KR" sz="1800" dirty="0"/>
              <a:t>Mer(3)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연산값</a:t>
            </a:r>
            <a:r>
              <a:rPr lang="en-US" altLang="ko-KR" sz="1800" dirty="0"/>
              <a:t>-&gt;state[0]</a:t>
            </a:r>
            <a:r>
              <a:rPr lang="ko-KR" altLang="en-US" sz="1800" dirty="0"/>
              <a:t>에 저장</a:t>
            </a:r>
            <a:endParaRPr lang="en-US" altLang="ko-KR" sz="1800" dirty="0"/>
          </a:p>
          <a:p>
            <a:pPr lvl="1"/>
            <a:r>
              <a:rPr lang="en-US" altLang="ko-KR" sz="1800" dirty="0"/>
              <a:t>State[0]-&gt;</a:t>
            </a:r>
            <a:r>
              <a:rPr lang="ko-KR" altLang="en-US" sz="1800" dirty="0"/>
              <a:t> </a:t>
            </a:r>
            <a:r>
              <a:rPr lang="en-US" altLang="ko-KR" sz="1800" dirty="0"/>
              <a:t>Mer(27)</a:t>
            </a:r>
            <a:r>
              <a:rPr lang="ko-KR" altLang="en-US" sz="1800" dirty="0"/>
              <a:t>의 파라미터</a:t>
            </a:r>
            <a:endParaRPr lang="en-US" altLang="ko-KR" sz="1800" dirty="0"/>
          </a:p>
          <a:p>
            <a:pPr lvl="1"/>
            <a:r>
              <a:rPr lang="en-US" altLang="ko-KR" sz="1800" dirty="0"/>
              <a:t>Mer(27)</a:t>
            </a:r>
            <a:r>
              <a:rPr lang="ko-KR" altLang="en-US" sz="1800" dirty="0"/>
              <a:t>내부 연산</a:t>
            </a:r>
            <a:r>
              <a:rPr lang="en-US" altLang="ko-KR" sz="1800" dirty="0"/>
              <a:t>-&gt; Mer(27)</a:t>
            </a:r>
            <a:r>
              <a:rPr lang="ko-KR" altLang="en-US" sz="1800" dirty="0"/>
              <a:t>에서도 수행</a:t>
            </a:r>
            <a:endParaRPr lang="en-US" altLang="ko-KR" sz="1800" dirty="0"/>
          </a:p>
          <a:p>
            <a:pPr lvl="1"/>
            <a:r>
              <a:rPr lang="ko-KR" altLang="en-US" sz="1800" dirty="0"/>
              <a:t>기존 코드 중간 </a:t>
            </a:r>
            <a:r>
              <a:rPr lang="ko-KR" altLang="en-US" sz="1800" dirty="0" err="1"/>
              <a:t>연산값</a:t>
            </a:r>
            <a:r>
              <a:rPr lang="ko-KR" altLang="en-US" sz="1800" dirty="0"/>
              <a:t> 저장 </a:t>
            </a:r>
            <a:r>
              <a:rPr lang="en-US" altLang="ko-KR" sz="1800" dirty="0"/>
              <a:t>-&gt; t2</a:t>
            </a:r>
          </a:p>
          <a:p>
            <a:pPr lvl="1"/>
            <a:r>
              <a:rPr lang="ko-KR" altLang="en-US" sz="1800" dirty="0"/>
              <a:t>제안 기법은 </a:t>
            </a:r>
            <a:r>
              <a:rPr lang="en-US" altLang="ko-KR" sz="1800" dirty="0"/>
              <a:t>state[0](out2)</a:t>
            </a:r>
            <a:r>
              <a:rPr lang="ko-KR" altLang="en-US" sz="1800" dirty="0"/>
              <a:t>에 저장하여 구현</a:t>
            </a:r>
            <a:endParaRPr lang="en-US" altLang="ko-KR" sz="1800" dirty="0"/>
          </a:p>
        </p:txBody>
      </p:sp>
      <p:pic>
        <p:nvPicPr>
          <p:cNvPr id="7" name="그림 6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ED3BB2D5-3073-D1E7-A2BE-015497B9F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150" y="1223743"/>
            <a:ext cx="2372735" cy="5639953"/>
          </a:xfrm>
          <a:prstGeom prst="rect">
            <a:avLst/>
          </a:prstGeom>
        </p:spPr>
      </p:pic>
      <p:pic>
        <p:nvPicPr>
          <p:cNvPr id="9" name="그림 8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598C1628-198E-3C7A-A47B-DD29C402A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727" y="0"/>
            <a:ext cx="2844107" cy="894999"/>
          </a:xfrm>
          <a:prstGeom prst="rect">
            <a:avLst/>
          </a:prstGeom>
        </p:spPr>
      </p:pic>
      <p:pic>
        <p:nvPicPr>
          <p:cNvPr id="11" name="그림 10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1D0715B0-9B77-F73A-225C-791A507149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570" y="197747"/>
            <a:ext cx="2814442" cy="814956"/>
          </a:xfrm>
          <a:prstGeom prst="rect">
            <a:avLst/>
          </a:prstGeom>
        </p:spPr>
      </p:pic>
      <p:pic>
        <p:nvPicPr>
          <p:cNvPr id="13" name="그림 1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EFC2BC0-DE40-510F-329D-279D70102E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728" y="959910"/>
            <a:ext cx="2844107" cy="5913222"/>
          </a:xfrm>
          <a:prstGeom prst="rect">
            <a:avLst/>
          </a:prstGeom>
        </p:spPr>
      </p:pic>
      <p:pic>
        <p:nvPicPr>
          <p:cNvPr id="14" name="그림 1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569C7F9-676A-E511-728A-0212AE8B72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963" y="3770665"/>
            <a:ext cx="3305722" cy="24401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FBE592-D2FB-A568-162A-FF454C0D3121}"/>
              </a:ext>
            </a:extLst>
          </p:cNvPr>
          <p:cNvSpPr txBox="1"/>
          <p:nvPr/>
        </p:nvSpPr>
        <p:spPr>
          <a:xfrm>
            <a:off x="1994552" y="6280921"/>
            <a:ext cx="244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Mer(3)</a:t>
            </a:r>
            <a:r>
              <a:rPr kumimoji="1" lang="ko-Kore-KR" altLang="en-US" dirty="0"/>
              <a:t> 함수 소스 코드</a:t>
            </a:r>
          </a:p>
        </p:txBody>
      </p:sp>
    </p:spTree>
    <p:extLst>
      <p:ext uri="{BB962C8B-B14F-4D97-AF65-F5344CB8AC3E}">
        <p14:creationId xmlns:p14="http://schemas.microsoft.com/office/powerpoint/2010/main" val="235776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기법</a:t>
            </a:r>
            <a:r>
              <a:rPr lang="en-US" altLang="ko-KR" dirty="0"/>
              <a:t> : </a:t>
            </a:r>
            <a:r>
              <a:rPr lang="ko-KR" altLang="en-US" dirty="0"/>
              <a:t>선형 레이어 연산 간소화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8070684" cy="560387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AIM</a:t>
            </a:r>
            <a:r>
              <a:rPr lang="ko-KR" altLang="en-US" sz="2400" dirty="0"/>
              <a:t>의 선형 레이어 연산은 총 </a:t>
            </a:r>
            <a:r>
              <a:rPr lang="en-US" altLang="ko-KR" sz="2400" dirty="0"/>
              <a:t>4</a:t>
            </a:r>
            <a:r>
              <a:rPr lang="ko-KR" altLang="en-US" sz="2400" dirty="0"/>
              <a:t>개의 행렬</a:t>
            </a:r>
            <a:r>
              <a:rPr lang="en-US" altLang="ko-KR" sz="2400" dirty="0"/>
              <a:t>-</a:t>
            </a:r>
            <a:r>
              <a:rPr lang="ko-KR" altLang="en-US" sz="2400" dirty="0"/>
              <a:t>벡터 곱셈 수행</a:t>
            </a:r>
            <a:endParaRPr lang="en-US" altLang="ko-KR" sz="2400" dirty="0"/>
          </a:p>
          <a:p>
            <a:pPr lvl="1"/>
            <a:r>
              <a:rPr lang="ko-KR" altLang="en-US" sz="2000" dirty="0"/>
              <a:t>이니셜 벡터의 </a:t>
            </a:r>
            <a:r>
              <a:rPr lang="ko-KR" altLang="en-US" sz="2000" dirty="0" err="1"/>
              <a:t>해시값</a:t>
            </a:r>
            <a:r>
              <a:rPr lang="en-US" altLang="ko-KR" sz="2000" dirty="0"/>
              <a:t>(SHAKE-128)</a:t>
            </a:r>
            <a:r>
              <a:rPr lang="ko-KR" altLang="en-US" sz="2000" dirty="0"/>
              <a:t>을 이용해 </a:t>
            </a:r>
            <a:r>
              <a:rPr lang="en-US" altLang="ko-KR" sz="2000" dirty="0"/>
              <a:t>128*128 </a:t>
            </a:r>
            <a:r>
              <a:rPr lang="ko-KR" altLang="en-US" sz="2000" dirty="0"/>
              <a:t>바이너리 행렬 생성</a:t>
            </a:r>
            <a:endParaRPr lang="en-US" altLang="ko-KR" sz="2000" dirty="0"/>
          </a:p>
          <a:p>
            <a:pPr lvl="1"/>
            <a:r>
              <a:rPr lang="ko-KR" altLang="en-US" sz="2000" dirty="0"/>
              <a:t>생성된 행렬은 이니셜 벡터에만 영향을 받음</a:t>
            </a:r>
            <a:endParaRPr lang="en-US" altLang="ko-KR" sz="2000" dirty="0"/>
          </a:p>
          <a:p>
            <a:pPr lvl="1"/>
            <a:r>
              <a:rPr lang="ko-KR" altLang="en-US" sz="2000" dirty="0"/>
              <a:t>암호화 수행 시 마다 행렬을 생성할 필요 </a:t>
            </a:r>
            <a:r>
              <a:rPr lang="en-US" altLang="ko-KR" sz="2000" dirty="0"/>
              <a:t>X</a:t>
            </a:r>
          </a:p>
          <a:p>
            <a:r>
              <a:rPr lang="ko-KR" altLang="en-US" sz="2400" dirty="0"/>
              <a:t>행렬 </a:t>
            </a:r>
            <a:r>
              <a:rPr lang="en-US" altLang="ko-KR" sz="2400" dirty="0"/>
              <a:t>4</a:t>
            </a:r>
            <a:r>
              <a:rPr lang="ko-KR" altLang="en-US" sz="2400" dirty="0"/>
              <a:t>개의 값을 </a:t>
            </a:r>
            <a:r>
              <a:rPr lang="en-US" altLang="ko-KR" sz="2400" dirty="0"/>
              <a:t>Look-up table</a:t>
            </a:r>
            <a:r>
              <a:rPr lang="ko-KR" altLang="en-US" sz="2400" dirty="0"/>
              <a:t>을 이용해 구현</a:t>
            </a:r>
            <a:endParaRPr lang="en-US" altLang="ko-KR" sz="2400" dirty="0"/>
          </a:p>
          <a:p>
            <a:pPr lvl="1"/>
            <a:r>
              <a:rPr lang="ko-KR" altLang="en-US" sz="2000" dirty="0"/>
              <a:t>제안한 </a:t>
            </a:r>
            <a:r>
              <a:rPr lang="en-US" altLang="ko-KR" sz="2000" dirty="0"/>
              <a:t>Look-up table</a:t>
            </a:r>
            <a:r>
              <a:rPr lang="ko-KR" altLang="en-US" sz="2000" dirty="0"/>
              <a:t>은 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2000" dirty="0"/>
              <a:t>    </a:t>
            </a:r>
            <a:r>
              <a:rPr lang="en-US" altLang="ko-KR" sz="2000" dirty="0"/>
              <a:t>64bit</a:t>
            </a:r>
            <a:r>
              <a:rPr lang="ko-KR" altLang="en-US" sz="2000" dirty="0"/>
              <a:t>의 크기를 가지는 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2000" dirty="0"/>
              <a:t>    </a:t>
            </a:r>
            <a:r>
              <a:rPr lang="en-US" altLang="ko-KR" sz="2000" dirty="0"/>
              <a:t>2</a:t>
            </a:r>
            <a:r>
              <a:rPr lang="ko-KR" altLang="en-US" sz="2000" dirty="0"/>
              <a:t>개의 배열이 </a:t>
            </a:r>
            <a:r>
              <a:rPr lang="en-US" altLang="ko-KR" sz="2000" dirty="0"/>
              <a:t>128</a:t>
            </a:r>
            <a:r>
              <a:rPr lang="ko-KR" altLang="en-US" sz="2000" dirty="0"/>
              <a:t>개로 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2000" dirty="0"/>
              <a:t>    이루어진 </a:t>
            </a:r>
            <a:r>
              <a:rPr lang="en-US" altLang="ko-KR" sz="2000" dirty="0"/>
              <a:t>2</a:t>
            </a:r>
            <a:r>
              <a:rPr lang="ko-KR" altLang="en-US" sz="2000" dirty="0"/>
              <a:t>차원 배열의 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2000" dirty="0"/>
              <a:t>    형태</a:t>
            </a:r>
          </a:p>
        </p:txBody>
      </p:sp>
      <p:pic>
        <p:nvPicPr>
          <p:cNvPr id="5" name="그림 4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848E566A-0724-0771-BF2E-98F20C9FF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507" y="207747"/>
            <a:ext cx="3121573" cy="60717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FBDDCD-3CD6-0599-1B7F-D6DB8E4F2EEB}"/>
              </a:ext>
            </a:extLst>
          </p:cNvPr>
          <p:cNvSpPr txBox="1"/>
          <p:nvPr/>
        </p:nvSpPr>
        <p:spPr>
          <a:xfrm>
            <a:off x="8999020" y="6387068"/>
            <a:ext cx="267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Look-up table </a:t>
            </a:r>
            <a:r>
              <a:rPr kumimoji="1" lang="ko-Kore-KR" altLang="en-US" dirty="0"/>
              <a:t>소스 코드</a:t>
            </a:r>
          </a:p>
        </p:txBody>
      </p:sp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A964892-3707-930C-C1B9-AC2E84B7B7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614" y="3429000"/>
            <a:ext cx="4321234" cy="29580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B90C81-92DB-FF57-B810-D1A5C545A816}"/>
              </a:ext>
            </a:extLst>
          </p:cNvPr>
          <p:cNvSpPr txBox="1"/>
          <p:nvPr/>
        </p:nvSpPr>
        <p:spPr>
          <a:xfrm>
            <a:off x="5176191" y="6465587"/>
            <a:ext cx="229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행렬 연산 소스 코드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4287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기법</a:t>
            </a:r>
            <a:r>
              <a:rPr lang="en-US" altLang="ko-KR" dirty="0"/>
              <a:t> : </a:t>
            </a:r>
            <a:r>
              <a:rPr lang="ko-KR" altLang="en-US" dirty="0"/>
              <a:t>선형 레이어 연산 간소화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AIM</a:t>
            </a:r>
            <a:r>
              <a:rPr lang="ko-KR" altLang="en-US" sz="2400" dirty="0"/>
              <a:t>의 선형 레이어는</a:t>
            </a:r>
            <a:r>
              <a:rPr lang="en-US" altLang="ko-KR" sz="2400" dirty="0"/>
              <a:t> affine layer</a:t>
            </a:r>
            <a:r>
              <a:rPr lang="ko-KR" altLang="en-US" sz="2400" dirty="0"/>
              <a:t>와 </a:t>
            </a:r>
            <a:r>
              <a:rPr lang="en-US" altLang="ko-KR" sz="2400" dirty="0"/>
              <a:t>feed-forward </a:t>
            </a:r>
            <a:r>
              <a:rPr lang="ko-KR" altLang="en-US" sz="2400" dirty="0"/>
              <a:t>두 가지 선형 구성 요소로 구성</a:t>
            </a:r>
            <a:endParaRPr lang="en-US" altLang="ko-KR" sz="2400" dirty="0"/>
          </a:p>
          <a:p>
            <a:r>
              <a:rPr lang="en-US" altLang="ko-KR" sz="2400" dirty="0"/>
              <a:t>Affine layer : matrix A</a:t>
            </a:r>
            <a:r>
              <a:rPr lang="ko-KR" altLang="en-US" sz="2400" dirty="0"/>
              <a:t>로의 곱셈과 </a:t>
            </a:r>
            <a:r>
              <a:rPr lang="en-US" altLang="ko-KR" sz="2400" dirty="0"/>
              <a:t>Vector B</a:t>
            </a:r>
            <a:r>
              <a:rPr lang="ko-KR" altLang="en-US" sz="2400" dirty="0"/>
              <a:t>에 대한 덧셈으로 이루어짐</a:t>
            </a:r>
            <a:endParaRPr lang="en-US" altLang="ko-KR" sz="2400" dirty="0"/>
          </a:p>
          <a:p>
            <a:pPr lvl="1"/>
            <a:r>
              <a:rPr lang="en-US" altLang="ko-KR" sz="2000" dirty="0"/>
              <a:t>Matrix</a:t>
            </a:r>
            <a:r>
              <a:rPr lang="ko-KR" altLang="en-US" sz="2000" dirty="0"/>
              <a:t> </a:t>
            </a:r>
            <a:r>
              <a:rPr lang="en-US" altLang="ko-KR" sz="2000" dirty="0"/>
              <a:t>A: n*ln </a:t>
            </a:r>
            <a:r>
              <a:rPr lang="ko-KR" altLang="en-US" sz="2000" dirty="0"/>
              <a:t>크기의 랜덤 이진 행렬</a:t>
            </a:r>
            <a:endParaRPr lang="en-US" altLang="ko-KR" sz="2000" dirty="0"/>
          </a:p>
          <a:p>
            <a:pPr lvl="1"/>
            <a:r>
              <a:rPr lang="en-US" altLang="ko-KR" sz="2000" dirty="0"/>
              <a:t>Vector B: </a:t>
            </a:r>
            <a:r>
              <a:rPr lang="ko-KR" altLang="en-US" sz="2000" dirty="0"/>
              <a:t>이니셜 벡터에 영향을 받는 랜덤 상수</a:t>
            </a:r>
            <a:endParaRPr lang="en-US" altLang="ko-KR" sz="2000" dirty="0"/>
          </a:p>
          <a:p>
            <a:r>
              <a:rPr lang="ko-KR" altLang="en-US" sz="2400" dirty="0"/>
              <a:t>제안한 선형 레이어 간소화 기법에선 </a:t>
            </a:r>
            <a:r>
              <a:rPr lang="en-US" altLang="ko-KR" sz="2400" dirty="0"/>
              <a:t>affine layer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생성하지 않음</a:t>
            </a:r>
            <a:endParaRPr lang="en-US" altLang="ko-KR" sz="2400" dirty="0"/>
          </a:p>
          <a:p>
            <a:pPr lvl="1"/>
            <a:r>
              <a:rPr lang="en-US" altLang="ko-KR" sz="2000" dirty="0"/>
              <a:t>Matrix A</a:t>
            </a:r>
            <a:r>
              <a:rPr lang="ko-KR" altLang="en-US" sz="2000" dirty="0"/>
              <a:t>와 </a:t>
            </a:r>
            <a:r>
              <a:rPr lang="en-US" altLang="ko-KR" sz="2000" dirty="0"/>
              <a:t>Vector B</a:t>
            </a:r>
            <a:r>
              <a:rPr lang="ko-KR" altLang="en-US" sz="2000" dirty="0"/>
              <a:t>가 생성되지 않음</a:t>
            </a:r>
            <a:endParaRPr lang="en-US" altLang="ko-KR" sz="2000" dirty="0"/>
          </a:p>
          <a:p>
            <a:r>
              <a:rPr lang="ko-KR" altLang="en-US" sz="2400" dirty="0"/>
              <a:t>그러나 </a:t>
            </a:r>
            <a:r>
              <a:rPr lang="en-US" altLang="ko-KR" sz="2400" dirty="0"/>
              <a:t>Vector B</a:t>
            </a:r>
            <a:r>
              <a:rPr lang="ko-KR" altLang="en-US" sz="2400" dirty="0"/>
              <a:t>는 </a:t>
            </a:r>
            <a:r>
              <a:rPr lang="en-US" altLang="ko-KR" sz="2400" dirty="0"/>
              <a:t>Mer(5) </a:t>
            </a:r>
            <a:r>
              <a:rPr lang="ko-KR" altLang="en-US" sz="2400" dirty="0"/>
              <a:t>연산 이전에 </a:t>
            </a:r>
            <a:r>
              <a:rPr lang="en-US" altLang="ko-KR" sz="2400" dirty="0"/>
              <a:t>state[0] </a:t>
            </a:r>
            <a:r>
              <a:rPr lang="ko-KR" altLang="en-US" sz="2400" dirty="0"/>
              <a:t>배열과 덧셈 연산 수행</a:t>
            </a:r>
            <a:endParaRPr lang="en-US" altLang="ko-KR" sz="2400" dirty="0"/>
          </a:p>
          <a:p>
            <a:r>
              <a:rPr lang="en-US" altLang="ko-KR" sz="2400" dirty="0"/>
              <a:t>Vector B </a:t>
            </a:r>
            <a:r>
              <a:rPr lang="ko-KR" altLang="en-US" sz="2400" dirty="0"/>
              <a:t>값 또한 </a:t>
            </a:r>
            <a:r>
              <a:rPr lang="en-US" altLang="ko-KR" sz="2400" dirty="0"/>
              <a:t>constant </a:t>
            </a:r>
            <a:r>
              <a:rPr lang="ko-KR" altLang="en-US" sz="2400" dirty="0"/>
              <a:t>형태로 값을 명시해줘야 할 필요 있음</a:t>
            </a:r>
          </a:p>
        </p:txBody>
      </p:sp>
      <p:pic>
        <p:nvPicPr>
          <p:cNvPr id="5" name="그림 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36979A0D-EA39-59BE-436F-EDC94946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544" y="4864459"/>
            <a:ext cx="3810000" cy="1244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2ACD18-9C5D-D67E-FFDC-F237B6B7CA5D}"/>
              </a:ext>
            </a:extLst>
          </p:cNvPr>
          <p:cNvSpPr txBox="1"/>
          <p:nvPr/>
        </p:nvSpPr>
        <p:spPr>
          <a:xfrm>
            <a:off x="4294557" y="6211704"/>
            <a:ext cx="267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Vector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B constant </a:t>
            </a:r>
            <a:r>
              <a:rPr kumimoji="1" lang="ko-KR" altLang="en-US" dirty="0"/>
              <a:t>코드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49560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측정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성능 측정 환경 </a:t>
            </a:r>
            <a:r>
              <a:rPr lang="en-US" altLang="ko-KR" sz="2400" dirty="0"/>
              <a:t>: Apple M2 </a:t>
            </a:r>
            <a:r>
              <a:rPr lang="ko-KR" altLang="en-US" sz="2400" dirty="0"/>
              <a:t>프로세서</a:t>
            </a:r>
            <a:r>
              <a:rPr lang="en-US" altLang="ko-KR" sz="2400" dirty="0"/>
              <a:t>(</a:t>
            </a:r>
            <a:r>
              <a:rPr lang="ko-KR" altLang="en-US" sz="2400" dirty="0"/>
              <a:t>최대 </a:t>
            </a:r>
            <a:r>
              <a:rPr lang="en-US" altLang="ko-KR" sz="2400" dirty="0"/>
              <a:t>3.49MHz </a:t>
            </a:r>
            <a:r>
              <a:rPr lang="ko-KR" altLang="en-US" sz="2400" dirty="0"/>
              <a:t>속도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000" dirty="0"/>
              <a:t>각 알고리즘을 </a:t>
            </a:r>
            <a:r>
              <a:rPr lang="en-US" altLang="ko-KR" sz="2000" dirty="0"/>
              <a:t>1,000,000</a:t>
            </a:r>
            <a:r>
              <a:rPr lang="ko-KR" altLang="en-US" sz="2000" dirty="0"/>
              <a:t>회 반복하여 측정된 시간들의 평균 값 사용</a:t>
            </a:r>
            <a:endParaRPr lang="en-US" altLang="ko-KR" sz="2000" dirty="0"/>
          </a:p>
          <a:p>
            <a:r>
              <a:rPr lang="ko-KR" altLang="en-US" sz="2400" dirty="0"/>
              <a:t>선형 레이어 연산 간소화를 적용한 구현물의 성능이 큰 차이를 보임</a:t>
            </a:r>
            <a:endParaRPr lang="en-US" altLang="ko-KR" sz="2400" dirty="0"/>
          </a:p>
          <a:p>
            <a:r>
              <a:rPr lang="ko-KR" altLang="en-US" sz="2400" dirty="0"/>
              <a:t>두 기법을 모두 적용한 구현물은 </a:t>
            </a:r>
            <a:r>
              <a:rPr lang="en-US" altLang="ko-KR" sz="2400" dirty="0"/>
              <a:t>96.9%</a:t>
            </a:r>
            <a:r>
              <a:rPr lang="ko-KR" altLang="en-US" sz="2400" dirty="0"/>
              <a:t>의 성능 향상</a:t>
            </a:r>
            <a:endParaRPr lang="en-US" altLang="ko-KR" sz="2400" dirty="0"/>
          </a:p>
          <a:p>
            <a:r>
              <a:rPr lang="en-US" altLang="ko-KR" sz="2400" dirty="0"/>
              <a:t>Mer </a:t>
            </a:r>
            <a:r>
              <a:rPr lang="ko-KR" altLang="en-US" sz="2400" dirty="0"/>
              <a:t>연산 최적화 기법만 적용한 구현물의 성능 향상 정도가 비교적 낮게 측정됨</a:t>
            </a:r>
            <a:endParaRPr lang="en-US" altLang="ko-KR" sz="2400" dirty="0"/>
          </a:p>
          <a:p>
            <a:pPr lvl="1"/>
            <a:r>
              <a:rPr lang="ko-KR" altLang="en-US" sz="2000" dirty="0"/>
              <a:t>선형 레이어 연산이 소모하는 비용이 너무 커 상대적으로 낮은 </a:t>
            </a:r>
            <a:r>
              <a:rPr lang="ko-KR" altLang="en-US" sz="2000" dirty="0" err="1"/>
              <a:t>향상률이</a:t>
            </a:r>
            <a:r>
              <a:rPr lang="ko-KR" altLang="en-US" sz="2000" dirty="0"/>
              <a:t> 측정된 것으로 사료됨</a:t>
            </a:r>
            <a:endParaRPr lang="en-US" altLang="ko-KR" sz="2000" dirty="0"/>
          </a:p>
          <a:p>
            <a:pPr lvl="1"/>
            <a:r>
              <a:rPr lang="ko-KR" altLang="en-US" sz="2000" dirty="0"/>
              <a:t>선형 레이어 간소화 기법만 적용한 구현물과 두 기법 모두 적용한 구현물을 비교한 결과 </a:t>
            </a:r>
            <a:r>
              <a:rPr lang="en-US" altLang="ko-KR" sz="2000" dirty="0"/>
              <a:t>7.42%</a:t>
            </a:r>
            <a:r>
              <a:rPr lang="ko-KR" altLang="en-US" sz="2000" dirty="0"/>
              <a:t>의 성능 향상이 있었음을 확인</a:t>
            </a:r>
            <a:endParaRPr lang="en-US" altLang="ko-KR" sz="2000" dirty="0"/>
          </a:p>
          <a:p>
            <a:pPr lvl="1"/>
            <a:r>
              <a:rPr lang="ko-KR" altLang="en-US" sz="2000" dirty="0"/>
              <a:t>이를 통해 </a:t>
            </a:r>
            <a:r>
              <a:rPr lang="en-US" altLang="ko-KR" sz="2000" dirty="0"/>
              <a:t>Mer </a:t>
            </a:r>
            <a:r>
              <a:rPr lang="ko-KR" altLang="en-US" sz="2000" dirty="0"/>
              <a:t>연산 최적화 기법 또한 비용 감소에 있어 유의미한 결과를 도출했음을 확인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E743076-5DD3-8AB1-D61A-193B16542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600386"/>
              </p:ext>
            </p:extLst>
          </p:nvPr>
        </p:nvGraphicFramePr>
        <p:xfrm>
          <a:off x="1392620" y="4892273"/>
          <a:ext cx="940676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352">
                  <a:extLst>
                    <a:ext uri="{9D8B030D-6E8A-4147-A177-3AD203B41FA5}">
                      <a16:colId xmlns:a16="http://schemas.microsoft.com/office/drawing/2014/main" val="2973494564"/>
                    </a:ext>
                  </a:extLst>
                </a:gridCol>
                <a:gridCol w="1881352">
                  <a:extLst>
                    <a:ext uri="{9D8B030D-6E8A-4147-A177-3AD203B41FA5}">
                      <a16:colId xmlns:a16="http://schemas.microsoft.com/office/drawing/2014/main" val="2004388993"/>
                    </a:ext>
                  </a:extLst>
                </a:gridCol>
                <a:gridCol w="1881352">
                  <a:extLst>
                    <a:ext uri="{9D8B030D-6E8A-4147-A177-3AD203B41FA5}">
                      <a16:colId xmlns:a16="http://schemas.microsoft.com/office/drawing/2014/main" val="2860345238"/>
                    </a:ext>
                  </a:extLst>
                </a:gridCol>
                <a:gridCol w="1881352">
                  <a:extLst>
                    <a:ext uri="{9D8B030D-6E8A-4147-A177-3AD203B41FA5}">
                      <a16:colId xmlns:a16="http://schemas.microsoft.com/office/drawing/2014/main" val="1965047860"/>
                    </a:ext>
                  </a:extLst>
                </a:gridCol>
                <a:gridCol w="1881352">
                  <a:extLst>
                    <a:ext uri="{9D8B030D-6E8A-4147-A177-3AD203B41FA5}">
                      <a16:colId xmlns:a16="http://schemas.microsoft.com/office/drawing/2014/main" val="3713680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Reference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Combined Mer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Linear Layer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Combined Mer + Linear Layer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443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Ms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38481.699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38171.393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1268.132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1180.554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16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Diff.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0.81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96.7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96.9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6293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DB3BCDC-CCD2-CF96-6F01-26D38BF29487}"/>
              </a:ext>
            </a:extLst>
          </p:cNvPr>
          <p:cNvSpPr txBox="1"/>
          <p:nvPr/>
        </p:nvSpPr>
        <p:spPr>
          <a:xfrm>
            <a:off x="5242575" y="6369370"/>
            <a:ext cx="170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성능 측정 결과</a:t>
            </a:r>
          </a:p>
        </p:txBody>
      </p:sp>
    </p:spTree>
    <p:extLst>
      <p:ext uri="{BB962C8B-B14F-4D97-AF65-F5344CB8AC3E}">
        <p14:creationId xmlns:p14="http://schemas.microsoft.com/office/powerpoint/2010/main" val="304498013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2762</TotalTime>
  <Words>712</Words>
  <Application>Microsoft Macintosh PowerPoint</Application>
  <PresentationFormat>와이드스크린</PresentationFormat>
  <Paragraphs>108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Times New Roman</vt:lpstr>
      <vt:lpstr>CryptoCraft 테마</vt:lpstr>
      <vt:lpstr>제목 테마</vt:lpstr>
      <vt:lpstr>AIMer 전자서명 내부의  AIM 대칭 프리미티브 고속 구현</vt:lpstr>
      <vt:lpstr>PowerPoint 프레젠테이션</vt:lpstr>
      <vt:lpstr>AIMer 전자 서명</vt:lpstr>
      <vt:lpstr>AIM 대칭 프리미티브</vt:lpstr>
      <vt:lpstr>제안 기법 : Combined Mer</vt:lpstr>
      <vt:lpstr>제안 기법 : Combined Mer</vt:lpstr>
      <vt:lpstr>제안 기법 : 선형 레이어 연산 간소화</vt:lpstr>
      <vt:lpstr>제안 기법 : 선형 레이어 연산 간소화</vt:lpstr>
      <vt:lpstr>성능 측정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이민우</cp:lastModifiedBy>
  <cp:revision>69</cp:revision>
  <dcterms:created xsi:type="dcterms:W3CDTF">2019-03-05T04:29:07Z</dcterms:created>
  <dcterms:modified xsi:type="dcterms:W3CDTF">2023-06-23T02:06:48Z</dcterms:modified>
</cp:coreProperties>
</file>