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75" r:id="rId4"/>
    <p:sldId id="440" r:id="rId5"/>
    <p:sldId id="286" r:id="rId6"/>
    <p:sldId id="287" r:id="rId7"/>
    <p:sldId id="290" r:id="rId8"/>
    <p:sldId id="441" r:id="rId9"/>
    <p:sldId id="442" r:id="rId10"/>
    <p:sldId id="443" r:id="rId11"/>
    <p:sldId id="288" r:id="rId12"/>
    <p:sldId id="291" r:id="rId13"/>
    <p:sldId id="293" r:id="rId14"/>
    <p:sldId id="449" r:id="rId15"/>
    <p:sldId id="444" r:id="rId16"/>
    <p:sldId id="445" r:id="rId17"/>
    <p:sldId id="446" r:id="rId18"/>
    <p:sldId id="447" r:id="rId19"/>
    <p:sldId id="448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2" autoAdjust="0"/>
    <p:restoredTop sz="83180"/>
  </p:normalViewPr>
  <p:slideViewPr>
    <p:cSldViewPr snapToGrid="0">
      <p:cViewPr varScale="1">
        <p:scale>
          <a:sx n="93" d="100"/>
          <a:sy n="93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" altLang="ko-Kore-KR" dirty="0">
                <a:effectLst/>
                <a:latin typeface="Helvetica" pitchFamily="2" charset="0"/>
              </a:rPr>
              <a:t>Hello, my name is </a:t>
            </a:r>
            <a:r>
              <a:rPr lang="ko-KR" altLang="en-US" dirty="0">
                <a:effectLst/>
                <a:latin typeface="Helvetica" pitchFamily="2" charset="0"/>
              </a:rPr>
              <a:t>경주 송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en" altLang="ko-Kore-KR" dirty="0">
                <a:effectLst/>
                <a:latin typeface="Helvetica" pitchFamily="2" charset="0"/>
              </a:rPr>
              <a:t>My presentation topic is </a:t>
            </a:r>
            <a:r>
              <a:rPr lang="en-US" altLang="ko-Kore-KR" dirty="0">
                <a:effectLst/>
                <a:latin typeface="Helvetica" pitchFamily="2" charset="0"/>
              </a:rPr>
              <a:t>NTT quantum circuit for CRYSTALS-</a:t>
            </a:r>
            <a:r>
              <a:rPr lang="en-US" altLang="ko-Kore-KR" dirty="0" err="1">
                <a:effectLst/>
                <a:latin typeface="Helvetica" pitchFamily="2" charset="0"/>
              </a:rPr>
              <a:t>Kyber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0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0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234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NTT quantum circuit for CRYSTALS–</a:t>
            </a:r>
            <a:r>
              <a:rPr lang="en-US" altLang="ko-KR" dirty="0" err="1"/>
              <a:t>Kyber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Gyeongju</a:t>
            </a:r>
            <a:r>
              <a:rPr lang="en-US" altLang="ko-KR" dirty="0"/>
              <a:t> Song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Proposed method </a:t>
            </a:r>
            <a:r>
              <a:rPr kumimoji="1" lang="en-US" altLang="ko-Kore-KR" sz="3100" dirty="0"/>
              <a:t>– NTT quantum circuit for CRYSTALS-</a:t>
            </a:r>
            <a:r>
              <a:rPr kumimoji="1" lang="en-US" altLang="ko-Kore-KR" sz="3100" dirty="0" err="1"/>
              <a:t>Kyber</a:t>
            </a:r>
            <a:r>
              <a:rPr kumimoji="1" lang="en-US" altLang="ko-Kore-KR" sz="3100" dirty="0"/>
              <a:t> </a:t>
            </a:r>
            <a:endParaRPr kumimoji="1" lang="ko-Kore-KR" altLang="en-US" sz="31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>
                <a:latin typeface="NanumMyeongjo" pitchFamily="2" charset="-127"/>
                <a:ea typeface="NanumMyeongjo" pitchFamily="2" charset="-127"/>
              </a:rPr>
              <a:t>This paper </a:t>
            </a:r>
            <a:r>
              <a:rPr kumimoji="1" lang="en" altLang="ko-Kore-KR" b="1" dirty="0">
                <a:latin typeface="NanumMyeongjo" pitchFamily="2" charset="-127"/>
                <a:ea typeface="NanumMyeongjo" pitchFamily="2" charset="-127"/>
              </a:rPr>
              <a:t>propose a quantum circuit for NTT multiplication used in a lattice-based algorithm.</a:t>
            </a:r>
            <a:endParaRPr kumimoji="1" lang="ko-Kore-KR" altLang="en-US" b="1" dirty="0">
              <a:latin typeface="NanumMyeongjo" pitchFamily="2" charset="-127"/>
              <a:ea typeface="NanumMyeongjo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A2977E-B5DE-4AB5-68E9-000DED711187}"/>
              </a:ext>
            </a:extLst>
          </p:cNvPr>
          <p:cNvSpPr/>
          <p:nvPr/>
        </p:nvSpPr>
        <p:spPr>
          <a:xfrm>
            <a:off x="623490" y="3551535"/>
            <a:ext cx="11070828" cy="281612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B59FA5-4DDD-4499-66AA-A46F29F8571A}"/>
                  </a:ext>
                </a:extLst>
              </p:cNvPr>
              <p:cNvSpPr txBox="1"/>
              <p:nvPr/>
            </p:nvSpPr>
            <p:spPr>
              <a:xfrm>
                <a:off x="1617851" y="2351749"/>
                <a:ext cx="8956299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sz="2400" b="1" dirty="0">
                    <a:latin typeface="NanumMyeongjo" pitchFamily="2" charset="-127"/>
                    <a:ea typeface="NanumMyeongjo" pitchFamily="2" charset="-127"/>
                  </a:rPr>
                  <a:t>Proposed quantum circuit is as follow :</a:t>
                </a:r>
              </a:p>
              <a:p>
                <a:pPr algn="ctr"/>
                <a:r>
                  <a:rPr kumimoji="1" lang="en-US" altLang="ko-Kore-KR" sz="2400" b="1" dirty="0"/>
                  <a:t>NTT quantum circuit = NTT sub </a:t>
                </a:r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en-US" altLang="ko-Kore-KR" sz="2400" b="1" dirty="0"/>
                  <a:t> Montgomery reduce</a:t>
                </a:r>
                <a:r>
                  <a:rPr kumimoji="1" lang="en-US" altLang="ko-Kore-KR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en-US" altLang="ko-Kore-KR" sz="2400" b="1" dirty="0"/>
                  <a:t> fmul</a:t>
                </a:r>
                <a:endParaRPr kumimoji="1" lang="ko-Kore-KR" alt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B59FA5-4DDD-4499-66AA-A46F29F8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51" y="2351749"/>
                <a:ext cx="8956299" cy="830997"/>
              </a:xfrm>
              <a:prstGeom prst="rect">
                <a:avLst/>
              </a:prstGeom>
              <a:blipFill>
                <a:blip r:embed="rId3"/>
                <a:stretch>
                  <a:fillRect l="-567" t="-6061" r="-567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D1936-C55B-136A-D0D1-B2C4266DB500}"/>
                  </a:ext>
                </a:extLst>
              </p:cNvPr>
              <p:cNvSpPr txBox="1"/>
              <p:nvPr/>
            </p:nvSpPr>
            <p:spPr>
              <a:xfrm>
                <a:off x="5164800" y="1594532"/>
                <a:ext cx="6615280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dirty="0"/>
                  <a:t>CRYSTALS-</a:t>
                </a:r>
                <a:r>
                  <a:rPr kumimoji="1" lang="en-US" altLang="ko-Kore-KR" sz="2000" dirty="0" err="1"/>
                  <a:t>Kyber</a:t>
                </a:r>
                <a:r>
                  <a:rPr kumimoji="1" lang="en-US" altLang="ko-Kore-KR" sz="2000" dirty="0"/>
                  <a:t> NTT parameter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3329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356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D1936-C55B-136A-D0D1-B2C4266D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00" y="1594532"/>
                <a:ext cx="6615280" cy="403637"/>
              </a:xfrm>
              <a:prstGeom prst="rect">
                <a:avLst/>
              </a:prstGeom>
              <a:blipFill>
                <a:blip r:embed="rId4"/>
                <a:stretch>
                  <a:fillRect l="-958" t="-6061" b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2F57D-6934-3C8D-F483-5744EC0ECB71}"/>
                  </a:ext>
                </a:extLst>
              </p:cNvPr>
              <p:cNvSpPr txBox="1"/>
              <p:nvPr/>
            </p:nvSpPr>
            <p:spPr>
              <a:xfrm>
                <a:off x="623491" y="3726955"/>
                <a:ext cx="10945019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</a:rPr>
                      <m:t>𝒇𝒎𝒖𝒍</m:t>
                    </m:r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" altLang="ko-Kore-KR" sz="2400" dirty="0"/>
                  <a:t>: 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It multiplies the NTT input and the </a:t>
                </a:r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  <a:ea typeface="NanumMyeongjo" pitchFamily="2" charset="-127"/>
                      </a:rPr>
                      <m:t>𝒛𝒆𝒕𝒂𝒔</m:t>
                    </m:r>
                  </m:oMath>
                </a14:m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 value. In detail, it is divided    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" altLang="ko-Kore-KR" sz="2400" b="1" dirty="0"/>
                  <a:t>Montgomery reduce </a:t>
                </a:r>
                <a:r>
                  <a:rPr kumimoji="1" lang="en" altLang="ko-Kore-KR" sz="2400" dirty="0"/>
                  <a:t>: 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It performs </a:t>
                </a:r>
                <a:r>
                  <a:rPr kumimoji="1" lang="en" altLang="ko-Kore-KR" sz="2400" b="1" dirty="0" err="1">
                    <a:latin typeface="NanumMyeongjo" pitchFamily="2" charset="-127"/>
                    <a:ea typeface="NanumMyeongjo" pitchFamily="2" charset="-127"/>
                  </a:rPr>
                  <a:t>montgomery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 reduce multiplication.</a:t>
                </a:r>
              </a:p>
              <a:p>
                <a:endParaRPr kumimoji="1" lang="en" altLang="ko-Kore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" altLang="ko-Kore-KR" sz="2400" b="1" dirty="0"/>
                  <a:t>NTT sub </a:t>
                </a:r>
                <a:r>
                  <a:rPr kumimoji="1" lang="en" altLang="ko-Kore-KR" sz="2400" dirty="0"/>
                  <a:t>: 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It performs addition and subtraction for Montgomery reduction        result and input.</a:t>
                </a:r>
                <a:endParaRPr kumimoji="1" lang="en" altLang="ko-Kore-KR" sz="2000" b="1" dirty="0">
                  <a:latin typeface="NanumMyeongjo" pitchFamily="2" charset="-127"/>
                  <a:ea typeface="NanumMyeongjo" pitchFamily="2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2F57D-6934-3C8D-F483-5744EC0EC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1" y="3726955"/>
                <a:ext cx="10945019" cy="2492990"/>
              </a:xfrm>
              <a:prstGeom prst="rect">
                <a:avLst/>
              </a:prstGeom>
              <a:blipFill>
                <a:blip r:embed="rId5"/>
                <a:stretch>
                  <a:fillRect l="-694" t="-2030" r="-4282" b="-50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50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67162" y="969910"/>
                <a:ext cx="11657675" cy="52260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b="1" dirty="0">
                    <a:latin typeface="NanumMyeongjo" pitchFamily="2" charset="-127"/>
                    <a:ea typeface="NanumMyeongjo" pitchFamily="2" charset="-127"/>
                  </a:rPr>
                  <a:t>In NTT quantum circuit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Negative numbers: Represented in qubits using two's complement.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NTT quantum circuits are performed using Montgomery reduction.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 qubits are used to store the coefficients of CRYSTALS-</a:t>
                </a:r>
                <a:r>
                  <a:rPr kumimoji="1" lang="en" altLang="ko-Kore-KR" b="1" dirty="0" err="1">
                    <a:latin typeface="NanumMyeongjo" pitchFamily="2" charset="-127"/>
                    <a:ea typeface="NanumMyeongjo" pitchFamily="2" charset="-127"/>
                  </a:rPr>
                  <a:t>Kyber</a:t>
                </a: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The original input must be used by the last NTT subfunction, so the function proceeds while holding the input.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67162" y="969910"/>
                <a:ext cx="11657675" cy="5226085"/>
              </a:xfrm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74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041462"/>
                <a:ext cx="11538780" cy="56087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endParaRPr kumimoji="1" lang="en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kumimoji="1" lang="en" altLang="ko-KR" sz="2000" b="1" dirty="0">
                    <a:latin typeface="NanumMyeongjo" pitchFamily="2" charset="-127"/>
                    <a:ea typeface="NanumMyeongjo" pitchFamily="2" charset="-127"/>
                  </a:rPr>
                  <a:t>The inner operation of the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r>
                  <a:rPr kumimoji="1" lang="en" altLang="ko-KR" sz="2000" b="1" dirty="0">
                    <a:latin typeface="NanumMyeongjo" pitchFamily="2" charset="-127"/>
                    <a:ea typeface="NanumMyeongjo" pitchFamily="2" charset="-127"/>
                  </a:rPr>
                  <a:t> function is to multiply input and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𝐳𝐞𝐭𝐚</m:t>
                    </m:r>
                  </m:oMath>
                </a14:m>
                <a:r>
                  <a:rPr kumimoji="1" lang="en" altLang="ko-KR" sz="2000" b="1" dirty="0">
                    <a:latin typeface="NanumMyeongjo" pitchFamily="2" charset="-127"/>
                    <a:ea typeface="NanumMyeongjo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US" altLang="ko-KR" sz="2000" b="1" i="0">
                        <a:latin typeface="Cambria Math" panose="02040503050406030204" pitchFamily="18" charset="0"/>
                      </a:rPr>
                      <m:t>𝐳𝐞𝐭𝐚𝐬</m:t>
                    </m:r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is a fixed constant, the number of qubits is reduced by performing input addition    equal to the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𝐳𝐞𝐭𝐚𝐬</m:t>
                    </m:r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size without assigning a value to the qubit.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The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function is different in the way it operates in the first NTT cycle and other cycles(C).</a:t>
                </a:r>
              </a:p>
              <a:p>
                <a:pPr lvl="1">
                  <a:lnSpc>
                    <a:spcPct val="100000"/>
                  </a:lnSpc>
                </a:pPr>
                <a:endParaRPr kumimoji="1" lang="en" altLang="ko-Kore-KR" sz="4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en" altLang="ko-Kore-KR" sz="22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1800" b="1" i="1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800" b="1" i="0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R" sz="1800" b="1" i="0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 function operates when C = 1.</a:t>
                </a:r>
                <a:endParaRPr kumimoji="1" lang="en" altLang="ko-Kore-KR" sz="18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en" altLang="ko-Kore-KR" sz="22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1800" b="1" i="1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800" b="1" i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R" sz="1800" b="1" i="0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 function operates when C </a:t>
                </a:r>
                <a14:m>
                  <m:oMath xmlns:m="http://schemas.openxmlformats.org/officeDocument/2006/math">
                    <m:r>
                      <a:rPr kumimoji="1" lang="en" altLang="ko-KR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 2.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kumimoji="1" lang="en" altLang="ko-Kore-KR" sz="4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kumimoji="1" lang="en" altLang="ko-Kore-KR" sz="2400" b="1" dirty="0">
                  <a:latin typeface="NanumMyeongjo" pitchFamily="2" charset="-127"/>
                  <a:ea typeface="NanumMyeongjo" pitchFamily="2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041462"/>
                <a:ext cx="11538780" cy="5608791"/>
              </a:xfrm>
              <a:blipFill>
                <a:blip r:embed="rId2"/>
                <a:stretch>
                  <a:fillRect l="-880" t="-679" r="-3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40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3339E-AFD9-A340-E2A3-DF1F86EC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6EDEFA6-496C-2E08-DC2A-F10CD0882BE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47757" y="1810748"/>
                <a:ext cx="6845300" cy="372386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endParaRPr kumimoji="1" lang="en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Since the input must retain its original value, the function result is stored in 32-qubit temp.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Both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Myeongjo" panose="02020603020101020101" pitchFamily="18" charset="-127"/>
                      </a:rPr>
                      <m:t>𝑓𝑚𝑢𝑙</m:t>
                    </m:r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functions use CNOT gates to store input values in temp and perform multiplication.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the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Myeongjo" panose="02020603020101020101" pitchFamily="18" charset="-127"/>
                      </a:rPr>
                      <m:t>𝑓𝑚𝑢𝑙</m:t>
                    </m:r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function, the sign of the input and zeta is checked.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If the sign is the same, the result is positive, and if the sign is different, the result is negative.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As a result, the value of </a:t>
                </a:r>
                <a:r>
                  <a:rPr kumimoji="1" lang="en" altLang="ko-Kore-KR" sz="1800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800" b="0" i="1">
                        <a:latin typeface="Cambria Math" panose="02040503050406030204" pitchFamily="18" charset="0"/>
                        <a:ea typeface="NanumMyeongjo" panose="02020603020101020101" pitchFamily="18" charset="-127"/>
                      </a:rPr>
                      <m:t>𝑖𝑛𝑝𝑢𝑡</m:t>
                    </m:r>
                    <m:r>
                      <a:rPr kumimoji="1" lang="en-US" altLang="ko-Kore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𝑧𝑒𝑡𝑎𝑠</m:t>
                    </m:r>
                  </m:oMath>
                </a14:m>
                <a:r>
                  <a:rPr kumimoji="1" lang="en" altLang="ko-Kore-KR" sz="1800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)</a:t>
                </a:r>
                <a:r>
                  <a:rPr kumimoji="1" lang="en-US" altLang="ko-Kore-KR" sz="1800" b="0" dirty="0">
                    <a:ea typeface="NanumMyeongjo" panose="02020603020101020101" pitchFamily="18" charset="-127"/>
                  </a:rPr>
                  <a:t> </a:t>
                </a: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is stored in temp qubit.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6EDEFA6-496C-2E08-DC2A-F10CD0882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47757" y="1810748"/>
                <a:ext cx="6845300" cy="3723865"/>
              </a:xfrm>
              <a:blipFill>
                <a:blip r:embed="rId2"/>
                <a:stretch>
                  <a:fillRect l="-1667" t="-680" r="-7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5279565-F958-17D5-FD25-0F8877FC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57" y="1020763"/>
            <a:ext cx="4787023" cy="58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5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8E5B-42BF-3A70-32D8-808AD8F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A9750C-BC9F-BBB6-BE1F-1DCA5F12B86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" altLang="ko-Kore-KR" dirty="0"/>
                  <a:t>Montgomery reduce</a:t>
                </a:r>
              </a:p>
              <a:p>
                <a:pPr marL="0" indent="0">
                  <a:buNone/>
                </a:pP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   This function performs </a:t>
                </a:r>
                <a:r>
                  <a:rPr kumimoji="1" lang="en" altLang="ko-Kore-KR" sz="2400" b="1" dirty="0" err="1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montgomery</a:t>
                </a: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reduction multiplication on the </a:t>
                </a:r>
                <a14:m>
                  <m:oMath xmlns:m="http://schemas.openxmlformats.org/officeDocument/2006/math">
                    <m:r>
                      <a:rPr kumimoji="1"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𝐢𝐧𝐩𝐮𝐭</m:t>
                    </m:r>
                    <m:r>
                      <a:rPr kumimoji="1"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400" b="1" i="0" smtClean="0">
                        <a:latin typeface="Cambria Math" panose="02040503050406030204" pitchFamily="18" charset="0"/>
                      </a:rPr>
                      <m:t>𝐳𝐞𝐭𝐚</m:t>
                    </m:r>
                  </m:oMath>
                </a14:m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.</a:t>
                </a:r>
                <a:endParaRPr kumimoji="1" lang="ko-Kore-KR" altLang="en-US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A9750C-BC9F-BBB6-BE1F-1DCA5F12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 r="-15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6EF1F31-84C8-C2D0-8DBD-511BC063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69" y="2805869"/>
            <a:ext cx="5008220" cy="3425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D5802E-E6AE-9D5F-4A34-4A1F7D017044}"/>
                  </a:ext>
                </a:extLst>
              </p:cNvPr>
              <p:cNvSpPr txBox="1"/>
              <p:nvPr/>
            </p:nvSpPr>
            <p:spPr>
              <a:xfrm>
                <a:off x="294860" y="2805869"/>
                <a:ext cx="647700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Algorithm 3 shows the operation of the Montgomery reduce quantum circuit.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ko-Kore-KR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In the for loop,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is q = 3329 and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𝐼𝑁𝑉</m:t>
                    </m:r>
                  </m:oMath>
                </a14:m>
                <a:r>
                  <a:rPr kumimoji="1" lang="en" altLang="ko-Kore-KR" dirty="0"/>
                  <a:t> is the inverse of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mod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" altLang="ko-Kore-KR" dirty="0"/>
                  <a:t> (= 216) : −3327.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Since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𝐼𝑁𝑉</m:t>
                    </m:r>
                  </m:oMath>
                </a14:m>
                <a:r>
                  <a:rPr kumimoji="1" lang="en" altLang="ko-Kore-KR" dirty="0"/>
                  <a:t> are known values, the result of multiplying by the corresponding size is obtained without allocating qubits to store the values of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𝑄𝐼𝑁𝑉</m:t>
                    </m:r>
                  </m:oMath>
                </a14:m>
                <a:r>
                  <a:rPr kumimoji="1" lang="en" altLang="ko-Kore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Finally, index values [0] to [15] are discarded through 16-bit left shift and the values of indexes [16] to [31] are returned.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D5802E-E6AE-9D5F-4A34-4A1F7D01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0" y="2805869"/>
                <a:ext cx="6477000" cy="3293209"/>
              </a:xfrm>
              <a:prstGeom prst="rect">
                <a:avLst/>
              </a:prstGeom>
              <a:blipFill>
                <a:blip r:embed="rId4"/>
                <a:stretch>
                  <a:fillRect l="-587" t="-766" r="-1370" b="-19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77B92BA4-7AB2-EA77-85E3-A5C9EB923734}"/>
              </a:ext>
            </a:extLst>
          </p:cNvPr>
          <p:cNvSpPr/>
          <p:nvPr/>
        </p:nvSpPr>
        <p:spPr>
          <a:xfrm>
            <a:off x="294860" y="2491448"/>
            <a:ext cx="11602280" cy="392205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43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249E-5DA3-1755-D74B-BCD380C4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640380" cy="5603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𝐍𝐓𝐓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𝐬𝐮𝐛</m:t>
                    </m:r>
                  </m:oMath>
                </a14:m>
                <a:endParaRPr kumimoji="1" lang="en-US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NTT sub function performs addition and subtraction between the </a:t>
                </a:r>
                <a:r>
                  <a:rPr kumimoji="1" lang="en" altLang="ko-Kore-KR" sz="2000" b="1" dirty="0" err="1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montgomery</a:t>
                </a: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reduce result and the input having the corresponding index, and operates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𝐬𝐮𝐛𝟏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sz="2000" b="1" i="0">
                            <a:latin typeface="Cambria Math" panose="02040503050406030204" pitchFamily="18" charset="0"/>
                          </a:rPr>
                          <m:t>𝐬𝐮𝐛</m:t>
                        </m:r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in detail.</a:t>
                </a:r>
              </a:p>
              <a:p>
                <a:pPr marL="0" indent="0">
                  <a:buNone/>
                </a:pPr>
                <a:endParaRPr kumimoji="1" lang="en" altLang="ko-Kore-KR" sz="4800" dirty="0"/>
              </a:p>
              <a:p>
                <a:pPr lvl="1"/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order to sequentially calculate the formula, both the original input and Montgomery result   must be maintained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NTT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sub</m:t>
                        </m:r>
                        <m: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.</a:t>
                </a:r>
              </a:p>
              <a:p>
                <a:pPr lvl="1"/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Since it is not possible to keep all of the calculation targets (input, Montgomery reduce result),   the input is stored in temp qubits and the calculation is performed.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𝐬𝐮𝐛𝟏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stores the subtraction of temp and Mont result in temp, and Mont result is maintained.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640380" cy="5603875"/>
              </a:xfrm>
              <a:blipFill>
                <a:blip r:embed="rId2"/>
                <a:stretch>
                  <a:fillRect l="-872" t="-1131" r="-12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C37E8D87-6F69-77A9-A80A-8B7579973A9F}"/>
              </a:ext>
            </a:extLst>
          </p:cNvPr>
          <p:cNvGrpSpPr/>
          <p:nvPr/>
        </p:nvGrpSpPr>
        <p:grpSpPr>
          <a:xfrm>
            <a:off x="411920" y="4911725"/>
            <a:ext cx="11369675" cy="1587500"/>
            <a:chOff x="411920" y="4911725"/>
            <a:chExt cx="11369675" cy="1587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3DFE3C-6188-E99D-3E6F-780B3C448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920" y="4911725"/>
              <a:ext cx="5640436" cy="1587500"/>
            </a:xfrm>
            <a:prstGeom prst="rect">
              <a:avLst/>
            </a:prstGeom>
            <a:ln w="15875">
              <a:solidFill>
                <a:srgbClr val="FF0000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5351F1-47EC-F89C-4374-126F65D6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159" y="4911725"/>
              <a:ext cx="5640436" cy="1587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18F25-A383-477E-1B6B-9638E2B1708B}"/>
                  </a:ext>
                </a:extLst>
              </p:cNvPr>
              <p:cNvSpPr txBox="1"/>
              <p:nvPr/>
            </p:nvSpPr>
            <p:spPr>
              <a:xfrm>
                <a:off x="3521449" y="2358590"/>
                <a:ext cx="5149102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  <m:sub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𝑀𝑜𝑛𝑡𝑔𝑜𝑚𝑒𝑟𝑦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</m:oMath>
                  </m:oMathPara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18F25-A383-477E-1B6B-9638E2B1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49" y="2358590"/>
                <a:ext cx="5149102" cy="430887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8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249E-5DA3-1755-D74B-BCD380C4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64937" cy="56038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𝐍𝐓𝐓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𝐬𝐮𝐛</m:t>
                    </m:r>
                  </m:oMath>
                </a14:m>
                <a:endParaRPr kumimoji="1" lang="en-US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𝐬𝐮𝐛𝟐</m:t>
                        </m:r>
                      </m:sub>
                    </m:sSub>
                  </m:oMath>
                </a14:m>
                <a:r>
                  <a:rPr kumimoji="1" lang="en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stores the addition of input and Mont result in input.</a:t>
                </a:r>
              </a:p>
              <a:p>
                <a:pPr lvl="1"/>
                <a:endParaRPr kumimoji="1" lang="en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:endParaRPr kumimoji="1" lang="en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:r>
                  <a:rPr kumimoji="1" lang="en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results of all operations are sorted according to the NTT array index order.</a:t>
                </a:r>
                <a:endParaRPr kumimoji="1" lang="ko-Kore-KR" altLang="en-US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64937" cy="5603875"/>
              </a:xfrm>
              <a:blipFill>
                <a:blip r:embed="rId2"/>
                <a:stretch>
                  <a:fillRect l="-877" t="-1131" r="-1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6B1C2A4D-24ED-5FEE-A979-84DF6651D40A}"/>
              </a:ext>
            </a:extLst>
          </p:cNvPr>
          <p:cNvGrpSpPr/>
          <p:nvPr/>
        </p:nvGrpSpPr>
        <p:grpSpPr>
          <a:xfrm>
            <a:off x="411163" y="4117975"/>
            <a:ext cx="11369675" cy="1587500"/>
            <a:chOff x="410405" y="4911725"/>
            <a:chExt cx="11369675" cy="1587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3DFE3C-6188-E99D-3E6F-780B3C448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405" y="4911725"/>
              <a:ext cx="5640436" cy="15875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5351F1-47EC-F89C-4374-126F65D6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9644" y="4911725"/>
              <a:ext cx="5640436" cy="1587500"/>
            </a:xfrm>
            <a:prstGeom prst="rect">
              <a:avLst/>
            </a:prstGeom>
            <a:ln w="15875">
              <a:solidFill>
                <a:srgbClr val="FF0000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A8616-D92A-3B91-927D-AED768AEC9C9}"/>
                  </a:ext>
                </a:extLst>
              </p:cNvPr>
              <p:cNvSpPr txBox="1"/>
              <p:nvPr/>
            </p:nvSpPr>
            <p:spPr>
              <a:xfrm>
                <a:off x="3395461" y="2113260"/>
                <a:ext cx="55963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𝑀𝑜𝑛𝑡𝑔𝑜𝑚𝑒𝑟𝑦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</m:oMath>
                  </m:oMathPara>
                </a14:m>
                <a:endParaRPr kumimoji="1" lang="ko-Kore-KR" alt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A8616-D92A-3B91-927D-AED768AE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461" y="2113260"/>
                <a:ext cx="559634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80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7C9F-451E-B61B-FC69-C65724AD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200" dirty="0"/>
              <a:t>Evaluation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5026E2-4F09-18B7-8DA8-639E075AC0F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7149" y="1046378"/>
                <a:ext cx="12077699" cy="5603875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NTT quantum circuit operates with three main functions.</a:t>
                </a:r>
              </a:p>
              <a:p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Each function performs an operation as much as a cycle(C).</a:t>
                </a:r>
              </a:p>
              <a:p>
                <a:pPr marL="0" indent="0">
                  <a:buNone/>
                </a:pP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perform multiplication on input and zeta.</a:t>
                </a:r>
              </a:p>
              <a:p>
                <a:pPr lvl="1">
                  <a:buFontTx/>
                  <a:buChar char="-"/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difference between the two functions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uses more quantum resources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because it has to determine the input sign expressed in two’s complement.</a:t>
                </a:r>
              </a:p>
              <a:p>
                <a:pPr lvl="1">
                  <a:buFontTx/>
                  <a:buChar char="-"/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, the multi-controlled gate is used to determine the operation according to the sign of the input.</a:t>
                </a:r>
              </a:p>
              <a:p>
                <a:pPr marL="0" indent="0">
                  <a:buNone/>
                </a:pP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2. The Montgomery reduce function uses the most quantum resources because it multiplies large numbers. </a:t>
                </a:r>
              </a:p>
              <a:p>
                <a:pPr marL="0" indent="0">
                  <a:buNone/>
                </a:pP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3. Since the NTT sub function is a simple addition and subtraction operation for 32-bit qubits, it operates with the least amount of quantum resources.</a:t>
                </a:r>
                <a:endParaRPr kumimoji="1" lang="ko-Kore-KR" altLang="en-US" sz="20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5026E2-4F09-18B7-8DA8-639E075AC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7149" y="1046378"/>
                <a:ext cx="12077699" cy="5603875"/>
              </a:xfrm>
              <a:blipFill>
                <a:blip r:embed="rId2"/>
                <a:stretch>
                  <a:fillRect l="-525" t="-1131" r="-5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878CEE-BF59-055B-35F9-437CFED75345}"/>
              </a:ext>
            </a:extLst>
          </p:cNvPr>
          <p:cNvSpPr txBox="1"/>
          <p:nvPr/>
        </p:nvSpPr>
        <p:spPr>
          <a:xfrm>
            <a:off x="4752379" y="327218"/>
            <a:ext cx="702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1400" dirty="0"/>
              <a:t>Development environment: </a:t>
            </a:r>
            <a:r>
              <a:rPr kumimoji="1" lang="en" altLang="ko-Kore-KR" sz="1400" dirty="0" err="1"/>
              <a:t>ProjectQ</a:t>
            </a:r>
            <a:r>
              <a:rPr kumimoji="1" lang="en" altLang="ko-Kore-KR" sz="1400" dirty="0"/>
              <a:t>, a quantum programming tool provided by 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1400" dirty="0"/>
              <a:t>Quantum resource estimation </a:t>
            </a:r>
            <a:r>
              <a:rPr kumimoji="1" lang="en-US" altLang="ko-Kore-KR" sz="1400" dirty="0"/>
              <a:t>: </a:t>
            </a:r>
            <a:r>
              <a:rPr kumimoji="1" lang="en-US" altLang="ko-Kore-KR" sz="1400" dirty="0" err="1"/>
              <a:t>ResourceSimulation</a:t>
            </a:r>
            <a:r>
              <a:rPr kumimoji="1" lang="en-US" altLang="ko-Kore-KR" sz="1400" dirty="0"/>
              <a:t> provided by </a:t>
            </a:r>
            <a:r>
              <a:rPr kumimoji="1" lang="en-US" altLang="ko-Kore-KR" sz="1400" dirty="0" err="1"/>
              <a:t>ProjectQ</a:t>
            </a:r>
            <a:endParaRPr kumimoji="1" lang="en-US" altLang="ko-Kore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08A347-764D-5383-60B6-0B8041EB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30" y="4268886"/>
            <a:ext cx="8492135" cy="24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0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7C9F-451E-B61B-FC69-C65724AD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200" dirty="0"/>
              <a:t>Conclusion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026E2-4F09-18B7-8DA8-639E075AC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381" y="1046378"/>
            <a:ext cx="11269699" cy="5603875"/>
          </a:xfrm>
        </p:spPr>
        <p:txBody>
          <a:bodyPr>
            <a:normAutofit/>
          </a:bodyPr>
          <a:lstStyle/>
          <a:p>
            <a:pPr algn="just"/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In this paper, we propose a quantum circuit for NTT multiplication that is used to speed up polynomial multiplication in CRYSTALS-</a:t>
            </a:r>
            <a:r>
              <a:rPr kumimoji="1" lang="en" altLang="ko-Kore-KR" sz="2200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</a:p>
          <a:p>
            <a:pPr algn="just"/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The proposed quantum circuit was implemented as an optimization method to reduce   quantum resources.</a:t>
            </a:r>
          </a:p>
          <a:p>
            <a:pPr algn="just"/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We presented the quantum circuit pseudocode for NTT quantum computing and explained the operation of each function.</a:t>
            </a:r>
          </a:p>
          <a:p>
            <a:pPr algn="just"/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Finally, we estimated quantum resources based on the proposed quantum circuit and     analyze it.</a:t>
            </a:r>
          </a:p>
          <a:p>
            <a:pPr algn="just"/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To the best of our knowledge, this is the first NTT quantum circuit to operate on the    CRYSTALS-</a:t>
            </a:r>
            <a:r>
              <a:rPr kumimoji="1" lang="en" altLang="ko-Kore-KR" sz="2200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cryptographic algorithm.</a:t>
            </a:r>
          </a:p>
          <a:p>
            <a:pPr algn="just"/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We expect that it can be used to evaluate the post-quantum security strength for          CRYSTALS- </a:t>
            </a:r>
            <a:r>
              <a:rPr kumimoji="1" lang="en" altLang="ko-Kore-KR" sz="2200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.</a:t>
            </a:r>
            <a:endParaRPr kumimoji="1" lang="ko-Kore-KR" altLang="en-US" sz="22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8D247-C792-C543-8BE9-9BBFC1D000D9}"/>
              </a:ext>
            </a:extLst>
          </p:cNvPr>
          <p:cNvSpPr txBox="1"/>
          <p:nvPr/>
        </p:nvSpPr>
        <p:spPr>
          <a:xfrm>
            <a:off x="203200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991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09FEA-09E1-9729-3B32-249F1BA6FE57}"/>
              </a:ext>
            </a:extLst>
          </p:cNvPr>
          <p:cNvSpPr txBox="1"/>
          <p:nvPr/>
        </p:nvSpPr>
        <p:spPr>
          <a:xfrm>
            <a:off x="3737822" y="2274838"/>
            <a:ext cx="4716356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6000" dirty="0"/>
              <a:t>Thank you</a:t>
            </a:r>
            <a:r>
              <a:rPr kumimoji="1" lang="ko-KR" altLang="en-US" sz="6000" dirty="0"/>
              <a:t> </a:t>
            </a:r>
            <a:r>
              <a:rPr kumimoji="1" lang="en-US" altLang="ko-KR" sz="6000" dirty="0"/>
              <a:t>:-)</a:t>
            </a:r>
          </a:p>
          <a:p>
            <a:pPr algn="ctr"/>
            <a:endParaRPr kumimoji="1" lang="en-US" altLang="ko-Kore-KR" sz="6000" dirty="0"/>
          </a:p>
          <a:p>
            <a:pPr algn="ctr"/>
            <a:r>
              <a:rPr kumimoji="1" lang="en-US" altLang="ko-Kore-KR" sz="2400" dirty="0"/>
              <a:t>E-mail : thdrudwn98@gamil.com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3137F5B-1647-1E85-E3A4-3ED2946F6794}"/>
              </a:ext>
            </a:extLst>
          </p:cNvPr>
          <p:cNvSpPr/>
          <p:nvPr/>
        </p:nvSpPr>
        <p:spPr>
          <a:xfrm>
            <a:off x="1055592" y="4869406"/>
            <a:ext cx="10071850" cy="7236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BD0A9A46-1B72-0FFB-217D-C58CD502CD2C}"/>
              </a:ext>
            </a:extLst>
          </p:cNvPr>
          <p:cNvSpPr txBox="1">
            <a:spLocks/>
          </p:cNvSpPr>
          <p:nvPr/>
        </p:nvSpPr>
        <p:spPr>
          <a:xfrm>
            <a:off x="1064558" y="4869406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5F3A7-E986-6F09-9303-62E8DD75091A}"/>
              </a:ext>
            </a:extLst>
          </p:cNvPr>
          <p:cNvSpPr txBox="1"/>
          <p:nvPr/>
        </p:nvSpPr>
        <p:spPr>
          <a:xfrm>
            <a:off x="1064558" y="132539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Contents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Introduction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47430" y="1178284"/>
            <a:ext cx="11897140" cy="5471969"/>
          </a:xfrm>
        </p:spPr>
        <p:txBody>
          <a:bodyPr>
            <a:normAutofit/>
          </a:bodyPr>
          <a:lstStyle/>
          <a:p>
            <a:r>
              <a:rPr kumimoji="1" lang="en" altLang="ko-KR" sz="2400" b="1" dirty="0">
                <a:latin typeface="NanumMyeongjo" panose="02020603020101020101" pitchFamily="18" charset="-127"/>
                <a:ea typeface="NanumMyeongjo" panose="02020603020101020101" pitchFamily="18" charset="-127"/>
                <a:sym typeface="Wingdings" pitchFamily="2" charset="2"/>
              </a:rPr>
              <a:t>The advent of large-scale quantum computers is expected to pose a threat to the current cryptosystem.</a:t>
            </a:r>
            <a:endParaRPr lang="ko-KR" altLang="en-US" sz="1200" b="1" dirty="0">
              <a:effectLst/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lang="en-US" altLang="ko-KR" sz="22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marL="0" indent="0">
              <a:buNone/>
            </a:pPr>
            <a:endParaRPr lang="en-US" altLang="ko-KR" sz="2200" b="1" dirty="0">
              <a:effectLst/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lang="en-US" altLang="ko-KR" b="1" dirty="0">
              <a:effectLst/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endParaRPr lang="en-US" altLang="ko-KR" b="1" dirty="0">
              <a:effectLst/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r>
              <a:rPr kumimoji="1" lang="en" altLang="ko-Kore-KR" sz="24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When the available resources of a quantum computer reach the resources required for a cryptographic attack, it is expected that the target Cryptography will be broken.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NanumMyeongjo" panose="02020603020101020101" pitchFamily="18" charset="-127"/>
                <a:ea typeface="NanumMyeongjo" panose="02020603020101020101" pitchFamily="18" charset="-127"/>
                <a:sym typeface="Wingdings" pitchFamily="2" charset="2"/>
              </a:rPr>
              <a:t></a:t>
            </a:r>
            <a:r>
              <a:rPr kumimoji="1" lang="ko-KR" altLang="en-US" sz="2000" b="1" dirty="0">
                <a:latin typeface="NanumMyeongjo" panose="02020603020101020101" pitchFamily="18" charset="-127"/>
                <a:ea typeface="NanumMyeongjo" panose="02020603020101020101" pitchFamily="18" charset="-127"/>
                <a:sym typeface="Wingdings" pitchFamily="2" charset="2"/>
              </a:rPr>
              <a:t> </a:t>
            </a:r>
            <a:r>
              <a:rPr kumimoji="1" lang="en" altLang="ko-KR" sz="2000" b="1" dirty="0">
                <a:latin typeface="NanumMyeongjo" panose="02020603020101020101" pitchFamily="18" charset="-127"/>
                <a:ea typeface="NanumMyeongjo" panose="02020603020101020101" pitchFamily="18" charset="-127"/>
                <a:sym typeface="Wingdings" pitchFamily="2" charset="2"/>
              </a:rPr>
              <a:t>Therefore, it is expected that existing cryptosystems will be replaced by Post-Quantum Cryptography (PQC) algorithms. </a:t>
            </a:r>
            <a:endParaRPr kumimoji="1" lang="ko-Kore-KR" altLang="en-US" sz="20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E07981-1E0F-D8A9-5C31-CCAFF3FD9868}"/>
                  </a:ext>
                </a:extLst>
              </p:cNvPr>
              <p:cNvSpPr/>
              <p:nvPr/>
            </p:nvSpPr>
            <p:spPr>
              <a:xfrm>
                <a:off x="351367" y="2070398"/>
                <a:ext cx="11489266" cy="137145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" altLang="ko-Kore-KR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Grover’s algorithm </a:t>
                </a:r>
                <a:r>
                  <a:rPr lang="en-US" altLang="ko-KR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:</a:t>
                </a:r>
                <a:r>
                  <a:rPr lang="ko-KR" altLang="en-US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Accelerate brute-force attacks on symmetric key</a:t>
                </a:r>
                <a:r>
                  <a:rPr lang="ko-KR" altLang="en-US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cryptography</a:t>
                </a:r>
                <a:r>
                  <a:rPr lang="en-US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.</a:t>
                </a:r>
              </a:p>
              <a:p>
                <a:pPr lvl="1" algn="ctr"/>
                <a:r>
                  <a:rPr lang="en-US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(Security level reduced from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-</a:t>
                </a:r>
                <a:r>
                  <a:rPr lang="en" altLang="ko-Kore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bit</a:t>
                </a:r>
                <a:r>
                  <a:rPr lang="en-US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Helvetica" pitchFamily="2" charset="0"/>
                  </a:rPr>
                  <a:t>-</a:t>
                </a:r>
                <a:r>
                  <a:rPr lang="en" altLang="ko-Kore-KR" sz="2000" dirty="0">
                    <a:solidFill>
                      <a:schemeClr val="tx1"/>
                    </a:solidFill>
                    <a:latin typeface="Helvetica" pitchFamily="2" charset="0"/>
                  </a:rPr>
                  <a:t>bit</a:t>
                </a:r>
                <a:r>
                  <a:rPr lang="en-US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)</a:t>
                </a:r>
                <a:endParaRPr lang="en-US" altLang="ko-KR" sz="2000" b="1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lvl="1"/>
                <a:r>
                  <a:rPr lang="en-US" altLang="ko-KR" sz="2000" b="1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Shor’s algorithm : </a:t>
                </a:r>
                <a:r>
                  <a:rPr lang="en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Perform prime factorization of public key cryptography in polynomial time</a:t>
                </a:r>
                <a:r>
                  <a:rPr lang="en-US" altLang="ko-KR" sz="2000" dirty="0">
                    <a:solidFill>
                      <a:schemeClr val="tx1"/>
                    </a:solidFill>
                    <a:effectLst/>
                    <a:latin typeface="Helvetica" pitchFamily="2" charset="0"/>
                  </a:rPr>
                  <a:t>.</a:t>
                </a:r>
                <a:endParaRPr lang="ko-KR" altLang="en-US" sz="2000" dirty="0">
                  <a:solidFill>
                    <a:schemeClr val="tx1"/>
                  </a:solidFill>
                  <a:effectLst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CE07981-1E0F-D8A9-5C31-CCAFF3FD9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2070398"/>
                <a:ext cx="11489266" cy="1371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Introduction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26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The National Institute of Standards and Technology (NIST) conducted standardize PQC algorithms to replace the existing cryptosystem in preparation for the post-quantum era.</a:t>
            </a:r>
            <a:endParaRPr kumimoji="1" lang="ko-Kore-KR" altLang="en-US" sz="26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BA2EE5E8-3343-B944-158B-1B8509315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681"/>
              </p:ext>
            </p:extLst>
          </p:nvPr>
        </p:nvGraphicFramePr>
        <p:xfrm>
          <a:off x="808161" y="3329129"/>
          <a:ext cx="5029079" cy="2717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639">
                  <a:extLst>
                    <a:ext uri="{9D8B030D-6E8A-4147-A177-3AD203B41FA5}">
                      <a16:colId xmlns:a16="http://schemas.microsoft.com/office/drawing/2014/main" val="3825888684"/>
                    </a:ext>
                  </a:extLst>
                </a:gridCol>
                <a:gridCol w="1853225">
                  <a:extLst>
                    <a:ext uri="{9D8B030D-6E8A-4147-A177-3AD203B41FA5}">
                      <a16:colId xmlns:a16="http://schemas.microsoft.com/office/drawing/2014/main" val="1951816105"/>
                    </a:ext>
                  </a:extLst>
                </a:gridCol>
                <a:gridCol w="1151945">
                  <a:extLst>
                    <a:ext uri="{9D8B030D-6E8A-4147-A177-3AD203B41FA5}">
                      <a16:colId xmlns:a16="http://schemas.microsoft.com/office/drawing/2014/main" val="1995885650"/>
                    </a:ext>
                  </a:extLst>
                </a:gridCol>
                <a:gridCol w="1257270">
                  <a:extLst>
                    <a:ext uri="{9D8B030D-6E8A-4147-A177-3AD203B41FA5}">
                      <a16:colId xmlns:a16="http://schemas.microsoft.com/office/drawing/2014/main" val="3506911725"/>
                    </a:ext>
                  </a:extLst>
                </a:gridCol>
              </a:tblGrid>
              <a:tr h="3282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Nation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Algorithm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Base problem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Function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78567"/>
                  </a:ext>
                </a:extLst>
              </a:tr>
              <a:tr h="328283">
                <a:tc rowSpan="2"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North</a:t>
                      </a:r>
                    </a:p>
                    <a:p>
                      <a:pPr algn="ctr"/>
                      <a:r>
                        <a:rPr lang="en" altLang="ko-Kore-KR" sz="1200" dirty="0"/>
                        <a:t>America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NTRU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Lattice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PKE/KEM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6209"/>
                  </a:ext>
                </a:extLst>
              </a:tr>
              <a:tr h="328283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Rainbow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Multivariate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Digital</a:t>
                      </a:r>
                    </a:p>
                    <a:p>
                      <a:pPr algn="ctr"/>
                      <a:r>
                        <a:rPr lang="en" altLang="ko-Kore-KR" sz="1200" dirty="0"/>
                        <a:t>Signatures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464480"/>
                  </a:ext>
                </a:extLst>
              </a:tr>
              <a:tr h="318851">
                <a:tc rowSpan="5"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Europe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CRYSTALS-KYBER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Lattice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PKE/KEM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357497"/>
                  </a:ext>
                </a:extLst>
              </a:tr>
              <a:tr h="318851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SABER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60603"/>
                  </a:ext>
                </a:extLst>
              </a:tr>
              <a:tr h="328283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Classic </a:t>
                      </a:r>
                      <a:r>
                        <a:rPr lang="en" altLang="ko-Kore-KR" sz="11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McEliece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Code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600248"/>
                  </a:ext>
                </a:extLst>
              </a:tr>
              <a:tr h="318851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CRYSTALS-DILITHIUM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Lattice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Digital</a:t>
                      </a:r>
                    </a:p>
                    <a:p>
                      <a:pPr algn="ctr"/>
                      <a:r>
                        <a:rPr lang="en" altLang="ko-Kore-KR" sz="1200" dirty="0"/>
                        <a:t>Signatures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2686"/>
                  </a:ext>
                </a:extLst>
              </a:tr>
              <a:tr h="318851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FALCON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25982"/>
                  </a:ext>
                </a:extLst>
              </a:tr>
            </a:tbl>
          </a:graphicData>
        </a:graphic>
      </p:graphicFrame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77EACBC6-2FE9-FDFD-E109-66642BFB7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07845"/>
              </p:ext>
            </p:extLst>
          </p:nvPr>
        </p:nvGraphicFramePr>
        <p:xfrm>
          <a:off x="6385242" y="3040379"/>
          <a:ext cx="5029077" cy="3252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858">
                  <a:extLst>
                    <a:ext uri="{9D8B030D-6E8A-4147-A177-3AD203B41FA5}">
                      <a16:colId xmlns:a16="http://schemas.microsoft.com/office/drawing/2014/main" val="38258886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1816105"/>
                    </a:ext>
                  </a:extLst>
                </a:gridCol>
                <a:gridCol w="1381350">
                  <a:extLst>
                    <a:ext uri="{9D8B030D-6E8A-4147-A177-3AD203B41FA5}">
                      <a16:colId xmlns:a16="http://schemas.microsoft.com/office/drawing/2014/main" val="1995885650"/>
                    </a:ext>
                  </a:extLst>
                </a:gridCol>
                <a:gridCol w="1257269">
                  <a:extLst>
                    <a:ext uri="{9D8B030D-6E8A-4147-A177-3AD203B41FA5}">
                      <a16:colId xmlns:a16="http://schemas.microsoft.com/office/drawing/2014/main" val="3506911725"/>
                    </a:ext>
                  </a:extLst>
                </a:gridCol>
              </a:tblGrid>
              <a:tr h="3494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Nation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Algorithm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Base problem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Function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78567"/>
                  </a:ext>
                </a:extLst>
              </a:tr>
              <a:tr h="349432">
                <a:tc rowSpan="3"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North</a:t>
                      </a:r>
                    </a:p>
                    <a:p>
                      <a:pPr algn="ctr"/>
                      <a:r>
                        <a:rPr lang="en" altLang="ko-Kore-KR" sz="1200" dirty="0"/>
                        <a:t>America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FrodoKEM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PKE/KEM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6209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NTRU-Prime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464480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SIKE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Isogeny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023839"/>
                  </a:ext>
                </a:extLst>
              </a:tr>
              <a:tr h="349432">
                <a:tc rowSpan="5"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Europe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HQC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Code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357497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860603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GeMMS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Multivariate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Digital</a:t>
                      </a:r>
                    </a:p>
                    <a:p>
                      <a:pPr algn="ctr"/>
                      <a:r>
                        <a:rPr lang="en" altLang="ko-Kore-KR" sz="1200" dirty="0"/>
                        <a:t>Signatures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600248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SPHINCS+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Hash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전자서명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2686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Picnic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dirty="0"/>
                        <a:t>Zero</a:t>
                      </a:r>
                      <a:r>
                        <a:rPr lang="en-US" altLang="ko-KR" sz="1200" dirty="0"/>
                        <a:t>-</a:t>
                      </a:r>
                      <a:r>
                        <a:rPr lang="en" altLang="ko-Kore-KR" sz="1200" dirty="0"/>
                        <a:t>knowledge proof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259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36ED2C-8E1E-95A8-2ED3-997973346DCA}"/>
              </a:ext>
            </a:extLst>
          </p:cNvPr>
          <p:cNvSpPr txBox="1"/>
          <p:nvPr/>
        </p:nvSpPr>
        <p:spPr>
          <a:xfrm>
            <a:off x="2672522" y="294536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&lt;Finalists&gt;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08A67-9108-EA53-C396-4E07808DF9B5}"/>
              </a:ext>
            </a:extLst>
          </p:cNvPr>
          <p:cNvSpPr txBox="1"/>
          <p:nvPr/>
        </p:nvSpPr>
        <p:spPr>
          <a:xfrm>
            <a:off x="8153422" y="26710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&lt;Alternates&gt;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816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Introduction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11615737" cy="5603875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this paper, we propose a quantum circuit for </a:t>
                </a:r>
                <a:r>
                  <a:rPr kumimoji="1" lang="en" altLang="ko-Kore-KR" sz="2400" b="1" dirty="0">
                    <a:solidFill>
                      <a:schemeClr val="accent5">
                        <a:lumMod val="75000"/>
                      </a:schemeClr>
                    </a:solidFill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number theoretic transform (NTT) used in CRYSTALS-</a:t>
                </a:r>
                <a:r>
                  <a:rPr kumimoji="1" lang="en" altLang="ko-Kore-KR" sz="2400" b="1" dirty="0" err="1">
                    <a:solidFill>
                      <a:schemeClr val="accent5">
                        <a:lumMod val="75000"/>
                      </a:schemeClr>
                    </a:solidFill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Kyber</a:t>
                </a:r>
                <a:r>
                  <a:rPr kumimoji="1" lang="en" altLang="ko-Kore-KR" sz="2400" b="1" dirty="0">
                    <a:solidFill>
                      <a:schemeClr val="accent5">
                        <a:lumMod val="75000"/>
                      </a:schemeClr>
                    </a:solidFill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.</a:t>
                </a:r>
              </a:p>
              <a:p>
                <a:pPr lvl="1"/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CRYSTAL-</a:t>
                </a:r>
                <a:r>
                  <a:rPr kumimoji="1" lang="en" altLang="ko-Kore-KR" sz="2000" b="1" dirty="0" err="1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Kyber</a:t>
                </a:r>
                <a:r>
                  <a:rPr kumimoji="1" lang="en-US" altLang="ko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:</a:t>
                </a: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IND-CCA2-secure KEM with the hardness of Module-LWE on a lattices.</a:t>
                </a:r>
              </a:p>
              <a:p>
                <a:pPr marL="457200" lvl="1" indent="0">
                  <a:buNone/>
                </a:pPr>
                <a:endParaRPr kumimoji="1" lang="en" altLang="ko-Kore-KR" sz="10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sub operation of CRYSTALS-</a:t>
                </a:r>
                <a:r>
                  <a:rPr kumimoji="1" lang="en" altLang="ko-Kore-KR" sz="2400" b="1" dirty="0" err="1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Kyebr</a:t>
                </a: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, polynomial multiplication operation is performed with </a:t>
                </a:r>
                <a14:m>
                  <m:oMath xmlns:m="http://schemas.openxmlformats.org/officeDocument/2006/math">
                    <m:r>
                      <a:rPr kumimoji="1" lang="en-US" altLang="ko-Kore-KR" sz="2400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kumimoji="1" lang="en-US" altLang="ko-Kore-KR" sz="2400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𝟐𝟓𝟔</m:t>
                    </m:r>
                  </m:oMath>
                </a14:m>
                <a:r>
                  <a:rPr kumimoji="1" lang="en" altLang="ko-Kore-KR" sz="2400" b="1" dirty="0">
                    <a:solidFill>
                      <a:schemeClr val="accent5">
                        <a:lumMod val="75000"/>
                      </a:schemeClr>
                    </a:solidFill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ko-Kore-KR" sz="2400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𝐪</m:t>
                    </m:r>
                    <m:r>
                      <a:rPr kumimoji="1" lang="en-US" altLang="ko-Kore-KR" sz="2400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1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𝟑𝟑𝟐𝟗</m:t>
                    </m:r>
                  </m:oMath>
                </a14:m>
                <a:r>
                  <a:rPr kumimoji="1" lang="en" altLang="ko-Kore-KR" sz="2400" b="1" dirty="0">
                    <a:solidFill>
                      <a:schemeClr val="accent5">
                        <a:lumMod val="75000"/>
                      </a:schemeClr>
                    </a:solidFill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</a:t>
                </a: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parameters for </a:t>
                </a:r>
                <a:endParaRPr kumimoji="1" lang="en-US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" altLang="ko-Kore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kumimoji="1" lang="en-US" altLang="ko-Kore-KR" sz="24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ko-Kore-KR" sz="2400" b="1" i="0" smtClean="0"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kumimoji="1" lang="en-US" altLang="ko-Kore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kumimoji="1" lang="en-US" altLang="ko-Kore-KR" sz="24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</m:sSup>
                      <m:r>
                        <a:rPr kumimoji="1" lang="en-US" altLang="ko-Kore-KR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ore-KR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marL="0" indent="0" algn="just">
                  <a:buNone/>
                </a:pPr>
                <a:endParaRPr kumimoji="1" lang="en-US" altLang="ko-Kore-KR" sz="10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algn="just"/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Our quantum circuit implemented NTT multiplication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b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𝟑𝟑𝟐𝟗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kumimoji="1" lang="en-US" altLang="ko-Kore-KR" sz="2400" b="1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ore-KR" sz="2400" b="1" i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  <m:r>
                      <a:rPr kumimoji="1" lang="en-US" altLang="ko-Kore-KR" sz="2400" b="1" i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400" b="1" i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marL="0" indent="0" algn="just">
                  <a:buNone/>
                </a:pPr>
                <a:endParaRPr kumimoji="1" lang="en-US" altLang="ko-Kore-KR" sz="105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For multiplication of n-bit polynomials </a:t>
                </a:r>
                <a14:m>
                  <m:oMath xmlns:m="http://schemas.openxmlformats.org/officeDocument/2006/math">
                    <m:r>
                      <a:rPr kumimoji="1" lang="en-US" altLang="ko-Kore-KR" sz="2400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ko-Kore-KR" sz="24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kumimoji="1" lang="en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:r>
                  <a:rPr kumimoji="1" lang="en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School-book multiplication : 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computational complexity</a:t>
                </a:r>
              </a:p>
              <a:p>
                <a:pPr lvl="1"/>
                <a:r>
                  <a:rPr kumimoji="1" lang="en-US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NTT multiplication : 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𝐧𝐥𝐨𝐠</m:t>
                        </m:r>
                      </m:fName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computational complexity</a:t>
                </a:r>
              </a:p>
              <a:p>
                <a:endParaRPr kumimoji="1" lang="en-US" altLang="ko-Kore-KR" sz="10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As far as we know, the proposed quantum circuit is the first NTT quantum circuit designed to operate at the parameters of CRYSTALS-</a:t>
                </a:r>
                <a:r>
                  <a:rPr kumimoji="1" lang="en" altLang="ko-Kore-KR" sz="2400" b="1" dirty="0" err="1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Kyber</a:t>
                </a: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11615737" cy="5603875"/>
              </a:xfrm>
              <a:blipFill>
                <a:blip r:embed="rId2"/>
                <a:stretch>
                  <a:fillRect l="-764" t="-2036" r="-3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7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11476037" cy="5603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ko-Kore-KR" sz="3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[Quantum computing]</a:t>
                </a:r>
              </a:p>
              <a:p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Quantum computers work by exploiting the quantum mechanical properties of the superposition and entanglement of qubit.</a:t>
                </a:r>
              </a:p>
              <a:p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 qubit in quantum superposition can be expressed as:</a:t>
                </a:r>
                <a:r>
                  <a:rPr kumimoji="1" lang="ko-KR" altLang="en-US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</a:t>
                </a:r>
                <a:endParaRPr kumimoji="1" lang="en-US" altLang="ko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endParaRPr kumimoji="1" lang="en-US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endParaRPr kumimoji="1" lang="en-US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Any measurement on these qubits will always yield one of the two eigenvalues,</a:t>
                </a:r>
                <a:r>
                  <a:rPr kumimoji="1" lang="ko-KR" altLang="en-US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  </a:t>
                </a: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and we never know which one.</a:t>
                </a:r>
              </a:p>
              <a:p>
                <a14:m>
                  <m:oMath xmlns:m="http://schemas.openxmlformats.org/officeDocument/2006/math">
                    <m:r>
                      <a:rPr kumimoji="1" lang="el-GR" altLang="ko-Kore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kumimoji="1" lang="el-GR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</a:t>
                </a:r>
                <a:r>
                  <a:rPr kumimoji="1" lang="en-US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ko-Kore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kumimoji="1" lang="el-GR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</a:t>
                </a:r>
                <a:r>
                  <a:rPr kumimoji="1" lang="en-US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are the probability amplitudes, where the probability of a result |1⟩ with a value 1 is</a:t>
                </a:r>
                <a:r>
                  <a:rPr kumimoji="1" lang="ko-KR" altLang="en-US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𝛂</m:t>
                            </m:r>
                          </m:e>
                        </m:d>
                      </m:e>
                      <m:sup>
                        <m:r>
                          <a:rPr kumimoji="1" lang="en-US" altLang="ko-KR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l-GR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, </a:t>
                </a:r>
                <a:r>
                  <a:rPr kumimoji="1" lang="en-US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and the probability of a result |0⟩ with a value 0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𝛃</m:t>
                            </m:r>
                          </m:e>
                        </m:d>
                      </m:e>
                      <m:sup>
                        <m:r>
                          <a:rPr kumimoji="1" lang="en-US" altLang="ko-KR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l-GR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.</a:t>
                </a:r>
                <a:endParaRPr kumimoji="1" lang="en-US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r>
                  <a:rPr kumimoji="1" lang="en-US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Normalizing that state guarantees this equation:</a:t>
                </a:r>
              </a:p>
              <a:p>
                <a:endParaRPr kumimoji="1" lang="en-US" altLang="ko-Kore-KR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11476037" cy="5603875"/>
              </a:xfrm>
              <a:blipFill>
                <a:blip r:embed="rId2"/>
                <a:stretch>
                  <a:fillRect l="-1215" t="-2036" r="-1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3BDB65F-61AE-9CD2-49C3-0172BC77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08" y="5881502"/>
            <a:ext cx="1893384" cy="477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D7322A-596F-C498-60F0-C65CC623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287" y="2914790"/>
            <a:ext cx="2345422" cy="463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64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F197-6F74-514F-D3F4-27BCFA0B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B5DB8-277B-CD91-16D2-BA4E37B63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046378"/>
            <a:ext cx="11369675" cy="5603875"/>
          </a:xfrm>
        </p:spPr>
        <p:txBody>
          <a:bodyPr/>
          <a:lstStyle/>
          <a:p>
            <a:r>
              <a:rPr kumimoji="1" lang="en-US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Quantum gate</a:t>
            </a:r>
          </a:p>
          <a:p>
            <a:pPr marL="457200" lvl="1" indent="0">
              <a:buNone/>
            </a:pPr>
            <a:r>
              <a:rPr kumimoji="1" lang="en-US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The state of a qubit is changed through a quantum gate.</a:t>
            </a:r>
          </a:p>
          <a:p>
            <a:pPr marL="457200" lvl="1" indent="0">
              <a:buNone/>
            </a:pPr>
            <a:r>
              <a:rPr kumimoji="1" lang="en-US" altLang="ko-Kore-KR" sz="2200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The quantum gates used in this paper are as follows:</a:t>
            </a:r>
            <a:endParaRPr kumimoji="1" lang="ko-Kore-KR" altLang="en-US" sz="22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798A60-1859-CBF2-A14B-A2B04E9A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2608703"/>
            <a:ext cx="5892151" cy="3605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790B90-54E2-5925-7964-9AD6A532107A}"/>
              </a:ext>
            </a:extLst>
          </p:cNvPr>
          <p:cNvSpPr txBox="1"/>
          <p:nvPr/>
        </p:nvSpPr>
        <p:spPr>
          <a:xfrm>
            <a:off x="6095999" y="2549552"/>
            <a:ext cx="57778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kumimoji="1" lang="en" altLang="ko-Kore-KR" sz="2000" b="1" dirty="0">
                <a:ea typeface="NanumMyeongjo" pitchFamily="2" charset="-127"/>
              </a:rPr>
              <a:t>X gate:</a:t>
            </a:r>
          </a:p>
          <a:p>
            <a:r>
              <a:rPr kumimoji="1" lang="en" altLang="ko-Kore-KR" sz="1600" b="1" dirty="0">
                <a:latin typeface="NanumMyeongjo" pitchFamily="2" charset="-127"/>
                <a:ea typeface="NanumMyeongjo" pitchFamily="2" charset="-127"/>
              </a:rPr>
              <a:t>The X gate operates with a single qubit and reversed the input state.</a:t>
            </a:r>
          </a:p>
          <a:p>
            <a:endParaRPr kumimoji="1" lang="en" altLang="ko-Kore-KR" sz="1000" b="1" dirty="0">
              <a:latin typeface="NanumMyeongjo" pitchFamily="2" charset="-127"/>
              <a:ea typeface="NanumMyeongjo" pitchFamily="2" charset="-127"/>
            </a:endParaRPr>
          </a:p>
          <a:p>
            <a:r>
              <a:rPr kumimoji="1" lang="en-US" altLang="ko-KR" sz="2000" b="1" dirty="0"/>
              <a:t>(b) </a:t>
            </a:r>
            <a:r>
              <a:rPr kumimoji="1" lang="en" altLang="ko-Kore-KR" sz="2000" b="1" dirty="0"/>
              <a:t>CNOT gate: </a:t>
            </a:r>
          </a:p>
          <a:p>
            <a:r>
              <a:rPr kumimoji="1" lang="en" altLang="ko-Kore-KR" sz="1600" b="1" dirty="0">
                <a:latin typeface="NanumMyeongjo" pitchFamily="2" charset="-127"/>
                <a:ea typeface="NanumMyeongjo" pitchFamily="2" charset="-127"/>
              </a:rPr>
              <a:t>In CNOT gate, the state of the target qubit y is reversed only when the control qubit x is one.</a:t>
            </a:r>
          </a:p>
          <a:p>
            <a:endParaRPr kumimoji="1" lang="en-US" altLang="ko-Kore-KR" sz="1000" b="1" dirty="0">
              <a:latin typeface="NanumMyeongjo" pitchFamily="2" charset="-127"/>
              <a:ea typeface="NanumMyeongjo" pitchFamily="2" charset="-127"/>
            </a:endParaRPr>
          </a:p>
          <a:p>
            <a:r>
              <a:rPr kumimoji="1" lang="en" altLang="ko-Kore-KR" sz="2000" b="1" dirty="0">
                <a:ea typeface="NanumMyeongjo" pitchFamily="2" charset="-127"/>
              </a:rPr>
              <a:t>(c) Toffoli gate: </a:t>
            </a:r>
          </a:p>
          <a:p>
            <a:r>
              <a:rPr kumimoji="1" lang="en-US" altLang="ko-Kore-KR" sz="1600" b="1" dirty="0">
                <a:latin typeface="NanumMyeongjo" pitchFamily="2" charset="-127"/>
                <a:ea typeface="NanumMyeongjo" pitchFamily="2" charset="-127"/>
              </a:rPr>
              <a:t>In Toffoli gate, </a:t>
            </a:r>
            <a:r>
              <a:rPr kumimoji="1" lang="en" altLang="ko-Kore-KR" sz="1600" b="1" dirty="0">
                <a:latin typeface="NanumMyeongjo" pitchFamily="2" charset="-127"/>
                <a:ea typeface="NanumMyeongjo" pitchFamily="2" charset="-127"/>
              </a:rPr>
              <a:t>the state of the target qubit z is reversed only  when the control qubits x and y are both one.</a:t>
            </a:r>
          </a:p>
          <a:p>
            <a:endParaRPr kumimoji="1" lang="en" altLang="ko-Kore-KR" sz="1000" b="1" dirty="0">
              <a:latin typeface="NanumMyeongjo" pitchFamily="2" charset="-127"/>
              <a:ea typeface="NanumMyeongjo" pitchFamily="2" charset="-127"/>
            </a:endParaRPr>
          </a:p>
          <a:p>
            <a:r>
              <a:rPr kumimoji="1" lang="en" altLang="ko-Kore-KR" b="1" dirty="0">
                <a:ea typeface="NanumMyeongjo" pitchFamily="2" charset="-127"/>
              </a:rPr>
              <a:t>(d)</a:t>
            </a:r>
            <a:r>
              <a:rPr kumimoji="1" lang="ko-KR" altLang="en-US" b="1" dirty="0">
                <a:ea typeface="NanumMyeongjo" pitchFamily="2" charset="-127"/>
              </a:rPr>
              <a:t> </a:t>
            </a:r>
            <a:r>
              <a:rPr kumimoji="1" lang="en" altLang="ko-Kore-KR" b="1" dirty="0">
                <a:ea typeface="NanumMyeongjo" pitchFamily="2" charset="-127"/>
              </a:rPr>
              <a:t>CCCNOT gate (3 qubit multi-controlled gate):</a:t>
            </a:r>
            <a:r>
              <a:rPr kumimoji="1" lang="en" altLang="ko-Kore-KR" sz="1600" b="1" dirty="0">
                <a:ea typeface="NanumMyeongjo" pitchFamily="2" charset="-127"/>
              </a:rPr>
              <a:t> </a:t>
            </a:r>
          </a:p>
          <a:p>
            <a:pPr algn="just"/>
            <a:r>
              <a:rPr kumimoji="1" lang="en" altLang="ko-Kore-KR" sz="1600" b="1" dirty="0">
                <a:latin typeface="NanumMyeongjo" pitchFamily="2" charset="-127"/>
                <a:ea typeface="NanumMyeongjo" pitchFamily="2" charset="-127"/>
              </a:rPr>
              <a:t>In CCCNOT gate, the state of the target qubit w is reversed    only when the control qubits x to z are all one.</a:t>
            </a:r>
            <a:endParaRPr kumimoji="1" lang="ko-Kore-KR" altLang="en-US" sz="1600" b="1" dirty="0">
              <a:latin typeface="NanumMyeongjo" pitchFamily="2" charset="-127"/>
              <a:ea typeface="NanumMyeongjo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00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ADB1-9128-20AA-02F0-00754C66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69CDD-8DAF-7B22-CDF1-3269F8E0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77637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[CRYSTALS-</a:t>
            </a:r>
            <a:r>
              <a:rPr kumimoji="1" lang="en" altLang="ko-Kore-KR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]</a:t>
            </a:r>
          </a:p>
          <a:p>
            <a:pPr lvl="1"/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CRYSTALS-</a:t>
            </a:r>
            <a:r>
              <a:rPr kumimoji="1" lang="en" altLang="ko-Kore-KR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is an IND-CCA2-secure KEM with the hardness of Modul-LWE on a lattices.</a:t>
            </a:r>
          </a:p>
          <a:p>
            <a:pPr lvl="1"/>
            <a:endParaRPr kumimoji="1" lang="en" altLang="ko-Kore-KR" sz="5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lvl="1"/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The </a:t>
            </a:r>
            <a:r>
              <a:rPr kumimoji="1" lang="en" altLang="ko-Kore-KR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cipher, designed to be robust in the post-quantum era, is one of the finalists of the post-quantum cryptography project conducted by NIST.</a:t>
            </a:r>
          </a:p>
          <a:p>
            <a:pPr lvl="1"/>
            <a:endParaRPr kumimoji="1" lang="en" altLang="ko-Kore-KR" sz="5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lvl="1"/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Security is based on the hardness of resolving learning-with-errors (LWE) problems for module lattices.</a:t>
            </a:r>
            <a:endParaRPr kumimoji="1" lang="ko-Kore-KR" altLang="en-US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1026" name="Picture 2" descr="CRYSTALS-Kyber">
            <a:extLst>
              <a:ext uri="{FF2B5EF4-FFF2-40B4-BE49-F238E27FC236}">
                <a16:creationId xmlns:a16="http://schemas.microsoft.com/office/drawing/2014/main" id="{47E2B11A-2A73-DFCE-7F5E-64A9972D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80" y="4516653"/>
            <a:ext cx="4610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7299-7888-CB33-D27E-E6D9C9AE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FC1753-DBCE-ABD5-59D6-BB29FB5FF15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552236" cy="5603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R" b="1" dirty="0">
                    <a:latin typeface="NanumMyeongjo" pitchFamily="2" charset="-127"/>
                    <a:ea typeface="NanumMyeongjo" pitchFamily="2" charset="-127"/>
                  </a:rPr>
                  <a:t>[</a:t>
                </a: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Number theoretic transform(NTT)</a:t>
                </a:r>
                <a:r>
                  <a:rPr kumimoji="1" lang="en-US" altLang="ko-KR" b="1" dirty="0">
                    <a:latin typeface="NanumMyeongjo" pitchFamily="2" charset="-127"/>
                    <a:ea typeface="NanumMyeongjo" pitchFamily="2" charset="-127"/>
                  </a:rPr>
                  <a:t>]</a:t>
                </a:r>
                <a:endParaRPr kumimoji="1" lang="en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Discrete </a:t>
                </a:r>
                <a:r>
                  <a:rPr kumimoji="1" lang="en-US" altLang="ko-Kore-KR" sz="2200" b="1" dirty="0" err="1">
                    <a:latin typeface="NanumMyeongjo" pitchFamily="2" charset="-127"/>
                    <a:ea typeface="NanumMyeongjo" pitchFamily="2" charset="-127"/>
                  </a:rPr>
                  <a:t>fourier</a:t>
                </a:r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 transform (DFT) performs transformation on finite N complex number fields instead of continuous interval (</a:t>
                </a:r>
                <a14:m>
                  <m:oMath xmlns:m="http://schemas.openxmlformats.org/officeDocument/2006/math">
                    <m:r>
                      <a:rPr kumimoji="1" lang="en-US" altLang="ko-K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) of FT. </a:t>
                </a:r>
              </a:p>
              <a:p>
                <a:pPr lvl="1">
                  <a:buFontTx/>
                  <a:buChar char="-"/>
                </a:pPr>
                <a:endParaRPr kumimoji="1" lang="en-US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buFontTx/>
                  <a:buChar char="-"/>
                </a:pPr>
                <a:endParaRPr kumimoji="1" lang="en-US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buFontTx/>
                  <a:buChar char="-"/>
                </a:pPr>
                <a:endParaRPr kumimoji="1" lang="en-US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The Number Theory Transform (NTT) is a generalization of the discrete Fourier transform (DFT) domain to integer fields.</a:t>
                </a:r>
              </a:p>
              <a:p>
                <a:pPr lvl="1">
                  <a:buFontTx/>
                  <a:buChar char="-"/>
                </a:pPr>
                <a:endParaRPr kumimoji="1" lang="en-US" altLang="ko-Kore-KR" sz="5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" altLang="ko-Kore-KR" sz="2200" b="1" dirty="0">
                    <a:latin typeface="NanumMyeongjo" pitchFamily="2" charset="-127"/>
                    <a:ea typeface="NanumMyeongjo" pitchFamily="2" charset="-127"/>
                  </a:rPr>
                  <a:t>It uses the n-</a:t>
                </a:r>
                <a:r>
                  <a:rPr kumimoji="1" lang="en" altLang="ko-Kore-KR" sz="2200" b="1" dirty="0" err="1">
                    <a:latin typeface="NanumMyeongjo" pitchFamily="2" charset="-127"/>
                    <a:ea typeface="NanumMyeongjo" pitchFamily="2" charset="-127"/>
                  </a:rPr>
                  <a:t>th</a:t>
                </a:r>
                <a:r>
                  <a:rPr kumimoji="1" lang="en" altLang="ko-Kore-KR" sz="2200" b="1" dirty="0">
                    <a:latin typeface="NanumMyeongjo" pitchFamily="2" charset="-127"/>
                    <a:ea typeface="NanumMyeongjo" pitchFamily="2" charset="-127"/>
                  </a:rPr>
                  <a:t> primitive root of unity based on a quotient ring instead of the complex field of DFT.</a:t>
                </a:r>
              </a:p>
              <a:p>
                <a:pPr lvl="1">
                  <a:buFontTx/>
                  <a:buChar char="-"/>
                </a:pPr>
                <a:endParaRPr kumimoji="1" lang="en" altLang="ko-Kore-KR" sz="5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" altLang="ko-Kore-KR" sz="2200" b="1" dirty="0">
                    <a:latin typeface="NanumMyeongjo" pitchFamily="2" charset="-127"/>
                    <a:ea typeface="NanumMyeongjo" pitchFamily="2" charset="-127"/>
                  </a:rPr>
                  <a:t>When performing multiplication on two n-bit length polynomials,</a:t>
                </a:r>
              </a:p>
              <a:p>
                <a:pPr lvl="2"/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School-book multiplication : 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b="1" dirty="0">
                    <a:latin typeface="NanumMyeongjo" pitchFamily="2" charset="-127"/>
                    <a:ea typeface="NanumMyeongjo" pitchFamily="2" charset="-127"/>
                  </a:rPr>
                  <a:t> computational complexity</a:t>
                </a:r>
              </a:p>
              <a:p>
                <a:pPr lvl="2"/>
                <a:r>
                  <a:rPr kumimoji="1" lang="en-US" altLang="ko-Kore-KR" b="1" dirty="0">
                    <a:latin typeface="NanumMyeongjo" pitchFamily="2" charset="-127"/>
                    <a:ea typeface="NanumMyeongjo" pitchFamily="2" charset="-127"/>
                  </a:rPr>
                  <a:t>NTT multiplication : 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𝐧𝐥𝐨𝐠</m:t>
                        </m:r>
                      </m:fName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 computational complexity</a:t>
                </a:r>
              </a:p>
              <a:p>
                <a:pPr lvl="1">
                  <a:buFontTx/>
                  <a:buChar char="-"/>
                </a:pPr>
                <a:endParaRPr kumimoji="1" lang="ko-Kore-KR" altLang="en-US" b="1" dirty="0">
                  <a:latin typeface="NanumMyeongjo" pitchFamily="2" charset="-127"/>
                  <a:ea typeface="NanumMyeongjo" pitchFamily="2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FC1753-DBCE-ABD5-59D6-BB29FB5FF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552236" cy="5603875"/>
              </a:xfrm>
              <a:blipFill>
                <a:blip r:embed="rId2"/>
                <a:stretch>
                  <a:fillRect l="-1098" t="-1810" r="-12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FC4CCFF-E041-64EB-75DD-8142F612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311400"/>
            <a:ext cx="2857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768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1664</Words>
  <Application>Microsoft Macintosh PowerPoint</Application>
  <PresentationFormat>와이드스크린</PresentationFormat>
  <Paragraphs>214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맑은 고딕</vt:lpstr>
      <vt:lpstr>NanumMyeongjo</vt:lpstr>
      <vt:lpstr>Arial</vt:lpstr>
      <vt:lpstr>Cambria Math</vt:lpstr>
      <vt:lpstr>Helvetica</vt:lpstr>
      <vt:lpstr>CryptoCraft 테마</vt:lpstr>
      <vt:lpstr>제목 테마</vt:lpstr>
      <vt:lpstr>NTT quantum circuit for CRYSTALS–Kyber</vt:lpstr>
      <vt:lpstr>PowerPoint 프레젠테이션</vt:lpstr>
      <vt:lpstr>Introduction</vt:lpstr>
      <vt:lpstr>Introduction</vt:lpstr>
      <vt:lpstr>Introduction</vt:lpstr>
      <vt:lpstr>Related work</vt:lpstr>
      <vt:lpstr>Related work</vt:lpstr>
      <vt:lpstr>Related work</vt:lpstr>
      <vt:lpstr>Related work</vt:lpstr>
      <vt:lpstr>Proposed method – NTT quantum circuit for CRYSTALS-Kyber 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Evaluation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177</cp:revision>
  <dcterms:created xsi:type="dcterms:W3CDTF">2019-03-05T04:29:07Z</dcterms:created>
  <dcterms:modified xsi:type="dcterms:W3CDTF">2022-12-19T09:48:57Z</dcterms:modified>
</cp:coreProperties>
</file>