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5" r:id="rId2"/>
  </p:sldMasterIdLst>
  <p:sldIdLst>
    <p:sldId id="257" r:id="rId3"/>
    <p:sldId id="260" r:id="rId4"/>
    <p:sldId id="258" r:id="rId5"/>
    <p:sldId id="261" r:id="rId6"/>
    <p:sldId id="271" r:id="rId7"/>
    <p:sldId id="267" r:id="rId8"/>
    <p:sldId id="272" r:id="rId9"/>
    <p:sldId id="268" r:id="rId10"/>
    <p:sldId id="262" r:id="rId11"/>
    <p:sldId id="269" r:id="rId12"/>
    <p:sldId id="270" r:id="rId13"/>
    <p:sldId id="266" r:id="rId14"/>
    <p:sldId id="273" r:id="rId15"/>
    <p:sldId id="265" r:id="rId16"/>
    <p:sldId id="274" r:id="rId17"/>
    <p:sldId id="264" r:id="rId18"/>
    <p:sldId id="25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009B07-872A-9A44-A8C5-555C7FF1ED77}" v="476" dt="2022-12-08T15:12:39.9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57"/>
    <p:restoredTop sz="96327"/>
  </p:normalViewPr>
  <p:slideViewPr>
    <p:cSldViewPr snapToObjects="1">
      <p:cViewPr varScale="1">
        <p:scale>
          <a:sx n="124" d="100"/>
          <a:sy n="124" d="100"/>
        </p:scale>
        <p:origin x="24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519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16740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15641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437B6-A43D-EA47-9F3F-E60C6642F8D2}" type="datetimeFigureOut">
              <a:rPr kumimoji="1" lang="ko-Kore-KR" altLang="en-US" smtClean="0"/>
              <a:t>2022. 12. 12.</a:t>
            </a:fld>
            <a:endParaRPr kumimoji="1" lang="ko-Kore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1A878-7EBC-2E42-A824-62C83D9372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489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575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F9506-9EB3-1147-8806-F4FEE97D82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4400" dirty="0"/>
              <a:t>K-XMSS and K-SPHINCS+ : </a:t>
            </a:r>
            <a:br>
              <a:rPr kumimoji="1" lang="en-US" altLang="ko-Kore-KR" sz="4400" dirty="0"/>
            </a:br>
            <a:r>
              <a:rPr kumimoji="1" lang="en-US" altLang="ko-Kore-KR" sz="4400" dirty="0"/>
              <a:t>Hash based Signature with Korean </a:t>
            </a:r>
            <a:br>
              <a:rPr kumimoji="1" lang="en-US" altLang="ko-Kore-KR" sz="4400" dirty="0"/>
            </a:br>
            <a:r>
              <a:rPr kumimoji="1" lang="en-US" altLang="ko-Kore-KR" sz="4400" dirty="0"/>
              <a:t>Cryptography Algorithms</a:t>
            </a:r>
            <a:endParaRPr kumimoji="1" lang="ko-Kore-KR" altLang="en-US" sz="4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976B76-57E6-744E-80BD-56E31CBB47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b="1" dirty="0" err="1">
                <a:solidFill>
                  <a:schemeClr val="accent1"/>
                </a:solidFill>
              </a:rPr>
              <a:t>Minjoo</a:t>
            </a:r>
            <a:r>
              <a:rPr kumimoji="1" lang="en-US" altLang="ko-Kore-KR" b="1" dirty="0">
                <a:solidFill>
                  <a:schemeClr val="accent1"/>
                </a:solidFill>
              </a:rPr>
              <a:t> Sim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Siwoo</a:t>
            </a:r>
            <a:r>
              <a:rPr kumimoji="1" lang="en-US" altLang="ko-Kore-KR" dirty="0"/>
              <a:t> </a:t>
            </a:r>
            <a:r>
              <a:rPr kumimoji="1" lang="en-US" altLang="ko-Kore-KR" dirty="0" err="1"/>
              <a:t>Eum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Gyeongju</a:t>
            </a:r>
            <a:r>
              <a:rPr kumimoji="1" lang="en-US" altLang="ko-Kore-KR" dirty="0"/>
              <a:t> Song, </a:t>
            </a:r>
          </a:p>
          <a:p>
            <a:r>
              <a:rPr kumimoji="1" lang="en-US" altLang="ko-Kore-KR" dirty="0" err="1"/>
              <a:t>Yujin</a:t>
            </a:r>
            <a:r>
              <a:rPr kumimoji="1" lang="en-US" altLang="ko-Kore-KR" dirty="0"/>
              <a:t> Yang, </a:t>
            </a:r>
            <a:r>
              <a:rPr kumimoji="1" lang="en-US" altLang="ko-Kore-KR" dirty="0" err="1"/>
              <a:t>Wonwoong</a:t>
            </a:r>
            <a:r>
              <a:rPr kumimoji="1" lang="en-US" altLang="ko-Kore-KR" dirty="0"/>
              <a:t> Kim and </a:t>
            </a:r>
            <a:r>
              <a:rPr kumimoji="1" lang="en-US" altLang="ko-Kore-KR" b="1" dirty="0" err="1"/>
              <a:t>Hwajeong</a:t>
            </a:r>
            <a:r>
              <a:rPr kumimoji="1" lang="en-US" altLang="ko-Kore-KR" b="1" dirty="0"/>
              <a:t> </a:t>
            </a:r>
            <a:r>
              <a:rPr kumimoji="1" lang="en-US" altLang="ko-Kore-KR" b="1" dirty="0" err="1"/>
              <a:t>Seo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90425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+mj-ea"/>
              </a:rPr>
              <a:t>K-XMSS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" altLang="ko-Kore-KR" sz="2400" dirty="0">
                <a:latin typeface="+mn-ea"/>
              </a:rPr>
              <a:t>We replaced the hash functions (SHA2 and SHAKE) used in the original  XMSS to Korean cryptography algorithms</a:t>
            </a:r>
          </a:p>
          <a:p>
            <a:pPr>
              <a:lnSpc>
                <a:spcPct val="150000"/>
              </a:lnSpc>
            </a:pPr>
            <a:r>
              <a:rPr kumimoji="1" lang="en" altLang="ko-Kore-KR" sz="2400" dirty="0">
                <a:latin typeface="+mn-ea"/>
              </a:rPr>
              <a:t>Utilized </a:t>
            </a:r>
            <a:r>
              <a:rPr kumimoji="1" lang="en" altLang="ko-Kore-KR" sz="2400" b="1" dirty="0">
                <a:solidFill>
                  <a:schemeClr val="accent1"/>
                </a:solidFill>
                <a:latin typeface="+mn-ea"/>
              </a:rPr>
              <a:t>LSH</a:t>
            </a:r>
            <a:r>
              <a:rPr kumimoji="1" lang="en" altLang="ko-Kore-KR" sz="2400" dirty="0">
                <a:latin typeface="+mn-ea"/>
              </a:rPr>
              <a:t> hash function and hash function based on block cipher (</a:t>
            </a:r>
            <a:r>
              <a:rPr kumimoji="1" lang="en" altLang="ko-Kore-KR" sz="2400" b="1" dirty="0">
                <a:solidFill>
                  <a:schemeClr val="accent1"/>
                </a:solidFill>
                <a:latin typeface="+mn-ea"/>
              </a:rPr>
              <a:t>CHAM</a:t>
            </a:r>
            <a:r>
              <a:rPr kumimoji="1" lang="en" altLang="ko-Kore-KR" sz="2400" b="1" dirty="0">
                <a:latin typeface="+mn-ea"/>
              </a:rPr>
              <a:t> </a:t>
            </a:r>
            <a:r>
              <a:rPr kumimoji="1" lang="ko-KR" altLang="en-US" sz="2400" b="1" dirty="0">
                <a:latin typeface="+mn-ea"/>
              </a:rPr>
              <a:t> </a:t>
            </a:r>
            <a:r>
              <a:rPr kumimoji="1" lang="en" altLang="ko-Kore-KR" sz="2400" dirty="0">
                <a:latin typeface="+mn-ea"/>
              </a:rPr>
              <a:t>and </a:t>
            </a:r>
            <a:r>
              <a:rPr kumimoji="1" lang="en" altLang="ko-Kore-KR" sz="2400" b="1" dirty="0">
                <a:solidFill>
                  <a:schemeClr val="accent1"/>
                </a:solidFill>
                <a:latin typeface="+mn-ea"/>
              </a:rPr>
              <a:t>LEA</a:t>
            </a:r>
            <a:r>
              <a:rPr kumimoji="1" lang="en" altLang="ko-Kore-KR" sz="2400" dirty="0">
                <a:latin typeface="+mn-ea"/>
              </a:rPr>
              <a:t>) 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2400" dirty="0">
                <a:latin typeface="+mn-ea"/>
              </a:rPr>
              <a:t>We developed the code based on the basic C reference of XMSS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2400" dirty="0">
                <a:latin typeface="+mn-ea"/>
              </a:rPr>
              <a:t>K-XMSS adopted the same parameters and structures utilized in XMSS</a:t>
            </a:r>
            <a:endParaRPr kumimoji="1" lang="ko-Kore-KR" altLang="en-US" sz="2400" dirty="0">
              <a:latin typeface="+mn-ea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E6D729EF-7FCD-212B-7C1C-33911C6B5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910389"/>
              </p:ext>
            </p:extLst>
          </p:nvPr>
        </p:nvGraphicFramePr>
        <p:xfrm>
          <a:off x="1415481" y="5102185"/>
          <a:ext cx="9361038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0346">
                  <a:extLst>
                    <a:ext uri="{9D8B030D-6E8A-4147-A177-3AD203B41FA5}">
                      <a16:colId xmlns:a16="http://schemas.microsoft.com/office/drawing/2014/main" val="2544493704"/>
                    </a:ext>
                  </a:extLst>
                </a:gridCol>
                <a:gridCol w="3120346">
                  <a:extLst>
                    <a:ext uri="{9D8B030D-6E8A-4147-A177-3AD203B41FA5}">
                      <a16:colId xmlns:a16="http://schemas.microsoft.com/office/drawing/2014/main" val="2101601165"/>
                    </a:ext>
                  </a:extLst>
                </a:gridCol>
                <a:gridCol w="3120346">
                  <a:extLst>
                    <a:ext uri="{9D8B030D-6E8A-4147-A177-3AD203B41FA5}">
                      <a16:colId xmlns:a16="http://schemas.microsoft.com/office/drawing/2014/main" val="1874226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>
                          <a:latin typeface="+mn-ea"/>
                          <a:ea typeface="+mn-ea"/>
                        </a:rPr>
                        <a:t>w</a:t>
                      </a:r>
                      <a:endParaRPr lang="ko-Kore-KR" altLang="en-US" sz="20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>
                          <a:latin typeface="+mn-ea"/>
                          <a:ea typeface="+mn-ea"/>
                        </a:rPr>
                        <a:t>n</a:t>
                      </a:r>
                      <a:endParaRPr lang="ko-Kore-KR" altLang="en-US" sz="20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>
                          <a:latin typeface="+mn-ea"/>
                          <a:ea typeface="+mn-ea"/>
                        </a:rPr>
                        <a:t>Hash Function</a:t>
                      </a:r>
                      <a:endParaRPr lang="ko-Kore-KR" altLang="en-US" sz="20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457612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sz="2000" dirty="0">
                          <a:latin typeface="+mn-ea"/>
                          <a:ea typeface="+mn-ea"/>
                        </a:rPr>
                        <a:t>16</a:t>
                      </a:r>
                      <a:endParaRPr lang="ko-Kore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>
                          <a:latin typeface="+mn-ea"/>
                          <a:ea typeface="+mn-ea"/>
                        </a:rPr>
                        <a:t>32</a:t>
                      </a:r>
                      <a:endParaRPr lang="ko-Kore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>
                          <a:latin typeface="+mn-ea"/>
                          <a:ea typeface="+mn-ea"/>
                        </a:rPr>
                        <a:t>LSH-256, CHAM and LEA</a:t>
                      </a:r>
                      <a:endParaRPr lang="ko-Kore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931018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>
                          <a:latin typeface="+mn-ea"/>
                          <a:ea typeface="+mn-ea"/>
                        </a:rPr>
                        <a:t>64</a:t>
                      </a:r>
                      <a:endParaRPr lang="ko-Kore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000" dirty="0">
                          <a:latin typeface="+mn-ea"/>
                          <a:ea typeface="+mn-ea"/>
                        </a:rPr>
                        <a:t>LSH-512</a:t>
                      </a:r>
                      <a:endParaRPr lang="ko-Kore-KR" altLang="en-US" sz="2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441861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80E2CF0-B8D0-242A-81BD-06278E21842C}"/>
              </a:ext>
            </a:extLst>
          </p:cNvPr>
          <p:cNvSpPr txBox="1"/>
          <p:nvPr/>
        </p:nvSpPr>
        <p:spPr>
          <a:xfrm>
            <a:off x="4862329" y="6392915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+mn-ea"/>
              </a:rPr>
              <a:t>Parameter of K-XMSS</a:t>
            </a:r>
            <a:endParaRPr kumimoji="1" lang="ko-Kore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4672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+mj-ea"/>
              </a:rPr>
              <a:t>K-SPHINCS+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" altLang="ko-Kore-KR" sz="2400" dirty="0">
                <a:latin typeface="+mn-ea"/>
              </a:rPr>
              <a:t>We replaced the hash functions (SHA2, SHAKE, and HARAKA) used in the      original SPHINCS+ to Korean hash functions (LSH, CHAM, and LEA)</a:t>
            </a:r>
          </a:p>
          <a:p>
            <a:pPr>
              <a:lnSpc>
                <a:spcPct val="150000"/>
              </a:lnSpc>
            </a:pPr>
            <a:r>
              <a:rPr kumimoji="1" lang="en" altLang="ko-Kore-KR" sz="2400" dirty="0">
                <a:latin typeface="+mn-ea"/>
              </a:rPr>
              <a:t>We set the hash function parameters (n, h, d, k</a:t>
            </a:r>
            <a:r>
              <a:rPr kumimoji="1" lang="ko-KR" altLang="en-US" sz="2400" dirty="0">
                <a:latin typeface="+mn-ea"/>
              </a:rPr>
              <a:t> </a:t>
            </a:r>
            <a:r>
              <a:rPr kumimoji="1" lang="en-US" altLang="ko-KR" sz="2400" dirty="0">
                <a:latin typeface="+mn-ea"/>
              </a:rPr>
              <a:t>and</a:t>
            </a:r>
            <a:r>
              <a:rPr kumimoji="1" lang="en" altLang="ko-Kore-KR" sz="2400" dirty="0">
                <a:latin typeface="+mn-ea"/>
              </a:rPr>
              <a:t> w) used in SPHINCS+ to be the same in K- SPHINCS+</a:t>
            </a:r>
          </a:p>
          <a:p>
            <a:pPr>
              <a:lnSpc>
                <a:spcPct val="150000"/>
              </a:lnSpc>
            </a:pPr>
            <a:r>
              <a:rPr kumimoji="1" lang="en" altLang="ko-Kore-KR" sz="2400" dirty="0">
                <a:latin typeface="+mn-ea"/>
              </a:rPr>
              <a:t>Implemented it based on hash function-256(LSH-256, CHAM and LEA)</a:t>
            </a:r>
          </a:p>
          <a:p>
            <a:pPr>
              <a:lnSpc>
                <a:spcPct val="150000"/>
              </a:lnSpc>
            </a:pPr>
            <a:endParaRPr kumimoji="1" lang="ko-Kore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82126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4000" dirty="0">
                <a:latin typeface="+mn-ea"/>
                <a:ea typeface="+mn-ea"/>
              </a:rPr>
              <a:t>Evaluation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b="1" dirty="0">
                <a:latin typeface="+mn-ea"/>
              </a:rPr>
              <a:t>K-XMSS vs XMSS</a:t>
            </a:r>
          </a:p>
          <a:p>
            <a:pPr>
              <a:lnSpc>
                <a:spcPct val="150000"/>
              </a:lnSpc>
            </a:pPr>
            <a:r>
              <a:rPr kumimoji="1" lang="en" altLang="ko-Kore-KR" sz="2400" dirty="0">
                <a:latin typeface="+mn-ea"/>
              </a:rPr>
              <a:t>XMSS was evaluated using test/</a:t>
            </a:r>
            <a:r>
              <a:rPr kumimoji="1" lang="en" altLang="ko-Kore-KR" sz="2400" dirty="0" err="1">
                <a:latin typeface="+mn-ea"/>
              </a:rPr>
              <a:t>speed.c</a:t>
            </a:r>
            <a:r>
              <a:rPr kumimoji="1" lang="en" altLang="ko-Kore-KR" sz="2400" dirty="0">
                <a:latin typeface="+mn-ea"/>
              </a:rPr>
              <a:t> included in the basic C reference code </a:t>
            </a:r>
            <a:endParaRPr kumimoji="1" lang="en-US" altLang="ko-Kore-KR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" altLang="ko-Kore-KR" sz="2400" dirty="0">
                <a:latin typeface="+mn-ea"/>
              </a:rPr>
              <a:t>SHA2 in XMSS used the OpenSSL library, and in the case of SHAKE, the </a:t>
            </a:r>
            <a:r>
              <a:rPr kumimoji="1" lang="ko-KR" altLang="en-US" sz="2400" dirty="0">
                <a:latin typeface="+mn-ea"/>
              </a:rPr>
              <a:t>       </a:t>
            </a:r>
            <a:r>
              <a:rPr kumimoji="1" lang="en" altLang="ko-Kore-KR" sz="2400" dirty="0">
                <a:latin typeface="+mn-ea"/>
              </a:rPr>
              <a:t>optimally implemented code for XMSS operations</a:t>
            </a:r>
          </a:p>
          <a:p>
            <a:pPr>
              <a:lnSpc>
                <a:spcPct val="150000"/>
              </a:lnSpc>
            </a:pPr>
            <a:r>
              <a:rPr kumimoji="1" lang="en" altLang="ko-Kore-KR" sz="2400" dirty="0">
                <a:latin typeface="+mn-ea"/>
              </a:rPr>
              <a:t>In contrast, LSH uses a basic C reference</a:t>
            </a:r>
            <a:r>
              <a:rPr kumimoji="1" lang="ko-KR" altLang="en-US" sz="2400" dirty="0">
                <a:latin typeface="+mn-ea"/>
              </a:rPr>
              <a:t> </a:t>
            </a:r>
            <a:r>
              <a:rPr kumimoji="1" lang="en-US" altLang="ko-KR" sz="2400" dirty="0">
                <a:latin typeface="+mn-ea"/>
              </a:rPr>
              <a:t>and </a:t>
            </a:r>
            <a:r>
              <a:rPr kumimoji="1" lang="en" altLang="ko-Kore-KR" sz="2400" dirty="0">
                <a:latin typeface="+mn-ea"/>
              </a:rPr>
              <a:t>the hash function our implementations based on CHAM and LEA</a:t>
            </a:r>
            <a:endParaRPr kumimoji="1" lang="ko-Kore-KR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kumimoji="1" lang="ko-Kore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3781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4000" dirty="0">
                <a:latin typeface="+mn-ea"/>
                <a:ea typeface="+mn-ea"/>
              </a:rPr>
              <a:t>Evaluation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b="1" dirty="0">
                <a:latin typeface="+mn-ea"/>
              </a:rPr>
              <a:t>K-XMSS vs XMSS</a:t>
            </a:r>
          </a:p>
          <a:p>
            <a:pPr>
              <a:lnSpc>
                <a:spcPct val="150000"/>
              </a:lnSpc>
            </a:pPr>
            <a:r>
              <a:rPr kumimoji="1" lang="en" altLang="ko-Kore-KR" sz="2400" b="1" dirty="0">
                <a:solidFill>
                  <a:schemeClr val="accent1"/>
                </a:solidFill>
                <a:latin typeface="+mn-ea"/>
              </a:rPr>
              <a:t>LSH</a:t>
            </a:r>
            <a:r>
              <a:rPr kumimoji="1" lang="en" altLang="ko-Kore-KR" sz="2400" dirty="0">
                <a:latin typeface="+mn-ea"/>
              </a:rPr>
              <a:t> was significantly </a:t>
            </a:r>
            <a:r>
              <a:rPr kumimoji="1" lang="en" altLang="ko-Kore-KR" sz="2400" b="1" dirty="0">
                <a:solidFill>
                  <a:schemeClr val="accent1"/>
                </a:solidFill>
                <a:latin typeface="+mn-ea"/>
              </a:rPr>
              <a:t>faster than other </a:t>
            </a:r>
            <a:r>
              <a:rPr kumimoji="1" lang="en-US" altLang="ko-Kore-KR" sz="2400" b="1" dirty="0">
                <a:solidFill>
                  <a:schemeClr val="accent1"/>
                </a:solidFill>
                <a:latin typeface="+mn-ea"/>
              </a:rPr>
              <a:t>Korean </a:t>
            </a:r>
            <a:r>
              <a:rPr kumimoji="1" lang="en" altLang="ko-Kore-KR" sz="2400" b="1" dirty="0">
                <a:solidFill>
                  <a:schemeClr val="accent1"/>
                </a:solidFill>
                <a:latin typeface="+mn-ea"/>
              </a:rPr>
              <a:t>hash ciphers</a:t>
            </a:r>
            <a:endParaRPr kumimoji="1" lang="en" altLang="ko-Kore-KR" sz="2400" dirty="0">
              <a:solidFill>
                <a:schemeClr val="accent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kumimoji="1" lang="en" altLang="ko-Kore-KR" sz="2400" dirty="0">
                <a:latin typeface="+mn-ea"/>
              </a:rPr>
              <a:t>SHAKE was about 2 times faster than that of SHA2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2400" dirty="0">
                <a:latin typeface="+mn-ea"/>
              </a:rPr>
              <a:t>As the result, </a:t>
            </a:r>
            <a:r>
              <a:rPr kumimoji="1" lang="en-US" altLang="ko-Kore-KR" sz="2400" b="1" dirty="0">
                <a:latin typeface="+mn-ea"/>
              </a:rPr>
              <a:t>LSH performance was about 2 times lower than that of the  SHA2</a:t>
            </a:r>
            <a:r>
              <a:rPr kumimoji="1" lang="en-US" altLang="ko-Kore-KR" sz="2400" dirty="0">
                <a:latin typeface="+mn-ea"/>
              </a:rPr>
              <a:t> during the entire operation process</a:t>
            </a:r>
            <a:endParaRPr kumimoji="1" lang="en" altLang="ko-Kore-KR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kumimoji="1" lang="ko-Kore-KR" altLang="en-US" sz="24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4DA2C8-FA43-5F97-5572-8E3BDA624C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419"/>
          <a:stretch/>
        </p:blipFill>
        <p:spPr>
          <a:xfrm>
            <a:off x="55944" y="4581128"/>
            <a:ext cx="6080368" cy="178109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8C9A6C1-FB2F-6702-D084-E7D839ADB8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784"/>
          <a:stretch/>
        </p:blipFill>
        <p:spPr>
          <a:xfrm>
            <a:off x="6064304" y="4581128"/>
            <a:ext cx="6080368" cy="192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14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4000" dirty="0">
                <a:latin typeface="+mn-ea"/>
                <a:ea typeface="+mn-ea"/>
              </a:rPr>
              <a:t>Evaluation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b="1" dirty="0">
                <a:latin typeface="+mn-ea"/>
              </a:rPr>
              <a:t>K</a:t>
            </a:r>
            <a:r>
              <a:rPr kumimoji="1" lang="en-US" altLang="ko-KR" b="1" dirty="0">
                <a:latin typeface="+mn-ea"/>
              </a:rPr>
              <a:t>-SPHINSC+</a:t>
            </a:r>
            <a:r>
              <a:rPr kumimoji="1" lang="en-US" altLang="ko-Kore-KR" b="1" dirty="0">
                <a:latin typeface="+mn-ea"/>
              </a:rPr>
              <a:t> vs </a:t>
            </a:r>
            <a:r>
              <a:rPr kumimoji="1" lang="en-US" altLang="ko-KR" b="1" dirty="0">
                <a:latin typeface="+mn-ea"/>
              </a:rPr>
              <a:t>SPHINSC+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2400" dirty="0">
                <a:latin typeface="+mn-ea"/>
              </a:rPr>
              <a:t>SPHINCS+ was evaluated based on the simple code of the </a:t>
            </a:r>
            <a:r>
              <a:rPr kumimoji="1" lang="en-US" altLang="ko-Kore-KR" sz="2400" dirty="0" err="1">
                <a:latin typeface="+mn-ea"/>
              </a:rPr>
              <a:t>PQClean</a:t>
            </a:r>
            <a:r>
              <a:rPr kumimoji="1" lang="en-US" altLang="ko-Kore-KR" sz="2400" dirty="0">
                <a:latin typeface="+mn-ea"/>
              </a:rPr>
              <a:t> project</a:t>
            </a:r>
          </a:p>
          <a:p>
            <a:pPr>
              <a:lnSpc>
                <a:spcPct val="150000"/>
              </a:lnSpc>
            </a:pPr>
            <a:r>
              <a:rPr kumimoji="1" lang="en" altLang="ko-Kore-KR" sz="2400" dirty="0">
                <a:latin typeface="+mn-ea"/>
              </a:rPr>
              <a:t>K-SPHINCS+ was evaluated by changing the hash function to a Korean hash</a:t>
            </a:r>
            <a:r>
              <a:rPr kumimoji="1" lang="ko-KR" altLang="en-US" sz="2400" dirty="0">
                <a:latin typeface="+mn-ea"/>
              </a:rPr>
              <a:t> </a:t>
            </a:r>
            <a:r>
              <a:rPr kumimoji="1" lang="en" altLang="ko-Kore-KR" sz="2400" dirty="0">
                <a:latin typeface="+mn-ea"/>
              </a:rPr>
              <a:t> function for the same code</a:t>
            </a:r>
            <a:endParaRPr kumimoji="1" lang="ko-Kore-KR" altLang="en-US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12718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4000" dirty="0">
                <a:latin typeface="+mn-ea"/>
                <a:ea typeface="+mn-ea"/>
              </a:rPr>
              <a:t>Evaluation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b="1" dirty="0">
                <a:latin typeface="+mn-ea"/>
              </a:rPr>
              <a:t>K</a:t>
            </a:r>
            <a:r>
              <a:rPr kumimoji="1" lang="en-US" altLang="ko-KR" b="1" dirty="0">
                <a:latin typeface="+mn-ea"/>
              </a:rPr>
              <a:t>-SPHINSC+</a:t>
            </a:r>
            <a:r>
              <a:rPr kumimoji="1" lang="en-US" altLang="ko-Kore-KR" b="1" dirty="0">
                <a:latin typeface="+mn-ea"/>
              </a:rPr>
              <a:t> vs </a:t>
            </a:r>
            <a:r>
              <a:rPr kumimoji="1" lang="en-US" altLang="ko-KR" b="1" dirty="0">
                <a:latin typeface="+mn-ea"/>
              </a:rPr>
              <a:t>SPHINSC+</a:t>
            </a:r>
          </a:p>
          <a:p>
            <a:pPr>
              <a:lnSpc>
                <a:spcPct val="150000"/>
              </a:lnSpc>
            </a:pPr>
            <a:r>
              <a:rPr kumimoji="1" lang="en" altLang="ko-Kore-KR" sz="2400" b="1" dirty="0">
                <a:solidFill>
                  <a:schemeClr val="accent1"/>
                </a:solidFill>
                <a:latin typeface="+mn-ea"/>
              </a:rPr>
              <a:t>LSH</a:t>
            </a:r>
            <a:r>
              <a:rPr kumimoji="1" lang="en" altLang="ko-Kore-KR" sz="2400" dirty="0">
                <a:latin typeface="+mn-ea"/>
              </a:rPr>
              <a:t> was significantly</a:t>
            </a:r>
            <a:r>
              <a:rPr kumimoji="1" lang="ko-KR" altLang="en-US" sz="2400" dirty="0">
                <a:latin typeface="+mn-ea"/>
              </a:rPr>
              <a:t> </a:t>
            </a:r>
            <a:r>
              <a:rPr kumimoji="1" lang="en" altLang="ko-Kore-KR" sz="2400" b="1" dirty="0">
                <a:solidFill>
                  <a:schemeClr val="accent1"/>
                </a:solidFill>
                <a:latin typeface="+mn-ea"/>
              </a:rPr>
              <a:t>faster than other</a:t>
            </a:r>
            <a:r>
              <a:rPr kumimoji="1" lang="en-US" altLang="ko-Kore-KR" sz="2400" b="1" dirty="0">
                <a:solidFill>
                  <a:schemeClr val="accent1"/>
                </a:solidFill>
                <a:latin typeface="+mn-ea"/>
              </a:rPr>
              <a:t> Korean</a:t>
            </a:r>
            <a:r>
              <a:rPr kumimoji="1" lang="en" altLang="ko-Kore-KR" sz="2400" b="1" dirty="0">
                <a:solidFill>
                  <a:schemeClr val="accent1"/>
                </a:solidFill>
                <a:latin typeface="+mn-ea"/>
              </a:rPr>
              <a:t> hash ciphers</a:t>
            </a:r>
            <a:r>
              <a:rPr kumimoji="1" lang="en" altLang="ko-Kore-KR" sz="2400" dirty="0">
                <a:solidFill>
                  <a:schemeClr val="accent1"/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</a:pPr>
            <a:r>
              <a:rPr kumimoji="1" lang="en" altLang="ko-Kore-KR" sz="2400" dirty="0">
                <a:latin typeface="+mn-ea"/>
              </a:rPr>
              <a:t>SHA2 was about 2 faster than that of SHAKE or HARAKA 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2400" dirty="0">
                <a:latin typeface="+mn-ea"/>
              </a:rPr>
              <a:t>As the result</a:t>
            </a:r>
            <a:r>
              <a:rPr kumimoji="1" lang="en-US" altLang="ko-KR" sz="2400" dirty="0">
                <a:latin typeface="+mn-ea"/>
              </a:rPr>
              <a:t>,</a:t>
            </a:r>
            <a:r>
              <a:rPr kumimoji="1" lang="ko-KR" altLang="en-US" sz="2400" dirty="0">
                <a:latin typeface="+mn-ea"/>
              </a:rPr>
              <a:t> </a:t>
            </a:r>
            <a:r>
              <a:rPr kumimoji="1" lang="en" altLang="ko-KR" sz="2400" dirty="0">
                <a:latin typeface="+mn-ea"/>
              </a:rPr>
              <a:t>it was confirmed that the</a:t>
            </a:r>
            <a:r>
              <a:rPr kumimoji="1" lang="en" altLang="ko-KR" sz="2400" b="1" dirty="0">
                <a:latin typeface="+mn-ea"/>
              </a:rPr>
              <a:t> LSH performance was about 2 times lower than that of SHA2</a:t>
            </a:r>
            <a:r>
              <a:rPr kumimoji="1" lang="en" altLang="ko-KR" sz="2400" dirty="0">
                <a:latin typeface="+mn-ea"/>
              </a:rPr>
              <a:t> in the entire operation process</a:t>
            </a:r>
          </a:p>
          <a:p>
            <a:pPr>
              <a:lnSpc>
                <a:spcPct val="150000"/>
              </a:lnSpc>
            </a:pPr>
            <a:endParaRPr kumimoji="1" lang="en" altLang="ko-Kore-KR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kumimoji="1" lang="ko-Kore-KR" altLang="en-US" dirty="0">
              <a:latin typeface="+mn-ea"/>
            </a:endParaRPr>
          </a:p>
          <a:p>
            <a:pPr>
              <a:lnSpc>
                <a:spcPct val="150000"/>
              </a:lnSpc>
            </a:pPr>
            <a:endParaRPr kumimoji="1" lang="ko-Kore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367764-61E4-A609-6AAB-82072E17D5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475"/>
          <a:stretch/>
        </p:blipFill>
        <p:spPr>
          <a:xfrm>
            <a:off x="6115684" y="4851742"/>
            <a:ext cx="5939518" cy="15650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2679A2B-CA2B-13BC-5BA8-32CF9C8CFE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475"/>
          <a:stretch/>
        </p:blipFill>
        <p:spPr>
          <a:xfrm>
            <a:off x="38032" y="4851742"/>
            <a:ext cx="5939518" cy="156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09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solidFill>
                  <a:schemeClr val="tx1"/>
                </a:solidFill>
                <a:latin typeface="+mj-ea"/>
                <a:ea typeface="+mj-ea"/>
              </a:rPr>
              <a:t>Conclusion</a:t>
            </a:r>
            <a:endParaRPr lang="ko-KR" altLang="en-US" sz="36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" altLang="ko-Kore-KR" sz="2400" dirty="0">
                <a:latin typeface="+mn-ea"/>
              </a:rPr>
              <a:t>We proposed K-XMSS, K-SHPINCS+, which changed the hash functions of </a:t>
            </a:r>
            <a:r>
              <a:rPr kumimoji="1" lang="ko-KR" altLang="en-US" sz="2400" dirty="0">
                <a:latin typeface="+mn-ea"/>
              </a:rPr>
              <a:t>    </a:t>
            </a:r>
            <a:r>
              <a:rPr kumimoji="1" lang="en" altLang="ko-Kore-KR" sz="2400" dirty="0">
                <a:latin typeface="+mn-ea"/>
              </a:rPr>
              <a:t>XMSS and</a:t>
            </a:r>
            <a:r>
              <a:rPr kumimoji="1" lang="ko-KR" altLang="en-US" sz="2400" dirty="0">
                <a:latin typeface="+mn-ea"/>
              </a:rPr>
              <a:t> </a:t>
            </a:r>
            <a:r>
              <a:rPr kumimoji="1" lang="en" altLang="ko-Kore-KR" sz="2400" dirty="0">
                <a:latin typeface="+mn-ea"/>
              </a:rPr>
              <a:t>SHPINCS+ to Korean hash functions (LSH, CHAM, and LEA)</a:t>
            </a:r>
          </a:p>
          <a:p>
            <a:pPr>
              <a:lnSpc>
                <a:spcPct val="150000"/>
              </a:lnSpc>
            </a:pPr>
            <a:r>
              <a:rPr kumimoji="1" lang="en" altLang="ko-Kore-KR" sz="2400" dirty="0">
                <a:latin typeface="+mn-ea"/>
              </a:rPr>
              <a:t>As the result, LSH was significantly faster than other hash ciphers</a:t>
            </a:r>
            <a:r>
              <a:rPr kumimoji="1" lang="ko-KR" altLang="en-US" sz="2400" dirty="0">
                <a:latin typeface="+mn-ea"/>
              </a:rPr>
              <a:t> </a:t>
            </a:r>
            <a:r>
              <a:rPr kumimoji="1" lang="en-US" altLang="ko-KR" sz="2400" dirty="0">
                <a:latin typeface="+mn-ea"/>
              </a:rPr>
              <a:t>of K-XMSS and K-SPHINCS+</a:t>
            </a:r>
          </a:p>
          <a:p>
            <a:pPr>
              <a:lnSpc>
                <a:spcPct val="150000"/>
              </a:lnSpc>
            </a:pPr>
            <a:r>
              <a:rPr kumimoji="1" lang="en-US" altLang="ko-KR" sz="2400" dirty="0">
                <a:latin typeface="+mn-ea"/>
              </a:rPr>
              <a:t>But their performance was evaluated to be lower than that of SHA2, SHAKE, and HARAKA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2400" dirty="0">
                <a:latin typeface="+mn-ea"/>
              </a:rPr>
              <a:t>W</a:t>
            </a:r>
            <a:r>
              <a:rPr kumimoji="1" lang="en" altLang="ko-Kore-KR" sz="2400" dirty="0">
                <a:latin typeface="+mn-ea"/>
              </a:rPr>
              <a:t>e believe that this performance can be further optimized by adopting the </a:t>
            </a:r>
            <a:r>
              <a:rPr kumimoji="1" lang="ko-KR" altLang="en-US" sz="2400" dirty="0">
                <a:latin typeface="+mn-ea"/>
              </a:rPr>
              <a:t> </a:t>
            </a:r>
            <a:r>
              <a:rPr kumimoji="1" lang="en" altLang="ko-Kore-KR" sz="2400" dirty="0">
                <a:latin typeface="+mn-ea"/>
              </a:rPr>
              <a:t>optimal implementation code (e.g. AVX2 or NEON)</a:t>
            </a:r>
          </a:p>
          <a:p>
            <a:pPr>
              <a:lnSpc>
                <a:spcPct val="150000"/>
              </a:lnSpc>
            </a:pPr>
            <a:endParaRPr kumimoji="1" lang="ko-Kore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81144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A423D8-A83D-8393-5CEC-2FC036208DC2}"/>
              </a:ext>
            </a:extLst>
          </p:cNvPr>
          <p:cNvSpPr txBox="1"/>
          <p:nvPr/>
        </p:nvSpPr>
        <p:spPr>
          <a:xfrm>
            <a:off x="3778242" y="2875002"/>
            <a:ext cx="4635515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ore-KR" sz="6600" dirty="0">
                <a:latin typeface="+mn-ea"/>
              </a:rPr>
              <a:t>Thank you!</a:t>
            </a:r>
            <a:endParaRPr kumimoji="1" lang="ko-Kore-KR" altLang="en-US" sz="6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2313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364AB58-38A1-2A41-8EC6-0B22CAB9F9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200" dirty="0"/>
              <a:t>Our Contribution</a:t>
            </a:r>
            <a:endParaRPr kumimoji="1" lang="ko-Kore-KR" altLang="en-US" sz="32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28CD72-4E3B-E840-BBA7-4C3D7588D1A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200" dirty="0"/>
              <a:t>Related Work</a:t>
            </a:r>
            <a:endParaRPr kumimoji="1" lang="ko-Kore-KR" altLang="en-US" sz="32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666D92-C8A2-F54B-AADB-FB07EBB3AD9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200" dirty="0"/>
              <a:t>Proposed Method</a:t>
            </a:r>
            <a:endParaRPr kumimoji="1" lang="ko-Kore-KR" altLang="en-US" sz="32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C0A800-429D-C94E-9EC3-D2DB67AE7F1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200" dirty="0"/>
              <a:t>Evaluation</a:t>
            </a:r>
            <a:endParaRPr kumimoji="1" lang="ko-Kore-KR" altLang="en-US" sz="3200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5ECB45C5-950E-838F-506C-20C3FD97FC76}"/>
              </a:ext>
            </a:extLst>
          </p:cNvPr>
          <p:cNvSpPr/>
          <p:nvPr/>
        </p:nvSpPr>
        <p:spPr>
          <a:xfrm>
            <a:off x="1055592" y="5357721"/>
            <a:ext cx="10071850" cy="675861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67A403AC-213C-2383-A41A-1958B60BC47D}"/>
              </a:ext>
            </a:extLst>
          </p:cNvPr>
          <p:cNvSpPr txBox="1">
            <a:spLocks/>
          </p:cNvSpPr>
          <p:nvPr/>
        </p:nvSpPr>
        <p:spPr>
          <a:xfrm>
            <a:off x="1064559" y="5344469"/>
            <a:ext cx="10071849" cy="723600"/>
          </a:xfrm>
          <a:prstGeom prst="rect">
            <a:avLst/>
          </a:prstGeom>
          <a:noFill/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dirty="0">
                <a:solidFill>
                  <a:schemeClr val="tx1"/>
                </a:solidFill>
                <a:latin typeface="+mj-ea"/>
                <a:ea typeface="+mj-ea"/>
              </a:rPr>
              <a:t>Conclusion</a:t>
            </a:r>
            <a:endParaRPr lang="ko-KR" altLang="en-US" sz="32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EAA079-C98C-3FB9-A9CD-0BABC6707359}"/>
              </a:ext>
            </a:extLst>
          </p:cNvPr>
          <p:cNvSpPr txBox="1"/>
          <p:nvPr/>
        </p:nvSpPr>
        <p:spPr>
          <a:xfrm>
            <a:off x="1055592" y="470475"/>
            <a:ext cx="23657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b="1" dirty="0">
                <a:solidFill>
                  <a:schemeClr val="accent1"/>
                </a:solidFill>
                <a:latin typeface="+mj-ea"/>
                <a:ea typeface="+mj-ea"/>
              </a:rPr>
              <a:t>Contents</a:t>
            </a:r>
            <a:endParaRPr kumimoji="1" lang="ko-Kore-KR" altLang="en-US" sz="4000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64127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+mj-ea"/>
              </a:rPr>
              <a:t>Our contribution</a:t>
            </a:r>
            <a:endParaRPr kumimoji="1" lang="ko-Kore-KR" altLang="en-US" dirty="0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4CC5F6A-1A64-5C4F-842B-F731AECCBAC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ko-Kore-KR" sz="2400" dirty="0">
                    <a:latin typeface="+mn-ea"/>
                  </a:rPr>
                  <a:t>First implementation Korean version of XMSS and SPHINCS+</a:t>
                </a:r>
              </a:p>
              <a:p>
                <a:pPr lvl="1">
                  <a:lnSpc>
                    <a:spcPct val="150000"/>
                  </a:lnSpc>
                </a:pPr>
                <a:r>
                  <a:rPr kumimoji="1" lang="en-US" altLang="ko-Kore-KR" sz="2000" dirty="0">
                    <a:latin typeface="+mn-ea"/>
                  </a:rPr>
                  <a:t>Proposed to generate HBS using Korean hash function(i.e. LSH, CHAM and LEA)</a:t>
                </a:r>
              </a:p>
              <a:p>
                <a:pPr lvl="1">
                  <a:lnSpc>
                    <a:spcPct val="150000"/>
                  </a:lnSpc>
                </a:pPr>
                <a:r>
                  <a:rPr kumimoji="1" lang="en-US" altLang="ko-Kore-KR" sz="2000" dirty="0">
                    <a:latin typeface="+mn-ea"/>
                  </a:rPr>
                  <a:t>As the result of evaluation performance, </a:t>
                </a:r>
                <a:r>
                  <a:rPr kumimoji="1" lang="en-US" altLang="ko-Kore-KR" sz="2000" b="1" dirty="0">
                    <a:latin typeface="+mn-ea"/>
                  </a:rPr>
                  <a:t>LSH</a:t>
                </a:r>
                <a:r>
                  <a:rPr kumimoji="1" lang="ko-KR" altLang="en-US" sz="2000" b="1" dirty="0">
                    <a:latin typeface="+mn-ea"/>
                  </a:rPr>
                  <a:t> </a:t>
                </a:r>
                <a:r>
                  <a:rPr kumimoji="1" lang="en-US" altLang="ko-KR" sz="2000" b="1" dirty="0">
                    <a:latin typeface="+mn-ea"/>
                  </a:rPr>
                  <a:t>showed the best performance among Korean hash functions in K-XMSS and K-SPHINCS+</a:t>
                </a:r>
              </a:p>
              <a:p>
                <a:pPr lvl="1">
                  <a:lnSpc>
                    <a:spcPct val="150000"/>
                  </a:lnSpc>
                </a:pPr>
                <a:endParaRPr kumimoji="1" lang="en-US" altLang="ko-Kore-KR" sz="2000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ore-KR" sz="2400" dirty="0">
                    <a:latin typeface="+mn-ea"/>
                  </a:rPr>
                  <a:t>Hash Function Based on Korean Block cipher</a:t>
                </a:r>
              </a:p>
              <a:p>
                <a:pPr lvl="1">
                  <a:lnSpc>
                    <a:spcPct val="150000"/>
                  </a:lnSpc>
                </a:pPr>
                <a:r>
                  <a:rPr kumimoji="1" lang="en-US" altLang="ko-Kore-KR" sz="2000" dirty="0">
                    <a:latin typeface="+mn-ea"/>
                  </a:rPr>
                  <a:t>Applying the </a:t>
                </a:r>
                <a14:m>
                  <m:oMath xmlns:m="http://schemas.openxmlformats.org/officeDocument/2006/math">
                    <m:r>
                      <a:rPr kumimoji="1" lang="en-US" altLang="ko-Kore-KR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𝑻𝒂𝒏𝒅𝒆𝒎</m:t>
                    </m:r>
                    <m:r>
                      <a:rPr kumimoji="1" lang="en-US" altLang="ko-Kore-KR" sz="20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kumimoji="1" lang="en-US" altLang="ko-Kore-KR" sz="20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kumimoji="1" lang="en-US" altLang="ko-Kore-KR" sz="2000" b="1" dirty="0">
                    <a:solidFill>
                      <a:schemeClr val="accent1"/>
                    </a:solidFill>
                    <a:latin typeface="+mn-ea"/>
                  </a:rPr>
                  <a:t> scheme </a:t>
                </a:r>
                <a:r>
                  <a:rPr kumimoji="1" lang="en-US" altLang="ko-Kore-KR" sz="2000" dirty="0">
                    <a:latin typeface="+mn-ea"/>
                  </a:rPr>
                  <a:t>to use the Korean block cipher as a hash function</a:t>
                </a:r>
              </a:p>
              <a:p>
                <a:pPr lvl="1">
                  <a:lnSpc>
                    <a:spcPct val="150000"/>
                  </a:lnSpc>
                </a:pPr>
                <a:r>
                  <a:rPr kumimoji="1" lang="en-US" altLang="ko-Kore-KR" sz="2000" dirty="0">
                    <a:latin typeface="+mn-ea"/>
                  </a:rPr>
                  <a:t>Implemented hash functions using Korean block ciphers by applying </a:t>
                </a:r>
                <a:r>
                  <a:rPr kumimoji="1" lang="en-US" altLang="ko-Kore-KR" sz="2000" b="1" dirty="0">
                    <a:solidFill>
                      <a:schemeClr val="accent1"/>
                    </a:solidFill>
                    <a:latin typeface="+mn-ea"/>
                  </a:rPr>
                  <a:t>LEA and CHAM</a:t>
                </a:r>
                <a:endParaRPr kumimoji="1" lang="en-US" altLang="ko-Kore-KR" sz="2000" dirty="0">
                  <a:latin typeface="+mn-ea"/>
                </a:endParaRPr>
              </a:p>
              <a:p>
                <a:pPr lvl="1">
                  <a:lnSpc>
                    <a:spcPct val="150000"/>
                  </a:lnSpc>
                </a:pPr>
                <a:endParaRPr kumimoji="1" lang="ko-Kore-KR" altLang="en-US" sz="20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4CC5F6A-1A64-5C4F-842B-F731AECCBA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217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+mj-ea"/>
              </a:rPr>
              <a:t>XMSS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400" b="1" dirty="0">
                <a:solidFill>
                  <a:schemeClr val="accent1"/>
                </a:solidFill>
                <a:latin typeface="+mn-ea"/>
              </a:rPr>
              <a:t>Stateful Hash-Based-Signature(HBS) scheme </a:t>
            </a:r>
            <a:r>
              <a:rPr kumimoji="1" lang="en-US" altLang="ko-Kore-KR" sz="2400" dirty="0">
                <a:latin typeface="+mn-ea"/>
              </a:rPr>
              <a:t>based on the Merkle Signature   Scheme(MSS)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2400" dirty="0">
                <a:latin typeface="+mn-ea"/>
              </a:rPr>
              <a:t>Using WOTS+(</a:t>
            </a:r>
            <a:r>
              <a:rPr kumimoji="1" lang="en-US" altLang="ko-Kore-KR" sz="2400" dirty="0" err="1">
                <a:latin typeface="+mn-ea"/>
              </a:rPr>
              <a:t>Winternitz</a:t>
            </a:r>
            <a:r>
              <a:rPr kumimoji="1" lang="en-US" altLang="ko-Kore-KR" sz="2400" dirty="0">
                <a:latin typeface="+mn-ea"/>
              </a:rPr>
              <a:t> One Time Signature Plus) as the main building block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2400" dirty="0">
                <a:latin typeface="+mn-ea"/>
              </a:rPr>
              <a:t>Using one key pair consisting of a private key and a public key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2400" dirty="0">
                <a:latin typeface="+mn-ea"/>
              </a:rPr>
              <a:t>To ensure the security of XMSS, </a:t>
            </a:r>
            <a:r>
              <a:rPr kumimoji="1" lang="en-US" altLang="ko-Kore-KR" sz="2400" b="1" dirty="0">
                <a:latin typeface="+mn-ea"/>
              </a:rPr>
              <a:t>the used key pair should not be used again</a:t>
            </a:r>
          </a:p>
          <a:p>
            <a:pPr>
              <a:lnSpc>
                <a:spcPct val="150000"/>
              </a:lnSpc>
            </a:pPr>
            <a:endParaRPr kumimoji="1" lang="en-US" altLang="ko-Kore-KR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kumimoji="1" lang="en-US" altLang="ko-Kore-KR" sz="2400" dirty="0">
              <a:latin typeface="+mn-ea"/>
            </a:endParaRPr>
          </a:p>
          <a:p>
            <a:pPr>
              <a:lnSpc>
                <a:spcPct val="150000"/>
              </a:lnSpc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3852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+mj-ea"/>
              </a:rPr>
              <a:t>XMSS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400" dirty="0">
                <a:latin typeface="+mn-ea"/>
              </a:rPr>
              <a:t>As a result, the root node of the Merkle tree becomes the final XMSS public  key</a:t>
            </a:r>
          </a:p>
          <a:p>
            <a:pPr>
              <a:lnSpc>
                <a:spcPct val="150000"/>
              </a:lnSpc>
            </a:pPr>
            <a:endParaRPr kumimoji="1" lang="ko-Kore-KR" altLang="en-US" sz="24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E9253710-602F-28EA-1907-F1F6F9C1CD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864221"/>
                  </p:ext>
                </p:extLst>
              </p:nvPr>
            </p:nvGraphicFramePr>
            <p:xfrm>
              <a:off x="1854206" y="5800954"/>
              <a:ext cx="8127999" cy="792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426382194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63035396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4238751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b="0" dirty="0"/>
                            <a:t>public key</a:t>
                          </a:r>
                          <a:endParaRPr lang="ko-Kore-KR" altLang="en-US" sz="2000" b="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b="0" dirty="0"/>
                            <a:t>private key </a:t>
                          </a:r>
                          <a:endParaRPr lang="ko-Kore-KR" altLang="en-US" sz="2000" b="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b="0" dirty="0"/>
                            <a:t>signature</a:t>
                          </a:r>
                          <a:endParaRPr lang="ko-Kore-KR" altLang="en-US" sz="2000" b="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52794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ctrlPr>
                                      <a:rPr lang="en-US" altLang="ko-Kore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ore-KR" sz="20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  <m:r>
                                      <a:rPr lang="en-US" altLang="ko-Kore-KR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begChr m:val="⌈"/>
                                        <m:endChr m:val="⌉"/>
                                        <m:ctrlPr>
                                          <a:rPr lang="en-US" altLang="ko-Kore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ore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  <m:r>
                                          <a:rPr lang="en-US" altLang="ko-Kore-K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altLang="ko-Kore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  <m:r>
                                      <a:rPr lang="en-US" altLang="ko-Kore-KR" sz="20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r>
                                  <a:rPr lang="en-US" altLang="ko-Kore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ko-Kore-KR" altLang="en-US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altLang="ko-Kore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ore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ko-Kore-KR" altLang="en-US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ore-KR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ore-KR" sz="2000" b="0" i="1" dirty="0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altLang="ko-Kore-KR" sz="2000" b="0" i="1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ore-KR" sz="2000" b="0" i="1" dirty="0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</m:d>
                                <m:r>
                                  <a:rPr lang="en-US" altLang="ko-Kore-KR" sz="2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ko-Kore-KR" altLang="en-US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79951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E9253710-602F-28EA-1907-F1F6F9C1CD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864221"/>
                  </p:ext>
                </p:extLst>
              </p:nvPr>
            </p:nvGraphicFramePr>
            <p:xfrm>
              <a:off x="1854206" y="5800954"/>
              <a:ext cx="8127999" cy="792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426382194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63035396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42387512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b="0" dirty="0"/>
                            <a:t>public key</a:t>
                          </a:r>
                          <a:endParaRPr lang="ko-Kore-KR" altLang="en-US" sz="2000" b="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b="0" dirty="0"/>
                            <a:t>private key </a:t>
                          </a:r>
                          <a:endParaRPr lang="ko-Kore-KR" altLang="en-US" sz="2000" b="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b="0" dirty="0"/>
                            <a:t>signature</a:t>
                          </a:r>
                          <a:endParaRPr lang="ko-Kore-KR" altLang="en-US" sz="2000" b="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527942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2"/>
                          <a:stretch>
                            <a:fillRect l="-467" t="-106250" r="-200000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2"/>
                          <a:stretch>
                            <a:fillRect l="-100939" t="-106250" r="-100939" b="-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6250" r="-467" b="-1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799517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00B5F36D-5452-EC76-64B4-831B903119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48" t="2128" r="661" b="2528"/>
          <a:stretch/>
        </p:blipFill>
        <p:spPr>
          <a:xfrm>
            <a:off x="3321554" y="1865570"/>
            <a:ext cx="5193297" cy="28989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5">
                <a:extLst>
                  <a:ext uri="{FF2B5EF4-FFF2-40B4-BE49-F238E27FC236}">
                    <a16:creationId xmlns:a16="http://schemas.microsoft.com/office/drawing/2014/main" id="{46238C7E-F3DA-0B32-90B8-B2D65D7DE7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803297"/>
                  </p:ext>
                </p:extLst>
              </p:nvPr>
            </p:nvGraphicFramePr>
            <p:xfrm>
              <a:off x="1854204" y="5008474"/>
              <a:ext cx="8127999" cy="792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426382194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63035396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4238751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b="0" dirty="0"/>
                            <a:t>Security level</a:t>
                          </a:r>
                          <a:endParaRPr lang="ko-Kore-KR" altLang="en-US" sz="2000" b="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b="0" dirty="0"/>
                            <a:t>Length in bytes</a:t>
                          </a:r>
                          <a:endParaRPr lang="ko-Kore-KR" altLang="en-US" sz="2000" b="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b="0" dirty="0"/>
                            <a:t>Tree height</a:t>
                          </a:r>
                          <a:endParaRPr lang="ko-Kore-KR" altLang="en-US" sz="2000" b="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52794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z="2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ko-Kore-KR" altLang="en-US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z="2000" b="0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oMath>
                            </m:oMathPara>
                          </a14:m>
                          <a:endParaRPr lang="ko-Kore-KR" altLang="en-US" sz="20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z="2000" b="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oMath>
                            </m:oMathPara>
                          </a14:m>
                          <a:endParaRPr lang="ko-Kore-KR" altLang="en-US" sz="20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979951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5">
                <a:extLst>
                  <a:ext uri="{FF2B5EF4-FFF2-40B4-BE49-F238E27FC236}">
                    <a16:creationId xmlns:a16="http://schemas.microsoft.com/office/drawing/2014/main" id="{46238C7E-F3DA-0B32-90B8-B2D65D7DE7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803297"/>
                  </p:ext>
                </p:extLst>
              </p:nvPr>
            </p:nvGraphicFramePr>
            <p:xfrm>
              <a:off x="1854204" y="5008474"/>
              <a:ext cx="8127999" cy="792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426382194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63035396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342387512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b="0" dirty="0"/>
                            <a:t>Security level</a:t>
                          </a:r>
                          <a:endParaRPr lang="ko-Kore-KR" altLang="en-US" sz="2000" b="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b="0" dirty="0"/>
                            <a:t>Length in bytes</a:t>
                          </a:r>
                          <a:endParaRPr lang="ko-Kore-KR" altLang="en-US" sz="2000" b="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b="0" dirty="0"/>
                            <a:t>Tree height</a:t>
                          </a:r>
                          <a:endParaRPr lang="ko-Kore-KR" altLang="en-US" sz="2000" b="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6527942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467" t="-112903" r="-2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100939" t="-112903" r="-10093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12903" r="-467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79951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34696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+mj-ea"/>
              </a:rPr>
              <a:t>SPHINCS+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400" b="1" dirty="0">
                <a:solidFill>
                  <a:schemeClr val="accent1"/>
                </a:solidFill>
                <a:latin typeface="+mn-ea"/>
              </a:rPr>
              <a:t>Stateless HBS scheme 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2400" dirty="0">
                <a:latin typeface="+mn-ea"/>
              </a:rPr>
              <a:t>Improve the speed and signature size of SPHINCS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2400" dirty="0">
                <a:latin typeface="+mn-ea"/>
              </a:rPr>
              <a:t>The main contribution of SPHINCS+ 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b="1" dirty="0">
                <a:latin typeface="+mn-ea"/>
              </a:rPr>
              <a:t>Introduction of FORS</a:t>
            </a:r>
            <a:r>
              <a:rPr kumimoji="1" lang="en-US" altLang="ko-Kore-KR" dirty="0">
                <a:latin typeface="+mn-ea"/>
              </a:rPr>
              <a:t>( FORS is few-time signature scheme)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b="1" dirty="0">
                <a:latin typeface="+mn-ea"/>
              </a:rPr>
              <a:t>Selecting leaf nodes</a:t>
            </a:r>
          </a:p>
          <a:p>
            <a:pPr marL="0" indent="0">
              <a:lnSpc>
                <a:spcPct val="150000"/>
              </a:lnSpc>
              <a:buNone/>
            </a:pPr>
            <a:endParaRPr kumimoji="1" lang="en-US" altLang="ko-Kore-KR" sz="2400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1">
                <a:extLst>
                  <a:ext uri="{FF2B5EF4-FFF2-40B4-BE49-F238E27FC236}">
                    <a16:creationId xmlns:a16="http://schemas.microsoft.com/office/drawing/2014/main" id="{833259B1-87BC-6868-212C-E0FBF2E0E9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9192080"/>
                  </p:ext>
                </p:extLst>
              </p:nvPr>
            </p:nvGraphicFramePr>
            <p:xfrm>
              <a:off x="2032000" y="4963795"/>
              <a:ext cx="8127999" cy="792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58191196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5233381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78086986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dirty="0"/>
                            <a:t>Hyper-Tree</a:t>
                          </a:r>
                          <a:endParaRPr lang="ko-Kore-KR" altLang="en-US" sz="20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dirty="0"/>
                            <a:t>FORS</a:t>
                          </a:r>
                          <a:endParaRPr lang="ko-Kore-KR" altLang="en-US" sz="20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dirty="0" err="1"/>
                            <a:t>Winternitz</a:t>
                          </a:r>
                          <a:endParaRPr lang="ko-Kore-KR" altLang="en-US" sz="20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30387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ko-Kore-KR" sz="200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oMath>
                          </a14:m>
                          <a:r>
                            <a:rPr lang="en-US" altLang="ko-Kore-KR" sz="2000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ore-KR" sz="200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a14:m>
                          <a:endParaRPr lang="ko-Kore-KR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ko-Kore-KR" sz="200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altLang="ko-Kore-KR" sz="2000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ore-KR" sz="200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ko-Kore-KR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z="200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ko-Kore-KR" alt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82342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1">
                <a:extLst>
                  <a:ext uri="{FF2B5EF4-FFF2-40B4-BE49-F238E27FC236}">
                    <a16:creationId xmlns:a16="http://schemas.microsoft.com/office/drawing/2014/main" id="{833259B1-87BC-6868-212C-E0FBF2E0E9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9192080"/>
                  </p:ext>
                </p:extLst>
              </p:nvPr>
            </p:nvGraphicFramePr>
            <p:xfrm>
              <a:off x="2032000" y="4963795"/>
              <a:ext cx="8127999" cy="7924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581911967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52333815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780869861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dirty="0"/>
                            <a:t>Hyper-Tree</a:t>
                          </a:r>
                          <a:endParaRPr lang="ko-Kore-KR" altLang="en-US" sz="20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dirty="0"/>
                            <a:t>FORS</a:t>
                          </a:r>
                          <a:endParaRPr lang="ko-Kore-KR" altLang="en-US" sz="20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dirty="0" err="1"/>
                            <a:t>Winternitz</a:t>
                          </a:r>
                          <a:endParaRPr lang="ko-Kore-KR" altLang="en-US" sz="2000" dirty="0"/>
                        </a:p>
                      </a:txBody>
                      <a:tcP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303874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2"/>
                          <a:stretch>
                            <a:fillRect l="-469" t="-106250" r="-201408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06250" r="-100467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2"/>
                          <a:stretch>
                            <a:fillRect l="-200939" t="-106250" r="-939" b="-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82342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5884CE6-512A-12DA-2C57-0FAA46820B59}"/>
              </a:ext>
            </a:extLst>
          </p:cNvPr>
          <p:cNvSpPr txBox="1"/>
          <p:nvPr/>
        </p:nvSpPr>
        <p:spPr>
          <a:xfrm>
            <a:off x="4862328" y="5942308"/>
            <a:ext cx="2706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latin typeface="+mn-ea"/>
              </a:rPr>
              <a:t>Parameter of SPHINCS+</a:t>
            </a:r>
            <a:endParaRPr kumimoji="1" lang="ko-Kore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2488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+mj-ea"/>
              </a:rPr>
              <a:t>SPHINCS+</a:t>
            </a:r>
            <a:endParaRPr kumimoji="1" lang="ko-Kore-KR" altLang="en-US" dirty="0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4CC5F6A-1A64-5C4F-842B-F731AECCBAC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ko-KR" sz="2400" dirty="0">
                    <a:latin typeface="+mn-ea"/>
                  </a:rPr>
                  <a:t>SPHINCS+</a:t>
                </a:r>
                <a:r>
                  <a:rPr kumimoji="1" lang="ko-KR" altLang="en-US" sz="2400" dirty="0">
                    <a:latin typeface="+mn-ea"/>
                  </a:rPr>
                  <a:t> </a:t>
                </a:r>
                <a:r>
                  <a:rPr kumimoji="1" lang="en-US" altLang="ko-KR" sz="2400" dirty="0">
                    <a:latin typeface="+mn-ea"/>
                  </a:rPr>
                  <a:t>is a Hyper-tree of height </a:t>
                </a:r>
                <a14:m>
                  <m:oMath xmlns:m="http://schemas.openxmlformats.org/officeDocument/2006/math">
                    <m:r>
                      <a:rPr kumimoji="1" lang="en-US" altLang="ko-KR" sz="24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ko-KR" sz="2400" dirty="0">
                    <a:latin typeface="+mn-ea"/>
                  </a:rPr>
                  <a:t> and consists of </a:t>
                </a:r>
                <a14:m>
                  <m:oMath xmlns:m="http://schemas.openxmlformats.org/officeDocument/2006/math">
                    <m:r>
                      <a:rPr kumimoji="1" lang="en-US" altLang="ko-KR" sz="2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1" lang="en-US" altLang="ko-KR" sz="2400" dirty="0">
                    <a:latin typeface="+mn-ea"/>
                  </a:rPr>
                  <a:t> tree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ore-KR" sz="2400" dirty="0">
                    <a:latin typeface="+mn-ea"/>
                  </a:rPr>
                  <a:t>In the hyper-tree, layer(</a:t>
                </a:r>
                <a14:m>
                  <m:oMath xmlns:m="http://schemas.openxmlformats.org/officeDocument/2006/math">
                    <m:r>
                      <a:rPr kumimoji="1" lang="en-US" altLang="ko-Kore-KR" sz="2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ko-Kore-KR" sz="24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kumimoji="1" lang="en-US" altLang="ko-Kore-KR" sz="2400" dirty="0">
                    <a:latin typeface="+mn-ea"/>
                  </a:rPr>
                  <a:t>) has a single tree and layer(</a:t>
                </a:r>
                <a14:m>
                  <m:oMath xmlns:m="http://schemas.openxmlformats.org/officeDocument/2006/math">
                    <m:r>
                      <a:rPr kumimoji="1" lang="en-US" altLang="ko-Kore-KR" sz="2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ko-Kore-KR" sz="2400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kumimoji="1" lang="en-US" altLang="ko-Kore-KR" sz="2400" dirty="0">
                    <a:latin typeface="+mn-ea"/>
                  </a:rPr>
                  <a:t>) has </a:t>
                </a:r>
                <a14:m>
                  <m:oMath xmlns:m="http://schemas.openxmlformats.org/officeDocument/2006/math">
                    <m:r>
                      <a:rPr kumimoji="1" lang="en-US" altLang="ko-Kore-KR" sz="240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ko-Kore-KR" sz="24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ko-Kore-KR" sz="24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kumimoji="1" lang="en-US" altLang="ko-Kore-KR" sz="2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kumimoji="1" lang="en-US" altLang="ko-Kore-KR" sz="2400" dirty="0">
                    <a:latin typeface="+mn-ea"/>
                  </a:rPr>
                  <a:t> tress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ore-KR" sz="2400" dirty="0">
                    <a:latin typeface="+mn-ea"/>
                  </a:rPr>
                  <a:t>The root of the layer</a:t>
                </a:r>
                <a14:m>
                  <m:oMath xmlns:m="http://schemas.openxmlformats.org/officeDocument/2006/math">
                    <m:r>
                      <a:rPr kumimoji="1" lang="en-US" altLang="ko-Kore-K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ore-KR" sz="2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ko-Kore-KR" sz="2400" i="1" dirty="0" smtClean="0">
                        <a:latin typeface="Cambria Math" panose="02040503050406030204" pitchFamily="18" charset="0"/>
                      </a:rPr>
                      <m:t>−2) </m:t>
                    </m:r>
                  </m:oMath>
                </a14:m>
                <a:r>
                  <a:rPr kumimoji="1" lang="en-US" altLang="ko-Kore-KR" sz="2400" dirty="0">
                    <a:latin typeface="+mn-ea"/>
                  </a:rPr>
                  <a:t>tree is signed using the WOTS+ key pair in the    layer</a:t>
                </a:r>
                <a14:m>
                  <m:oMath xmlns:m="http://schemas.openxmlformats.org/officeDocument/2006/math">
                    <m:r>
                      <a:rPr kumimoji="1" lang="en-US" altLang="ko-Kore-K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ore-KR" sz="24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ko-Kore-KR" sz="2400" i="1" dirty="0" smtClean="0">
                        <a:latin typeface="Cambria Math" panose="02040503050406030204" pitchFamily="18" charset="0"/>
                      </a:rPr>
                      <m:t>−1) </m:t>
                    </m:r>
                  </m:oMath>
                </a14:m>
                <a:r>
                  <a:rPr kumimoji="1" lang="en-US" altLang="ko-Kore-KR" sz="2400" dirty="0">
                    <a:latin typeface="+mn-ea"/>
                  </a:rPr>
                  <a:t>tree</a:t>
                </a:r>
              </a:p>
              <a:p>
                <a:pPr>
                  <a:lnSpc>
                    <a:spcPct val="150000"/>
                  </a:lnSpc>
                </a:pPr>
                <a:endParaRPr kumimoji="1" lang="en-US" altLang="ko-Kore-KR" sz="2400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endParaRPr kumimoji="1" lang="ko-Kore-KR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4CC5F6A-1A64-5C4F-842B-F731AECCBA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81" r="-33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431909AC-E0E7-3296-D4EE-98486706B0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57" t="2398" r="1497" b="3110"/>
          <a:stretch/>
        </p:blipFill>
        <p:spPr>
          <a:xfrm>
            <a:off x="3143672" y="3470308"/>
            <a:ext cx="6472652" cy="317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99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+mj-ea"/>
              </a:rPr>
              <a:t>Hash Function Based on Block cipher</a:t>
            </a:r>
            <a:endParaRPr kumimoji="1" lang="ko-Kore-KR" altLang="en-US" dirty="0">
              <a:latin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" altLang="ko-Kore-KR" sz="2400" dirty="0">
                <a:latin typeface="+mn-ea"/>
              </a:rPr>
              <a:t>Hash function based on block cipher uses a block cipher algorithm instead of a hash round function </a:t>
            </a:r>
          </a:p>
          <a:p>
            <a:pPr>
              <a:lnSpc>
                <a:spcPct val="150000"/>
              </a:lnSpc>
            </a:pPr>
            <a:r>
              <a:rPr kumimoji="1" lang="en" altLang="ko-Kore-KR" sz="2400" dirty="0">
                <a:latin typeface="+mn-ea"/>
              </a:rPr>
              <a:t>Several structures have been proposed to output the desired length of hash</a:t>
            </a:r>
          </a:p>
          <a:p>
            <a:pPr>
              <a:lnSpc>
                <a:spcPct val="150000"/>
              </a:lnSpc>
            </a:pPr>
            <a:r>
              <a:rPr kumimoji="1" lang="en" altLang="ko-Kore-KR" sz="2400" b="1" dirty="0">
                <a:solidFill>
                  <a:schemeClr val="accent1"/>
                </a:solidFill>
                <a:latin typeface="+mn-ea"/>
              </a:rPr>
              <a:t>Tandem DM </a:t>
            </a:r>
            <a:r>
              <a:rPr kumimoji="1" lang="en" altLang="ko-Kore-KR" sz="2400" dirty="0">
                <a:latin typeface="+mn-ea"/>
              </a:rPr>
              <a:t>structure applies a block cipher algorithm 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2000" b="1" dirty="0">
                <a:latin typeface="+mn-ea"/>
              </a:rPr>
              <a:t>K</a:t>
            </a:r>
            <a:r>
              <a:rPr kumimoji="1" lang="en" altLang="ko-Kore-KR" sz="2000" b="1" dirty="0" err="1">
                <a:latin typeface="+mn-ea"/>
              </a:rPr>
              <a:t>ey</a:t>
            </a:r>
            <a:r>
              <a:rPr kumimoji="1" lang="en" altLang="ko-Kore-KR" sz="2000" b="1" dirty="0">
                <a:latin typeface="+mn-ea"/>
              </a:rPr>
              <a:t> length of 2m-bit when the block length is m-bit</a:t>
            </a:r>
          </a:p>
          <a:p>
            <a:pPr lvl="1">
              <a:lnSpc>
                <a:spcPct val="150000"/>
              </a:lnSpc>
            </a:pPr>
            <a:r>
              <a:rPr kumimoji="1" lang="en" altLang="ko-Kore-KR" sz="2000" b="1" dirty="0">
                <a:latin typeface="+mn-ea"/>
              </a:rPr>
              <a:t>Output hash length is 2m-bit</a:t>
            </a:r>
            <a:endParaRPr kumimoji="1" lang="ko-Kore-KR" altLang="en-US" sz="2000" b="1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6BF28C-09BA-AC78-A957-B4EF83ADC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552" y="4243836"/>
            <a:ext cx="4752528" cy="261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87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>
                <a:latin typeface="+mj-ea"/>
              </a:rPr>
              <a:t>Hash Function Based on Block cipher</a:t>
            </a:r>
            <a:endParaRPr kumimoji="1" lang="ko-Kore-KR" altLang="en-US" dirty="0">
              <a:latin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4CC5F6A-1A64-5C4F-842B-F731AECCBAC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ko-Kore-KR" sz="2400" dirty="0">
                    <a:latin typeface="+mn-ea"/>
                  </a:rPr>
                  <a:t>We construct hash function based on the </a:t>
                </a:r>
                <a:r>
                  <a:rPr kumimoji="1" lang="en-US" altLang="ko-Kore-KR" sz="2400" b="1" dirty="0">
                    <a:solidFill>
                      <a:schemeClr val="accent1"/>
                    </a:solidFill>
                    <a:latin typeface="+mn-ea"/>
                  </a:rPr>
                  <a:t>Tandem DM scheme </a:t>
                </a:r>
                <a:r>
                  <a:rPr kumimoji="1" lang="en-US" altLang="ko-Kore-KR" sz="2400" dirty="0">
                    <a:latin typeface="+mn-ea"/>
                  </a:rPr>
                  <a:t>and utilize</a:t>
                </a:r>
                <a:r>
                  <a:rPr kumimoji="1" lang="ko-KR" altLang="en-US" sz="2400" dirty="0">
                    <a:latin typeface="+mn-ea"/>
                  </a:rPr>
                  <a:t> </a:t>
                </a:r>
                <a:r>
                  <a:rPr kumimoji="1" lang="en-US" altLang="ko-KR" sz="2400" dirty="0">
                    <a:latin typeface="+mn-ea"/>
                  </a:rPr>
                  <a:t> </a:t>
                </a:r>
                <a:r>
                  <a:rPr kumimoji="1" lang="ko-KR" altLang="en-US" sz="2400" dirty="0">
                    <a:latin typeface="+mn-ea"/>
                  </a:rPr>
                  <a:t>   </a:t>
                </a:r>
                <a:r>
                  <a:rPr kumimoji="1" lang="en-US" altLang="ko-Kore-KR" sz="2400" dirty="0">
                    <a:latin typeface="+mn-ea"/>
                  </a:rPr>
                  <a:t> </a:t>
                </a:r>
                <a:r>
                  <a:rPr kumimoji="1" lang="en-US" altLang="ko-Kore-KR" sz="2400" b="1" dirty="0">
                    <a:solidFill>
                      <a:srgbClr val="FF0000"/>
                    </a:solidFill>
                    <a:latin typeface="+mn-ea"/>
                  </a:rPr>
                  <a:t>CHAM </a:t>
                </a:r>
                <a:r>
                  <a:rPr kumimoji="1" lang="en-US" altLang="ko-Kore-KR" sz="2400" dirty="0">
                    <a:latin typeface="+mn-ea"/>
                  </a:rPr>
                  <a:t>and</a:t>
                </a:r>
                <a:r>
                  <a:rPr kumimoji="1" lang="en-US" altLang="ko-Kore-KR" sz="2400" b="1" dirty="0">
                    <a:solidFill>
                      <a:srgbClr val="FF0000"/>
                    </a:solidFill>
                    <a:latin typeface="+mn-ea"/>
                  </a:rPr>
                  <a:t> LEA </a:t>
                </a:r>
                <a:r>
                  <a:rPr kumimoji="1" lang="en-US" altLang="ko-Kore-KR" sz="2400" dirty="0">
                    <a:latin typeface="+mn-ea"/>
                  </a:rPr>
                  <a:t>as the underlying block ciphers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ore-KR" sz="2400" dirty="0">
                    <a:latin typeface="+mn-ea"/>
                  </a:rPr>
                  <a:t>Algorithm 1 show Tandem DM scheme </a:t>
                </a:r>
              </a:p>
              <a:p>
                <a:pPr lvl="1"/>
                <a:r>
                  <a:rPr kumimoji="1" lang="en-US" altLang="ko-Kore-KR" sz="2000" dirty="0">
                    <a:latin typeface="+mn-ea"/>
                  </a:rPr>
                  <a:t>In line 4,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ko-Kore-KR" sz="2000" dirty="0">
                    <a:latin typeface="+mn-ea"/>
                  </a:rPr>
                  <a:t> for</a:t>
                </a:r>
                <a:r>
                  <a:rPr kumimoji="1" lang="en-US" altLang="ko-KR" sz="2000" dirty="0">
                    <a:latin typeface="+mn-ea"/>
                  </a:rPr>
                  <a:t> upper bit and </a:t>
                </a:r>
                <a14:m>
                  <m:oMath xmlns:m="http://schemas.openxmlformats.org/officeDocument/2006/math"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ko-Kore-KR" sz="2000" dirty="0">
                    <a:latin typeface="+mn-ea"/>
                  </a:rPr>
                  <a:t> for lower bit are used as the key</a:t>
                </a:r>
              </a:p>
              <a:p>
                <a:pPr lvl="1"/>
                <a:r>
                  <a:rPr kumimoji="1" lang="en-US" altLang="ko-Kore-KR" sz="2000" dirty="0">
                    <a:latin typeface="+mn-ea"/>
                  </a:rPr>
                  <a:t>In line 7,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ko-Kore-KR" sz="2000" dirty="0">
                    <a:latin typeface="+mn-ea"/>
                  </a:rPr>
                  <a:t> for</a:t>
                </a:r>
                <a:r>
                  <a:rPr kumimoji="1" lang="en-US" altLang="ko-KR" sz="2000" dirty="0">
                    <a:latin typeface="+mn-ea"/>
                  </a:rPr>
                  <a:t> upper bit and </a:t>
                </a:r>
                <a14:m>
                  <m:oMath xmlns:m="http://schemas.openxmlformats.org/officeDocument/2006/math"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ore-KR" sz="2000" dirty="0">
                    <a:latin typeface="+mn-ea"/>
                  </a:rPr>
                  <a:t>for lower bit are used as the key</a:t>
                </a:r>
              </a:p>
              <a:p>
                <a:pPr lvl="1"/>
                <a:endParaRPr kumimoji="1" lang="ko-Kore-KR" altLang="en-US" sz="2000" dirty="0">
                  <a:latin typeface="+mn-ea"/>
                </a:endParaRPr>
              </a:p>
              <a:p>
                <a:pPr lvl="1">
                  <a:lnSpc>
                    <a:spcPct val="150000"/>
                  </a:lnSpc>
                </a:pPr>
                <a:endParaRPr kumimoji="1" lang="en-US" altLang="ko-Kore-KR" sz="2000" dirty="0">
                  <a:latin typeface="+mn-ea"/>
                </a:endParaRPr>
              </a:p>
              <a:p>
                <a:pPr>
                  <a:lnSpc>
                    <a:spcPct val="150000"/>
                  </a:lnSpc>
                </a:pPr>
                <a:endParaRPr kumimoji="1" lang="ko-Kore-KR" altLang="en-US" sz="24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4CC5F6A-1A64-5C4F-842B-F731AECCBA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9CD22A1D-8DED-6E49-D160-31C256CAD68A}"/>
              </a:ext>
            </a:extLst>
          </p:cNvPr>
          <p:cNvGrpSpPr/>
          <p:nvPr/>
        </p:nvGrpSpPr>
        <p:grpSpPr>
          <a:xfrm>
            <a:off x="3071664" y="3861047"/>
            <a:ext cx="5544616" cy="2810909"/>
            <a:chOff x="3071664" y="3180739"/>
            <a:chExt cx="6336704" cy="349121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7C6FF38-F1D3-D8A6-F096-6C208699AF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1664" y="3180739"/>
              <a:ext cx="6336704" cy="3491218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A4CB627-A076-62DC-B246-BE960568F55C}"/>
                </a:ext>
              </a:extLst>
            </p:cNvPr>
            <p:cNvSpPr/>
            <p:nvPr/>
          </p:nvSpPr>
          <p:spPr>
            <a:xfrm>
              <a:off x="3071664" y="4365104"/>
              <a:ext cx="5184576" cy="178871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7CE01D-4353-A67F-C5F7-F0E2BFBFF3B4}"/>
              </a:ext>
            </a:extLst>
          </p:cNvPr>
          <p:cNvSpPr/>
          <p:nvPr/>
        </p:nvSpPr>
        <p:spPr>
          <a:xfrm>
            <a:off x="3071664" y="5404449"/>
            <a:ext cx="4536504" cy="144016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1CAAC2-EC3E-FF99-E097-B7310AB23AAB}"/>
              </a:ext>
            </a:extLst>
          </p:cNvPr>
          <p:cNvSpPr txBox="1"/>
          <p:nvPr/>
        </p:nvSpPr>
        <p:spPr>
          <a:xfrm>
            <a:off x="767408" y="4753639"/>
            <a:ext cx="1498487" cy="307777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ko-Kore-KR" sz="1400" dirty="0">
                <a:latin typeface="+mj-ea"/>
                <a:ea typeface="+mj-ea"/>
              </a:rPr>
              <a:t>key initialization</a:t>
            </a:r>
            <a:endParaRPr kumimoji="1" lang="ko-Kore-KR" altLang="en-US" sz="1400" dirty="0">
              <a:latin typeface="+mj-ea"/>
              <a:ea typeface="+mj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DED37F-D962-D838-8AAF-71EAA3F0A7DF}"/>
              </a:ext>
            </a:extLst>
          </p:cNvPr>
          <p:cNvSpPr/>
          <p:nvPr/>
        </p:nvSpPr>
        <p:spPr>
          <a:xfrm>
            <a:off x="3071664" y="5122485"/>
            <a:ext cx="4536504" cy="14401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6614E70-22EF-478E-A4BA-1B695AAAAC46}"/>
              </a:ext>
            </a:extLst>
          </p:cNvPr>
          <p:cNvSpPr/>
          <p:nvPr/>
        </p:nvSpPr>
        <p:spPr>
          <a:xfrm>
            <a:off x="3073304" y="5731080"/>
            <a:ext cx="4536504" cy="14401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C0442D-B947-8352-DB4A-A53DA2399BEF}"/>
              </a:ext>
            </a:extLst>
          </p:cNvPr>
          <p:cNvSpPr txBox="1"/>
          <p:nvPr/>
        </p:nvSpPr>
        <p:spPr>
          <a:xfrm>
            <a:off x="8616280" y="5266501"/>
            <a:ext cx="3323730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kumimoji="1" lang="en" altLang="ko-Kore-KR" sz="1400" dirty="0">
                <a:latin typeface="+mj-ea"/>
                <a:ea typeface="+mj-ea"/>
              </a:rPr>
              <a:t>Generate an encrypted value through </a:t>
            </a:r>
          </a:p>
          <a:p>
            <a:r>
              <a:rPr kumimoji="1" lang="en" altLang="ko-Kore-KR" sz="1400" dirty="0">
                <a:latin typeface="+mj-ea"/>
                <a:ea typeface="+mj-ea"/>
              </a:rPr>
              <a:t>an Encryption function </a:t>
            </a:r>
            <a:endParaRPr kumimoji="1" lang="ko-Kore-KR" altLang="en-US" sz="1400" dirty="0">
              <a:latin typeface="+mj-ea"/>
              <a:ea typeface="+mj-ea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2065020-5778-2215-9175-7ABFA76A7B1C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265895" y="4886631"/>
            <a:ext cx="805769" cy="20897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AB4AD93-AC42-881A-4DDC-7E254F90BBA3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2265895" y="4907528"/>
            <a:ext cx="805769" cy="568929"/>
          </a:xfrm>
          <a:prstGeom prst="straightConnector1">
            <a:avLst/>
          </a:prstGeom>
          <a:ln w="127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12BF84D-0015-33F6-DB7D-ECD753C6CEDF}"/>
              </a:ext>
            </a:extLst>
          </p:cNvPr>
          <p:cNvCxnSpPr>
            <a:cxnSpLocks/>
            <a:stCxn id="17" idx="1"/>
            <a:endCxn id="15" idx="3"/>
          </p:cNvCxnSpPr>
          <p:nvPr/>
        </p:nvCxnSpPr>
        <p:spPr>
          <a:xfrm flipH="1" flipV="1">
            <a:off x="7608168" y="5194493"/>
            <a:ext cx="1008112" cy="333618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42D6CDB-146D-9AFD-194F-F6455C6F2072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>
            <a:off x="7609808" y="5528111"/>
            <a:ext cx="1006472" cy="274977"/>
          </a:xfrm>
          <a:prstGeom prst="straightConnector1">
            <a:avLst/>
          </a:prstGeom>
          <a:ln w="127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66D5825-0044-0BC7-0A00-79F4EFFC8032}"/>
              </a:ext>
            </a:extLst>
          </p:cNvPr>
          <p:cNvSpPr/>
          <p:nvPr/>
        </p:nvSpPr>
        <p:spPr>
          <a:xfrm>
            <a:off x="3071664" y="4962776"/>
            <a:ext cx="4536504" cy="14401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0D723A4-9F51-D4B1-E6C3-1273CA7508A3}"/>
              </a:ext>
            </a:extLst>
          </p:cNvPr>
          <p:cNvSpPr/>
          <p:nvPr/>
        </p:nvSpPr>
        <p:spPr>
          <a:xfrm>
            <a:off x="3071664" y="5568295"/>
            <a:ext cx="4536504" cy="144016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732282-F69C-1494-93E6-D64483CA6A83}"/>
              </a:ext>
            </a:extLst>
          </p:cNvPr>
          <p:cNvSpPr txBox="1"/>
          <p:nvPr/>
        </p:nvSpPr>
        <p:spPr>
          <a:xfrm>
            <a:off x="8616280" y="4540468"/>
            <a:ext cx="2820259" cy="52322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latin typeface="+mj-ea"/>
                <a:ea typeface="+mj-ea"/>
              </a:rPr>
              <a:t>G</a:t>
            </a:r>
            <a:r>
              <a:rPr kumimoji="1" lang="en" altLang="ko-Kore-KR" sz="1400" dirty="0" err="1">
                <a:latin typeface="+mj-ea"/>
                <a:ea typeface="+mj-ea"/>
              </a:rPr>
              <a:t>enerate</a:t>
            </a:r>
            <a:r>
              <a:rPr kumimoji="1" lang="en" altLang="ko-Kore-KR" sz="1400" dirty="0">
                <a:latin typeface="+mj-ea"/>
                <a:ea typeface="+mj-ea"/>
              </a:rPr>
              <a:t> a </a:t>
            </a:r>
            <a:r>
              <a:rPr kumimoji="1" lang="en" altLang="ko-Kore-KR" sz="1400" dirty="0" err="1">
                <a:latin typeface="+mj-ea"/>
                <a:ea typeface="+mj-ea"/>
              </a:rPr>
              <a:t>roundkey</a:t>
            </a:r>
            <a:r>
              <a:rPr kumimoji="1" lang="en" altLang="ko-Kore-KR" sz="1400" dirty="0">
                <a:latin typeface="+mj-ea"/>
                <a:ea typeface="+mj-ea"/>
              </a:rPr>
              <a:t> through </a:t>
            </a:r>
          </a:p>
          <a:p>
            <a:r>
              <a:rPr kumimoji="1" lang="en" altLang="ko-Kore-KR" sz="1400" dirty="0">
                <a:latin typeface="+mj-ea"/>
                <a:ea typeface="+mj-ea"/>
              </a:rPr>
              <a:t>the </a:t>
            </a:r>
            <a:r>
              <a:rPr kumimoji="1" lang="en" altLang="ko-Kore-KR" sz="1400" dirty="0" err="1">
                <a:latin typeface="+mj-ea"/>
                <a:ea typeface="+mj-ea"/>
              </a:rPr>
              <a:t>Roundkey</a:t>
            </a:r>
            <a:r>
              <a:rPr kumimoji="1" lang="en" altLang="ko-Kore-KR" sz="1400" dirty="0">
                <a:latin typeface="+mj-ea"/>
                <a:ea typeface="+mj-ea"/>
              </a:rPr>
              <a:t> generate function</a:t>
            </a:r>
            <a:endParaRPr kumimoji="1" lang="ko-Kore-KR" altLang="en-US" sz="1400" dirty="0">
              <a:latin typeface="+mj-ea"/>
              <a:ea typeface="+mj-ea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C08E861-873F-8D8F-9FB3-58B93511DEF2}"/>
              </a:ext>
            </a:extLst>
          </p:cNvPr>
          <p:cNvCxnSpPr>
            <a:cxnSpLocks/>
          </p:cNvCxnSpPr>
          <p:nvPr/>
        </p:nvCxnSpPr>
        <p:spPr>
          <a:xfrm flipH="1">
            <a:off x="7608168" y="4787281"/>
            <a:ext cx="1006472" cy="274135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FA83FC4-A000-3BA6-8F07-4EDB9A4D1B75}"/>
              </a:ext>
            </a:extLst>
          </p:cNvPr>
          <p:cNvCxnSpPr>
            <a:cxnSpLocks/>
            <a:stCxn id="42" idx="1"/>
            <a:endCxn id="41" idx="3"/>
          </p:cNvCxnSpPr>
          <p:nvPr/>
        </p:nvCxnSpPr>
        <p:spPr>
          <a:xfrm flipH="1">
            <a:off x="7608168" y="4802078"/>
            <a:ext cx="1008112" cy="838225"/>
          </a:xfrm>
          <a:prstGeom prst="straightConnector1">
            <a:avLst/>
          </a:prstGeom>
          <a:ln w="1270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417588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yptoleb_clean" id="{52588569-4439-E744-A786-7B9A48D01E82}" vid="{3E351AFA-C5CD-FF45-AA6F-7CB5D626CE94}"/>
    </a:ext>
  </a:extLst>
</a:theme>
</file>

<file path=ppt/theme/theme2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yptoleb_clean" id="{52588569-4439-E744-A786-7B9A48D01E82}" vid="{9E614CC1-025E-7F4F-ADE5-A242777675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제목 테마</Template>
  <TotalTime>446</TotalTime>
  <Words>923</Words>
  <Application>Microsoft Macintosh PowerPoint</Application>
  <PresentationFormat>와이드스크린</PresentationFormat>
  <Paragraphs>115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Cambria Math</vt:lpstr>
      <vt:lpstr>제목 테마</vt:lpstr>
      <vt:lpstr>CryptoCraft 테마</vt:lpstr>
      <vt:lpstr>K-XMSS and K-SPHINCS+ :  Hash based Signature with Korean  Cryptography Algorithms</vt:lpstr>
      <vt:lpstr>PowerPoint 프레젠테이션</vt:lpstr>
      <vt:lpstr>Our contribution</vt:lpstr>
      <vt:lpstr>XMSS</vt:lpstr>
      <vt:lpstr>XMSS</vt:lpstr>
      <vt:lpstr>SPHINCS+</vt:lpstr>
      <vt:lpstr>SPHINCS+</vt:lpstr>
      <vt:lpstr>Hash Function Based on Block cipher</vt:lpstr>
      <vt:lpstr>Hash Function Based on Block cipher</vt:lpstr>
      <vt:lpstr>K-XMSS</vt:lpstr>
      <vt:lpstr>K-SPHINCS+</vt:lpstr>
      <vt:lpstr>Evaluation</vt:lpstr>
      <vt:lpstr>Evaluation</vt:lpstr>
      <vt:lpstr>Evaluation</vt:lpstr>
      <vt:lpstr>Evaluation</vt:lpstr>
      <vt:lpstr>Conclusion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K-XMSS and K-SPHINCS+ :  Hash based Signature with Korean  Cryptography Algorithms</dc:title>
  <dc:creator>심민주</dc:creator>
  <cp:lastModifiedBy>심민주</cp:lastModifiedBy>
  <cp:revision>3</cp:revision>
  <dcterms:created xsi:type="dcterms:W3CDTF">2022-12-08T07:47:21Z</dcterms:created>
  <dcterms:modified xsi:type="dcterms:W3CDTF">2022-12-12T11:25:02Z</dcterms:modified>
</cp:coreProperties>
</file>