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22"/>
  </p:notesMasterIdLst>
  <p:sldIdLst>
    <p:sldId id="482" r:id="rId2"/>
    <p:sldId id="498" r:id="rId3"/>
    <p:sldId id="515" r:id="rId4"/>
    <p:sldId id="499" r:id="rId5"/>
    <p:sldId id="511" r:id="rId6"/>
    <p:sldId id="500" r:id="rId7"/>
    <p:sldId id="501" r:id="rId8"/>
    <p:sldId id="502" r:id="rId9"/>
    <p:sldId id="503" r:id="rId10"/>
    <p:sldId id="504" r:id="rId11"/>
    <p:sldId id="505" r:id="rId12"/>
    <p:sldId id="506" r:id="rId13"/>
    <p:sldId id="512" r:id="rId14"/>
    <p:sldId id="507" r:id="rId15"/>
    <p:sldId id="508" r:id="rId16"/>
    <p:sldId id="509" r:id="rId17"/>
    <p:sldId id="510" r:id="rId18"/>
    <p:sldId id="514" r:id="rId19"/>
    <p:sldId id="513" r:id="rId20"/>
    <p:sldId id="488" r:id="rId21"/>
  </p:sldIdLst>
  <p:sldSz cx="12192000" cy="6858000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Gmarket Sans TTF Light" panose="02000000000000000000" pitchFamily="2" charset="-128"/>
      <p:regular r:id="rId25"/>
    </p:embeddedFont>
    <p:embeddedFont>
      <p:font typeface="Gmarket Sans TTF Medium" panose="02000000000000000000" pitchFamily="2" charset="-128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09" autoAdjust="0"/>
    <p:restoredTop sz="83951" autoAdjust="0"/>
  </p:normalViewPr>
  <p:slideViewPr>
    <p:cSldViewPr snapToGrid="0">
      <p:cViewPr varScale="1">
        <p:scale>
          <a:sx n="114" d="100"/>
          <a:sy n="114" d="100"/>
        </p:scale>
        <p:origin x="1216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2024. 11. 28.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74DD-9E9C-6BA0-28BA-73279BF47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8F5898-D2F9-9CD2-F4FF-85BEB8622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50C002-FFD0-24FD-F3C0-5B8D59DF7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안녕하세요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 </a:t>
            </a:r>
            <a:r>
              <a:rPr kumimoji="1" lang="ko-KR" altLang="en-US" dirty="0"/>
              <a:t>상에서 </a:t>
            </a:r>
            <a:r>
              <a:rPr kumimoji="1" lang="en-US" altLang="ko-KR" dirty="0" err="1"/>
              <a:t>KpqC</a:t>
            </a:r>
            <a:r>
              <a:rPr kumimoji="1" lang="en-US" altLang="ko-KR" dirty="0"/>
              <a:t> 2</a:t>
            </a:r>
            <a:r>
              <a:rPr kumimoji="1" lang="ko-KR" altLang="en-US" dirty="0"/>
              <a:t>라운드 성능 비교에 대해 발표할 한성대학교 윤세영입니다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981D0E-969C-B281-0B06-BE9867F80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6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dirty="0" err="1"/>
              <a:t>Kpqc</a:t>
            </a:r>
            <a:r>
              <a:rPr kumimoji="1" lang="ko-KR" altLang="en-US" dirty="0"/>
              <a:t>에서는 해태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에이머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엠큐싸인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엔씨씨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싸인이</a:t>
            </a:r>
            <a:r>
              <a:rPr kumimoji="1" lang="ko-KR" altLang="en-US" dirty="0"/>
              <a:t> 전자서명에 해당됩니다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해태는 </a:t>
            </a:r>
            <a:r>
              <a:rPr kumimoji="1" lang="ko-KR" altLang="en-US" dirty="0" err="1"/>
              <a:t>러닝위드에러와</a:t>
            </a:r>
            <a:r>
              <a:rPr kumimoji="1" lang="ko-KR" altLang="en-US" dirty="0"/>
              <a:t> 숏 </a:t>
            </a:r>
            <a:r>
              <a:rPr kumimoji="1" lang="ko-KR" altLang="en-US" dirty="0" err="1"/>
              <a:t>인티저</a:t>
            </a:r>
            <a:r>
              <a:rPr kumimoji="1" lang="ko-KR" altLang="en-US" dirty="0"/>
              <a:t> 솔루션의 어려움에 안전성을 두고 있는 격자 기반 암호이며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서명 크기가 작다는 장점을 가지고 있습니다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엔씨씨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싸인은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비순환</a:t>
            </a:r>
            <a:r>
              <a:rPr kumimoji="1" lang="ko-KR" altLang="en-US" dirty="0"/>
              <a:t> 다항식을 사용하는 격자 기반 암호로써 </a:t>
            </a:r>
            <a:r>
              <a:rPr kumimoji="1" lang="ko-KR" altLang="en-US" dirty="0" err="1"/>
              <a:t>싸이클로토믹</a:t>
            </a:r>
            <a:r>
              <a:rPr kumimoji="1" lang="ko-KR" altLang="en-US" dirty="0"/>
              <a:t> 대신 </a:t>
            </a:r>
            <a:r>
              <a:rPr kumimoji="1" lang="ko-KR" altLang="en-US" dirty="0" err="1"/>
              <a:t>비순환</a:t>
            </a:r>
            <a:r>
              <a:rPr kumimoji="1" lang="ko-KR" altLang="en-US" dirty="0"/>
              <a:t> 다항식을 사용해 구조적 공격 위험을 줄여 보안성을 높였습니다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에이머는</a:t>
            </a:r>
            <a:r>
              <a:rPr kumimoji="1" lang="ko-KR" altLang="en-US" dirty="0"/>
              <a:t> </a:t>
            </a:r>
            <a:r>
              <a:rPr lang="ko-KR" altLang="en-US" sz="1800" dirty="0">
                <a:effectLst/>
              </a:rPr>
              <a:t>정보를 공개하지 않고도 정보를 소유하거나 알고 있다는 것을 증명하는 방식인 영지식증명을 기반으로 한 암호입니다</a:t>
            </a:r>
            <a:r>
              <a:rPr lang="en-US" altLang="ko-KR" sz="1800" dirty="0">
                <a:effectLst/>
              </a:rPr>
              <a:t>. </a:t>
            </a:r>
            <a:r>
              <a:rPr lang="ko-KR" altLang="en-US" sz="1800" dirty="0">
                <a:effectLst/>
              </a:rPr>
              <a:t>영지식증명과 단방향 함수를 가지고 연산한다는 점에서 </a:t>
            </a:r>
            <a:r>
              <a:rPr lang="ko-KR" altLang="en-US" sz="1800" dirty="0" err="1">
                <a:effectLst/>
              </a:rPr>
              <a:t>암호학적으로</a:t>
            </a:r>
            <a:r>
              <a:rPr lang="ko-KR" altLang="en-US" sz="1800" dirty="0">
                <a:effectLst/>
              </a:rPr>
              <a:t> 안전성을 제공하고 있지만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서명과 검증 시간이 오래 걸린다는 문제를 가집니다</a:t>
            </a:r>
            <a:r>
              <a:rPr lang="en-US" altLang="ko-KR" sz="1800" dirty="0">
                <a:effectLst/>
              </a:rPr>
              <a:t>. </a:t>
            </a:r>
            <a:r>
              <a:rPr lang="ko-KR" altLang="en-US" sz="1800" dirty="0" err="1">
                <a:effectLst/>
              </a:rPr>
              <a:t>엠큐싸인은</a:t>
            </a:r>
            <a:r>
              <a:rPr lang="ko-KR" altLang="en-US" sz="1800" dirty="0">
                <a:effectLst/>
              </a:rPr>
              <a:t> </a:t>
            </a:r>
            <a:r>
              <a:rPr lang="ko-KR" altLang="en-US" sz="1800" dirty="0" err="1">
                <a:effectLst/>
              </a:rPr>
              <a:t>다변수</a:t>
            </a:r>
            <a:r>
              <a:rPr lang="ko-KR" altLang="en-US" sz="1800" dirty="0">
                <a:effectLst/>
              </a:rPr>
              <a:t> 이차식의 해를 구하는 것이 어렵다는 수학적 문제로 안전성을 가진 </a:t>
            </a:r>
            <a:r>
              <a:rPr lang="ko-KR" altLang="en-US" sz="1800" dirty="0" err="1">
                <a:effectLst/>
              </a:rPr>
              <a:t>다변수</a:t>
            </a:r>
            <a:r>
              <a:rPr lang="ko-KR" altLang="en-US" sz="1800" dirty="0">
                <a:effectLst/>
              </a:rPr>
              <a:t> 이차식을 기반으로 한 암호이며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짧은 서명 길이와 함께 서명 생성이 빠르다고 </a:t>
            </a:r>
            <a:r>
              <a:rPr lang="ko-KR" altLang="en-US" sz="1800" dirty="0" err="1">
                <a:effectLst/>
              </a:rPr>
              <a:t>알려져있습니다</a:t>
            </a:r>
            <a:r>
              <a:rPr lang="en-US" altLang="ko-KR" sz="1800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152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벤치마킹 수행에 사용된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2023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10</a:t>
            </a:r>
            <a:r>
              <a:rPr kumimoji="1" lang="ko-KR" altLang="en-US" dirty="0"/>
              <a:t>월에 출시하였으며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암 </a:t>
            </a:r>
            <a:r>
              <a:rPr kumimoji="1" lang="ko-KR" altLang="en-US" dirty="0" err="1"/>
              <a:t>코텍스</a:t>
            </a:r>
            <a:r>
              <a:rPr kumimoji="1" lang="ko-KR" altLang="en-US" dirty="0"/>
              <a:t> 에이</a:t>
            </a:r>
            <a:r>
              <a:rPr kumimoji="1" lang="en-US" altLang="ko-KR" dirty="0"/>
              <a:t>76 </a:t>
            </a:r>
            <a:r>
              <a:rPr kumimoji="1" lang="ko-KR" altLang="en-US" dirty="0"/>
              <a:t>프로세서를 탑재하고 있고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에이아치식스티포</a:t>
            </a:r>
            <a:r>
              <a:rPr kumimoji="1" lang="ko-KR" altLang="en-US" dirty="0"/>
              <a:t> 명령어 셋을 이용할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주로 임베디드 시스템과 </a:t>
            </a:r>
            <a:r>
              <a:rPr kumimoji="1" lang="en-US" altLang="ko-KR" dirty="0" err="1"/>
              <a:t>iot</a:t>
            </a:r>
            <a:r>
              <a:rPr kumimoji="1" lang="ko-KR" altLang="en-US" dirty="0"/>
              <a:t>기기에서 사용되며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라즈베리파이의</a:t>
            </a:r>
            <a:r>
              <a:rPr kumimoji="1" lang="ko-KR" altLang="en-US" dirty="0"/>
              <a:t> 자체 </a:t>
            </a:r>
            <a:r>
              <a:rPr kumimoji="1" lang="en-US" altLang="ko-KR" dirty="0" err="1"/>
              <a:t>os</a:t>
            </a:r>
            <a:r>
              <a:rPr kumimoji="1" lang="en-US" altLang="ko-KR" dirty="0"/>
              <a:t> </a:t>
            </a:r>
            <a:r>
              <a:rPr kumimoji="1" lang="ko-KR" altLang="en-US" dirty="0"/>
              <a:t>뿐만 아니라 리눅스 기반 운영체제도 지원하고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1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세팅한 환경을 표로 나타낸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우분투 버전과 </a:t>
            </a:r>
            <a:r>
              <a:rPr kumimoji="1" lang="en-US" altLang="ko-KR" dirty="0" err="1"/>
              <a:t>gcc</a:t>
            </a:r>
            <a:r>
              <a:rPr kumimoji="1" lang="en-US" altLang="ko-KR" dirty="0"/>
              <a:t> </a:t>
            </a:r>
            <a:r>
              <a:rPr kumimoji="1" lang="ko-KR" altLang="en-US" dirty="0"/>
              <a:t>컴파일러 버전은 다음과 </a:t>
            </a:r>
            <a:r>
              <a:rPr kumimoji="1" lang="ko-KR" altLang="en-US" dirty="0" err="1"/>
              <a:t>같구요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kpqclean</a:t>
            </a:r>
            <a:r>
              <a:rPr kumimoji="1" lang="en-US" altLang="ko-KR" dirty="0"/>
              <a:t> ver2</a:t>
            </a:r>
            <a:r>
              <a:rPr kumimoji="1" lang="ko-KR" altLang="en-US" dirty="0"/>
              <a:t>에서 사용한 애플 </a:t>
            </a:r>
            <a:r>
              <a:rPr kumimoji="1" lang="en-US" altLang="ko-KR" dirty="0"/>
              <a:t>m2</a:t>
            </a:r>
            <a:r>
              <a:rPr kumimoji="1" lang="ko-KR" altLang="en-US" dirty="0"/>
              <a:t>와 비교해서 보기 위해 표를 다음과 같이 작성하였습니다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벤치마킹은 각 알고리즘을 </a:t>
            </a:r>
            <a:r>
              <a:rPr kumimoji="1" lang="ko-KR" altLang="en-US" dirty="0" err="1"/>
              <a:t>만번</a:t>
            </a:r>
            <a:r>
              <a:rPr kumimoji="1" lang="ko-KR" altLang="en-US" dirty="0"/>
              <a:t> 반복하여 각 연산 라운드에 필요한 평균 </a:t>
            </a:r>
            <a:r>
              <a:rPr kumimoji="1" lang="ko-KR" altLang="en-US" dirty="0" err="1"/>
              <a:t>클락</a:t>
            </a:r>
            <a:r>
              <a:rPr kumimoji="1" lang="ko-KR" altLang="en-US" dirty="0"/>
              <a:t> 사이클 수를 계산하였습니다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Kpqclean</a:t>
            </a:r>
            <a:r>
              <a:rPr kumimoji="1" lang="en-US" altLang="ko-KR" dirty="0"/>
              <a:t> ver2</a:t>
            </a:r>
            <a:r>
              <a:rPr kumimoji="1" lang="ko-KR" altLang="en-US" dirty="0"/>
              <a:t>에서 구현되지 않은 </a:t>
            </a:r>
            <a:r>
              <a:rPr kumimoji="1" lang="ko-KR" altLang="en-US" dirty="0" err="1"/>
              <a:t>리덕은</a:t>
            </a:r>
            <a:r>
              <a:rPr kumimoji="1" lang="ko-KR" altLang="en-US" dirty="0"/>
              <a:t> 제외하였습니다</a:t>
            </a:r>
            <a:r>
              <a:rPr kumimoji="1"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6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상에서 </a:t>
            </a:r>
            <a:r>
              <a:rPr kumimoji="1" lang="ko-KR" altLang="en-US" dirty="0" err="1"/>
              <a:t>클락</a:t>
            </a:r>
            <a:r>
              <a:rPr kumimoji="1" lang="ko-KR" altLang="en-US" dirty="0"/>
              <a:t> 사이클 수를 측정하기 위해 일부 코드를 수정하였습니다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우선</a:t>
            </a:r>
            <a:r>
              <a:rPr kumimoji="1" lang="en-US" altLang="ko-KR" dirty="0"/>
              <a:t> </a:t>
            </a:r>
            <a:r>
              <a:rPr lang="en" altLang="ko-KR" sz="1800" dirty="0">
                <a:effectLst/>
              </a:rPr>
              <a:t>iOS</a:t>
            </a:r>
            <a:r>
              <a:rPr lang="ko-KR" altLang="en-US" sz="1800" dirty="0">
                <a:effectLst/>
              </a:rPr>
              <a:t>와 </a:t>
            </a:r>
            <a:r>
              <a:rPr lang="en" altLang="ko-KR" sz="1800" dirty="0">
                <a:effectLst/>
              </a:rPr>
              <a:t>macOS</a:t>
            </a:r>
            <a:r>
              <a:rPr lang="ko-KR" altLang="en-US" sz="1800" dirty="0">
                <a:effectLst/>
              </a:rPr>
              <a:t>에서 제공하는 </a:t>
            </a:r>
            <a:r>
              <a:rPr lang="en" altLang="ko-KR" sz="1800" dirty="0">
                <a:effectLst/>
              </a:rPr>
              <a:t>QoS</a:t>
            </a:r>
            <a:r>
              <a:rPr lang="ko-KR" altLang="en-US" sz="1800" dirty="0">
                <a:effectLst/>
              </a:rPr>
              <a:t>와 관련된 코드를 삭제하였으며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아래의 </a:t>
            </a:r>
            <a:r>
              <a:rPr lang="en-US" altLang="ko-KR" sz="1800" dirty="0" err="1">
                <a:effectLst/>
              </a:rPr>
              <a:t>cpu</a:t>
            </a:r>
            <a:r>
              <a:rPr lang="en-US" altLang="ko-KR" sz="1800" dirty="0">
                <a:effectLst/>
              </a:rPr>
              <a:t> </a:t>
            </a:r>
            <a:r>
              <a:rPr lang="ko-KR" altLang="en-US" sz="1800" dirty="0" err="1">
                <a:effectLst/>
              </a:rPr>
              <a:t>사이클수를</a:t>
            </a:r>
            <a:r>
              <a:rPr lang="ko-KR" altLang="en-US" sz="1800" dirty="0">
                <a:effectLst/>
              </a:rPr>
              <a:t> 측정하는 코드를 다음과 같이 수정하였습니다</a:t>
            </a:r>
            <a:r>
              <a:rPr lang="en-US" altLang="ko-KR" sz="1800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497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</a:t>
            </a:r>
            <a:r>
              <a:rPr kumimoji="1" lang="ko-KR" altLang="en-US" dirty="0" err="1"/>
              <a:t>피케이</a:t>
            </a:r>
            <a:r>
              <a:rPr kumimoji="1" lang="ko-KR" altLang="en-US" dirty="0"/>
              <a:t> 캠의 알고리즘들을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 상에서 실행한 결과를 표로 나타낸 것입니다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키겐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인캡슐레이션과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디캡슐레이션을</a:t>
            </a:r>
            <a:r>
              <a:rPr kumimoji="1" lang="ko-KR" altLang="en-US" dirty="0"/>
              <a:t> 보았을 때 </a:t>
            </a:r>
            <a:r>
              <a:rPr kumimoji="1" lang="ko-KR" altLang="en-US" dirty="0" err="1"/>
              <a:t>스마우그</a:t>
            </a:r>
            <a:r>
              <a:rPr kumimoji="1" lang="ko-KR" altLang="en-US" dirty="0"/>
              <a:t> 알고리즘이 낮은 </a:t>
            </a:r>
            <a:r>
              <a:rPr kumimoji="1" lang="ko-KR" altLang="en-US" dirty="0" err="1"/>
              <a:t>클락</a:t>
            </a:r>
            <a:r>
              <a:rPr kumimoji="1" lang="ko-KR" altLang="en-US" dirty="0"/>
              <a:t> 사이클 수를 보이고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12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전자서명 알고리즘들을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상에서 실행한 결과입니다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키겐은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에이머가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서명과 검증은 </a:t>
            </a:r>
            <a:r>
              <a:rPr kumimoji="1" lang="en-US" altLang="ko-KR" dirty="0" err="1"/>
              <a:t>ncc</a:t>
            </a:r>
            <a:r>
              <a:rPr kumimoji="1" lang="en-US" altLang="ko-KR" dirty="0"/>
              <a:t> sign</a:t>
            </a:r>
            <a:r>
              <a:rPr kumimoji="1" lang="ko-KR" altLang="en-US" dirty="0"/>
              <a:t>에서 낮은 </a:t>
            </a:r>
            <a:r>
              <a:rPr kumimoji="1" lang="ko-KR" altLang="en-US" dirty="0" err="1"/>
              <a:t>클락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사이클수를</a:t>
            </a:r>
            <a:r>
              <a:rPr kumimoji="1" lang="ko-KR" altLang="en-US" dirty="0"/>
              <a:t> 보임을 알 수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1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 주로 사용되는 </a:t>
            </a:r>
            <a:r>
              <a:rPr kumimoji="1" lang="en-US" altLang="ko-KR" dirty="0" err="1"/>
              <a:t>iot</a:t>
            </a:r>
            <a:r>
              <a:rPr kumimoji="1" lang="en-US" altLang="ko-KR" dirty="0"/>
              <a:t> </a:t>
            </a:r>
            <a:r>
              <a:rPr kumimoji="1" lang="ko-KR" altLang="en-US" dirty="0"/>
              <a:t>장치나 임베디드 시스템과 같은 경우에는 </a:t>
            </a:r>
            <a:r>
              <a:rPr kumimoji="1" lang="ko-KR" altLang="en-US" dirty="0" err="1"/>
              <a:t>클락사이클</a:t>
            </a:r>
            <a:r>
              <a:rPr kumimoji="1" lang="ko-KR" altLang="en-US" dirty="0"/>
              <a:t> 수가 적은 알고리즘이 효율적으로 작동할 것이라고 분석했습니다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18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</a:t>
            </a:r>
            <a:r>
              <a:rPr kumimoji="1" lang="en-US" altLang="ko-KR" dirty="0" err="1"/>
              <a:t>kpqclean</a:t>
            </a:r>
            <a:r>
              <a:rPr kumimoji="1" lang="en-US" altLang="ko-KR" dirty="0"/>
              <a:t> ver2</a:t>
            </a:r>
            <a:r>
              <a:rPr kumimoji="1" lang="ko-KR" altLang="en-US" dirty="0"/>
              <a:t>에서 실행했던 애플 </a:t>
            </a:r>
            <a:r>
              <a:rPr kumimoji="1" lang="en-US" altLang="ko-KR" dirty="0"/>
              <a:t>m2</a:t>
            </a:r>
            <a:r>
              <a:rPr kumimoji="1" lang="ko-KR" altLang="en-US" dirty="0"/>
              <a:t>와 비교하여 나타낸 표입니다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표는 </a:t>
            </a:r>
            <a:r>
              <a:rPr kumimoji="1" lang="ko-KR" altLang="en-US" dirty="0" err="1"/>
              <a:t>피케이</a:t>
            </a:r>
            <a:r>
              <a:rPr kumimoji="1" lang="ko-KR" altLang="en-US" dirty="0"/>
              <a:t> 캠</a:t>
            </a:r>
            <a:r>
              <a:rPr kumimoji="1" lang="en-US" altLang="ko-KR" dirty="0"/>
              <a:t> </a:t>
            </a:r>
            <a:r>
              <a:rPr kumimoji="1" lang="ko-KR" altLang="en-US" dirty="0"/>
              <a:t>알고리즘에 대한 성능 측정 결과입니다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노란색 표 부분이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5, </a:t>
            </a:r>
            <a:r>
              <a:rPr kumimoji="1" lang="ko-KR" altLang="en-US" dirty="0"/>
              <a:t>하얀색 표 부분이 애플 </a:t>
            </a:r>
            <a:r>
              <a:rPr kumimoji="1" lang="en-US" altLang="ko-KR" dirty="0"/>
              <a:t>m2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클락</a:t>
            </a:r>
            <a:r>
              <a:rPr kumimoji="1" lang="ko-KR" altLang="en-US" dirty="0"/>
              <a:t> 사이클 수 자체는 상이하지만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알고리즘의 상대적인 성능 패턴은 유사한 것을 확인할 수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36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다음은 전자서명 알고리즘에 대한 성능 측정 결과입니다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전자서명 역시 </a:t>
            </a:r>
            <a:r>
              <a:rPr kumimoji="1" lang="ko-KR" altLang="en-US" dirty="0" err="1"/>
              <a:t>클락</a:t>
            </a:r>
            <a:r>
              <a:rPr kumimoji="1" lang="ko-KR" altLang="en-US" dirty="0"/>
              <a:t> 사이클 수 자체는 상이하지만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알고리즘의 상대적인 성능 패턴은 유사한 것을 확인할 수 있었습니다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결론적으로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애플 </a:t>
            </a:r>
            <a:r>
              <a:rPr kumimoji="1" lang="en-US" altLang="ko-KR" dirty="0"/>
              <a:t>m2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라즈베리파이</a:t>
            </a:r>
            <a:r>
              <a:rPr kumimoji="1" lang="ko-KR" altLang="en-US" dirty="0"/>
              <a:t> </a:t>
            </a:r>
            <a:r>
              <a:rPr kumimoji="1" lang="en-US" altLang="ko-KR" dirty="0"/>
              <a:t>5</a:t>
            </a:r>
            <a:r>
              <a:rPr kumimoji="1" lang="ko-KR" altLang="en-US" dirty="0"/>
              <a:t>에서는 비슷한 성능을 내고 있다는 것을 확인할 수 있었습니다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997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이처럼 다양한 환경에서의 벤치마크는 향후 </a:t>
            </a:r>
            <a:r>
              <a:rPr kumimoji="1" lang="en-US" altLang="ko-KR" dirty="0" err="1"/>
              <a:t>kpqc</a:t>
            </a:r>
            <a:r>
              <a:rPr kumimoji="1" lang="en-US" altLang="ko-KR" dirty="0"/>
              <a:t> </a:t>
            </a:r>
            <a:r>
              <a:rPr kumimoji="1" lang="ko-KR" altLang="en-US" dirty="0"/>
              <a:t>암호 알고리즘을 이해하고 연구하는 데 중요한 자료가 될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모두 좋은 성능을 가지고 있는 알고리즘이기 때문에 사용 목적에 따라 어떤 알고리즘을 활용하는 것이 좋을지 추후에 위 연구들이 도움이 되었으면 좋겠습니다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37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발표는 다음 목차와 같이 서론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관련 연구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벤치마크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순서로 진행하겠습니다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36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8165-2B61-1E63-43C0-495DB46B9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8F4601-13F9-A113-8B6E-CCBEA4BAE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718237-D465-D49E-5196-F54F3B557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감사합니다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3C79BB-5570-94DC-C2EF-0BBD1586F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44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 err="1"/>
              <a:t>양자내성암호의</a:t>
            </a:r>
            <a:r>
              <a:rPr kumimoji="1" lang="ko-KR" altLang="en-US" dirty="0"/>
              <a:t> 국내 기술력 제고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국내 </a:t>
            </a:r>
            <a:r>
              <a:rPr kumimoji="1" lang="en-US" altLang="ko-KR" dirty="0" err="1"/>
              <a:t>pqc</a:t>
            </a:r>
            <a:r>
              <a:rPr kumimoji="1" lang="en-US" altLang="ko-KR" dirty="0"/>
              <a:t> </a:t>
            </a:r>
            <a:r>
              <a:rPr kumimoji="1" lang="ko-KR" altLang="en-US" dirty="0"/>
              <a:t>기술 저변 확대와 경쟁력 강화를 위해 산 학 관 연이 협업하여 </a:t>
            </a:r>
            <a:r>
              <a:rPr kumimoji="1" lang="en-US" altLang="ko-KR" dirty="0"/>
              <a:t>2022</a:t>
            </a:r>
            <a:r>
              <a:rPr kumimoji="1" lang="ko-KR" altLang="en-US" dirty="0"/>
              <a:t>년부터 </a:t>
            </a:r>
            <a:r>
              <a:rPr kumimoji="1" lang="en-US" altLang="ko-KR" dirty="0" err="1"/>
              <a:t>kpqc</a:t>
            </a:r>
            <a:r>
              <a:rPr kumimoji="1" lang="en-US" altLang="ko-KR" dirty="0"/>
              <a:t> </a:t>
            </a:r>
            <a:r>
              <a:rPr kumimoji="1" lang="ko-KR" altLang="en-US" dirty="0"/>
              <a:t>공모전이 진행되었습니다</a:t>
            </a:r>
            <a:r>
              <a:rPr kumimoji="1" lang="en-US" altLang="ko-KR" dirty="0"/>
              <a:t>. 2022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11</a:t>
            </a:r>
            <a:r>
              <a:rPr kumimoji="1" lang="ko-KR" altLang="en-US" dirty="0"/>
              <a:t>월부터 </a:t>
            </a:r>
            <a:r>
              <a:rPr kumimoji="1" lang="en-US" altLang="ko-KR" dirty="0"/>
              <a:t>2023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11</a:t>
            </a:r>
            <a:r>
              <a:rPr kumimoji="1" lang="ko-KR" altLang="en-US" dirty="0"/>
              <a:t>월까지 </a:t>
            </a:r>
            <a:r>
              <a:rPr kumimoji="1" lang="en-US" altLang="ko-KR" dirty="0" err="1"/>
              <a:t>kpqc</a:t>
            </a:r>
            <a:r>
              <a:rPr kumimoji="1" lang="en-US" altLang="ko-KR" dirty="0"/>
              <a:t> 1</a:t>
            </a:r>
            <a:r>
              <a:rPr kumimoji="1" lang="ko-KR" altLang="en-US" dirty="0"/>
              <a:t>라운드가 진행되어 </a:t>
            </a:r>
            <a:r>
              <a:rPr kumimoji="1" lang="en-US" altLang="ko-KR" dirty="0"/>
              <a:t>16</a:t>
            </a:r>
            <a:r>
              <a:rPr kumimoji="1" lang="ko-KR" altLang="en-US" dirty="0"/>
              <a:t>개의 알고리즘 중에서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알고리즘이 선정되었고</a:t>
            </a:r>
            <a:r>
              <a:rPr kumimoji="1" lang="en-US" altLang="ko-KR" dirty="0"/>
              <a:t>, 2023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월부터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알고리즘으로 </a:t>
            </a:r>
            <a:r>
              <a:rPr kumimoji="1" lang="en-US" altLang="ko-KR" dirty="0" err="1"/>
              <a:t>kpqc</a:t>
            </a:r>
            <a:r>
              <a:rPr kumimoji="1" lang="en-US" altLang="ko-KR" dirty="0"/>
              <a:t> 2</a:t>
            </a:r>
            <a:r>
              <a:rPr kumimoji="1" lang="ko-KR" altLang="en-US" dirty="0"/>
              <a:t>라운드가 진행중에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32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공모 중인 알고리즘의 성능은 서로 다른 환경에서 측정되어 있습니다</a:t>
            </a:r>
            <a:r>
              <a:rPr lang="en-US" altLang="ko-KR" dirty="0"/>
              <a:t>. </a:t>
            </a:r>
            <a:r>
              <a:rPr lang="ko-KR" altLang="en-US" dirty="0"/>
              <a:t>따라서 동일한 환경에서 알고리즘이 실행되어야 보다 공정하게 알고리즘의 성능을 비교할 수 있을 것입니다</a:t>
            </a:r>
            <a:r>
              <a:rPr lang="en-US" altLang="ko-KR" dirty="0"/>
              <a:t>. 2024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ko-KR" altLang="en-US" dirty="0" err="1"/>
              <a:t>라이젠</a:t>
            </a:r>
            <a:r>
              <a:rPr lang="en-US" altLang="ko-KR" dirty="0"/>
              <a:t>, </a:t>
            </a:r>
            <a:r>
              <a:rPr lang="ko-KR" altLang="en-US" dirty="0"/>
              <a:t>인텔</a:t>
            </a:r>
            <a:r>
              <a:rPr lang="en-US" altLang="ko-KR" dirty="0"/>
              <a:t>, </a:t>
            </a:r>
            <a:r>
              <a:rPr lang="ko-KR" altLang="en-US" dirty="0"/>
              <a:t>애플 </a:t>
            </a:r>
            <a:r>
              <a:rPr lang="en-US" altLang="ko-KR" dirty="0"/>
              <a:t>m2 </a:t>
            </a:r>
            <a:r>
              <a:rPr lang="ko-KR" altLang="en-US" dirty="0"/>
              <a:t>환경에서 </a:t>
            </a:r>
            <a:r>
              <a:rPr lang="en-US" altLang="ko-KR" dirty="0" err="1"/>
              <a:t>kpqc</a:t>
            </a:r>
            <a:r>
              <a:rPr lang="en-US" altLang="ko-KR" dirty="0"/>
              <a:t> 2</a:t>
            </a:r>
            <a:r>
              <a:rPr lang="ko-KR" altLang="en-US" dirty="0"/>
              <a:t>라운드 알고리즘의 성능을 비교한 선행 연구가 있습니다</a:t>
            </a:r>
            <a:r>
              <a:rPr lang="en-US" altLang="ko-KR" dirty="0"/>
              <a:t>. </a:t>
            </a:r>
            <a:r>
              <a:rPr lang="ko-KR" altLang="en-US" sz="1800" dirty="0">
                <a:effectLst/>
              </a:rPr>
              <a:t>저희는 </a:t>
            </a:r>
            <a:r>
              <a:rPr lang="en" altLang="ko-KR" sz="1800" dirty="0">
                <a:effectLst/>
              </a:rPr>
              <a:t>M2</a:t>
            </a:r>
            <a:r>
              <a:rPr lang="ko-KR" altLang="en-US" sz="1800" dirty="0">
                <a:effectLst/>
              </a:rPr>
              <a:t>와 동일하게 </a:t>
            </a:r>
            <a:r>
              <a:rPr lang="ko-KR" altLang="en-US" sz="1800" dirty="0" err="1">
                <a:effectLst/>
              </a:rPr>
              <a:t>에이아치식스티포를</a:t>
            </a:r>
            <a:r>
              <a:rPr lang="ko-KR" altLang="en-US" sz="1800" dirty="0">
                <a:effectLst/>
              </a:rPr>
              <a:t> 기반으로 동작하지만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고성능 컴퓨팅을 자랑하는 </a:t>
            </a:r>
            <a:r>
              <a:rPr lang="en-US" altLang="ko-KR" sz="1800" dirty="0">
                <a:effectLst/>
              </a:rPr>
              <a:t>m2</a:t>
            </a:r>
            <a:r>
              <a:rPr lang="ko-KR" altLang="en-US" sz="1800" dirty="0">
                <a:effectLst/>
              </a:rPr>
              <a:t>와는 다르게</a:t>
            </a:r>
            <a:r>
              <a:rPr lang="en-US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저전력 기반인 임베디드 시스템 및 </a:t>
            </a:r>
            <a:r>
              <a:rPr lang="en" altLang="ko-KR" sz="1800" dirty="0">
                <a:effectLst/>
              </a:rPr>
              <a:t>IoT </a:t>
            </a:r>
            <a:r>
              <a:rPr lang="ko-KR" altLang="en-US" sz="1800" dirty="0">
                <a:effectLst/>
              </a:rPr>
              <a:t>환경에서 사용되는 </a:t>
            </a:r>
            <a:r>
              <a:rPr lang="ko-KR" altLang="en-US" sz="1800" dirty="0" err="1">
                <a:effectLst/>
              </a:rPr>
              <a:t>라즈베리파이</a:t>
            </a:r>
            <a:r>
              <a:rPr lang="ko-KR" altLang="en-US" sz="1800" dirty="0">
                <a:effectLst/>
              </a:rPr>
              <a:t> </a:t>
            </a:r>
            <a:r>
              <a:rPr lang="en-US" altLang="ko-KR" sz="1800" dirty="0">
                <a:effectLst/>
              </a:rPr>
              <a:t>5 </a:t>
            </a:r>
            <a:r>
              <a:rPr lang="ko-KR" altLang="en-US" sz="1800" dirty="0">
                <a:effectLst/>
              </a:rPr>
              <a:t>상에서 </a:t>
            </a:r>
            <a:r>
              <a:rPr lang="en" altLang="ko-KR" sz="1800" dirty="0" err="1">
                <a:effectLst/>
              </a:rPr>
              <a:t>KpqC</a:t>
            </a:r>
            <a:r>
              <a:rPr lang="en" altLang="ko-KR" sz="1800" dirty="0">
                <a:effectLst/>
              </a:rPr>
              <a:t> </a:t>
            </a:r>
            <a:r>
              <a:rPr lang="en-US" altLang="ko-KR" sz="1800" dirty="0">
                <a:effectLst/>
              </a:rPr>
              <a:t>2</a:t>
            </a:r>
            <a:r>
              <a:rPr lang="ko-KR" altLang="en-US" sz="1800" dirty="0">
                <a:effectLst/>
              </a:rPr>
              <a:t>라운드 알고리즘을 실행하여 결과를 분석해보고자 했습니다</a:t>
            </a:r>
            <a:r>
              <a:rPr lang="en-US" altLang="ko-KR" sz="1800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71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앞서 언급했던 </a:t>
            </a:r>
            <a:r>
              <a:rPr lang="en-US" altLang="ko-KR" dirty="0" err="1"/>
              <a:t>kpqc</a:t>
            </a:r>
            <a:r>
              <a:rPr lang="en-US" altLang="ko-KR" dirty="0"/>
              <a:t> 2</a:t>
            </a:r>
            <a:r>
              <a:rPr lang="ko-KR" altLang="en-US" dirty="0"/>
              <a:t>라운드 알고리즘의 성능을 비교한 선행 연구는 </a:t>
            </a:r>
            <a:r>
              <a:rPr lang="en-US" altLang="ko-KR" dirty="0" err="1"/>
              <a:t>kpqClean</a:t>
            </a:r>
            <a:r>
              <a:rPr lang="en-US" altLang="ko-KR" dirty="0"/>
              <a:t> Ver2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en-US" altLang="ko-KR" dirty="0" err="1"/>
              <a:t>Kpqclean</a:t>
            </a:r>
            <a:r>
              <a:rPr lang="en-US" altLang="ko-KR" dirty="0"/>
              <a:t> ver2</a:t>
            </a:r>
            <a:r>
              <a:rPr lang="ko-KR" altLang="en-US" dirty="0"/>
              <a:t>는 </a:t>
            </a:r>
            <a:r>
              <a:rPr lang="en-US" altLang="ko-KR" dirty="0" err="1"/>
              <a:t>pqclean</a:t>
            </a:r>
            <a:r>
              <a:rPr lang="en-US" altLang="ko-KR" dirty="0"/>
              <a:t> </a:t>
            </a:r>
            <a:r>
              <a:rPr lang="ko-KR" altLang="en-US" dirty="0"/>
              <a:t>프로젝트에서 영감을 받아 시작된 </a:t>
            </a:r>
            <a:r>
              <a:rPr lang="en-US" altLang="ko-KR" dirty="0" err="1"/>
              <a:t>kpqclean</a:t>
            </a:r>
            <a:r>
              <a:rPr lang="en-US" altLang="ko-KR" dirty="0"/>
              <a:t> </a:t>
            </a:r>
            <a:r>
              <a:rPr lang="ko-KR" altLang="en-US" dirty="0"/>
              <a:t>프로젝트의 </a:t>
            </a:r>
            <a:r>
              <a:rPr lang="ko-KR" altLang="en-US" dirty="0" err="1"/>
              <a:t>후속작으로</a:t>
            </a:r>
            <a:r>
              <a:rPr lang="ko-KR" altLang="en-US" dirty="0"/>
              <a:t> </a:t>
            </a:r>
            <a:r>
              <a:rPr lang="en-US" altLang="ko-KR" dirty="0" err="1"/>
              <a:t>kpqc</a:t>
            </a:r>
            <a:r>
              <a:rPr lang="en-US" altLang="ko-KR" dirty="0"/>
              <a:t> 2</a:t>
            </a:r>
            <a:r>
              <a:rPr lang="ko-KR" altLang="en-US" dirty="0"/>
              <a:t>라운드 알고리즘을 대상으로 하고 있습니다</a:t>
            </a:r>
            <a:r>
              <a:rPr lang="en-US" altLang="ko-KR" dirty="0"/>
              <a:t>. </a:t>
            </a:r>
            <a:r>
              <a:rPr lang="ko-KR" altLang="en-US" dirty="0"/>
              <a:t>해당 프로젝트들의 목적은 동일한 환경에서 알고리즘을 실행할 수 있도록 코드를 일부 수정한 뒤 비교하는 것이었습니다</a:t>
            </a:r>
            <a:r>
              <a:rPr lang="en-US" altLang="ko-KR" dirty="0"/>
              <a:t>. </a:t>
            </a:r>
            <a:r>
              <a:rPr lang="en-US" altLang="ko-KR" dirty="0" err="1"/>
              <a:t>Kpqclean</a:t>
            </a:r>
            <a:r>
              <a:rPr lang="en-US" altLang="ko-KR" dirty="0"/>
              <a:t> ver2</a:t>
            </a:r>
            <a:r>
              <a:rPr lang="ko-KR" altLang="en-US" dirty="0"/>
              <a:t>는</a:t>
            </a:r>
            <a:r>
              <a:rPr lang="ko-KR" altLang="en-US" sz="1800" dirty="0">
                <a:effectLst/>
              </a:rPr>
              <a:t> 일관된 환경에서 알고리즘의 성능을 측정할 수 있도록 다음 표와 같은 수정을 진행하였습니다</a:t>
            </a:r>
            <a:r>
              <a:rPr lang="en-US" altLang="ko-KR" sz="1800" dirty="0">
                <a:effectLst/>
              </a:rPr>
              <a:t>. </a:t>
            </a:r>
            <a:r>
              <a:rPr lang="en" altLang="ko-KR" sz="1800" dirty="0">
                <a:effectLst/>
              </a:rPr>
              <a:t>OpenSSL</a:t>
            </a:r>
            <a:r>
              <a:rPr lang="ko-KR" altLang="en-US" sz="1800" dirty="0" err="1">
                <a:effectLst/>
              </a:rPr>
              <a:t>에</a:t>
            </a:r>
            <a:r>
              <a:rPr lang="ko-KR" altLang="en-US" sz="1800" dirty="0">
                <a:effectLst/>
              </a:rPr>
              <a:t> 의존하는 </a:t>
            </a:r>
            <a:r>
              <a:rPr lang="en" altLang="ko-KR" sz="1800" dirty="0" err="1">
                <a:effectLst/>
              </a:rPr>
              <a:t>Randombytes</a:t>
            </a:r>
            <a:r>
              <a:rPr lang="en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코드를 제거하기 위해 외부 의존성이 없는 </a:t>
            </a:r>
            <a:r>
              <a:rPr lang="en" altLang="ko-KR" sz="1800" dirty="0" err="1">
                <a:effectLst/>
              </a:rPr>
              <a:t>Randombytes</a:t>
            </a:r>
            <a:r>
              <a:rPr lang="en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코드로 교체하였으며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 err="1">
                <a:effectLst/>
              </a:rPr>
              <a:t>엔트루플러스와</a:t>
            </a:r>
            <a:r>
              <a:rPr lang="ko-KR" altLang="en-US" sz="1800" dirty="0">
                <a:effectLst/>
              </a:rPr>
              <a:t> </a:t>
            </a:r>
            <a:r>
              <a:rPr lang="ko-KR" altLang="en-US" sz="1800" dirty="0" err="1">
                <a:effectLst/>
              </a:rPr>
              <a:t>스마우그</a:t>
            </a:r>
            <a:r>
              <a:rPr lang="ko-KR" altLang="en-US" sz="1800" dirty="0">
                <a:effectLst/>
              </a:rPr>
              <a:t> 티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 err="1">
                <a:effectLst/>
              </a:rPr>
              <a:t>에이머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>
                <a:effectLst/>
              </a:rPr>
              <a:t>해태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 err="1">
                <a:effectLst/>
              </a:rPr>
              <a:t>엔씨씨</a:t>
            </a:r>
            <a:r>
              <a:rPr lang="ko-KR" altLang="en-US" sz="1800" dirty="0">
                <a:effectLst/>
              </a:rPr>
              <a:t> 싸인</a:t>
            </a:r>
            <a:r>
              <a:rPr lang="en-US" altLang="ko-KR" sz="1800" dirty="0">
                <a:effectLst/>
              </a:rPr>
              <a:t>, </a:t>
            </a:r>
            <a:r>
              <a:rPr lang="ko-KR" altLang="en-US" sz="1800" dirty="0" err="1">
                <a:effectLst/>
              </a:rPr>
              <a:t>엠큐싸인은</a:t>
            </a:r>
            <a:r>
              <a:rPr lang="ko-KR" altLang="en-US" sz="1800" dirty="0">
                <a:effectLst/>
              </a:rPr>
              <a:t> 각각의 알고리즘에서 사용되는 </a:t>
            </a:r>
            <a:r>
              <a:rPr lang="en" altLang="ko-KR" sz="1800" dirty="0">
                <a:effectLst/>
              </a:rPr>
              <a:t>AES, SHA2, </a:t>
            </a:r>
            <a:r>
              <a:rPr lang="en" altLang="ko-KR" sz="1800" dirty="0" err="1">
                <a:effectLst/>
              </a:rPr>
              <a:t>Randombytes</a:t>
            </a:r>
            <a:r>
              <a:rPr lang="en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코드를 </a:t>
            </a:r>
            <a:r>
              <a:rPr lang="en" altLang="ko-KR" sz="1800" dirty="0" err="1">
                <a:effectLst/>
              </a:rPr>
              <a:t>PQClean</a:t>
            </a:r>
            <a:r>
              <a:rPr lang="en" altLang="ko-KR" sz="1800" dirty="0">
                <a:effectLst/>
              </a:rPr>
              <a:t> </a:t>
            </a:r>
            <a:r>
              <a:rPr lang="ko-KR" altLang="en-US" sz="1800" dirty="0">
                <a:effectLst/>
              </a:rPr>
              <a:t>프로젝트의 공통 코드로 교체하였다고 발표했습니다</a:t>
            </a:r>
            <a:r>
              <a:rPr lang="en-US" altLang="ko-KR" sz="1800" dirty="0">
                <a:effectLst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053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다음은 </a:t>
            </a:r>
            <a:r>
              <a:rPr kumimoji="1" lang="en-US" altLang="ko-KR" dirty="0" err="1"/>
              <a:t>kpqclean</a:t>
            </a:r>
            <a:r>
              <a:rPr kumimoji="1" lang="en-US" altLang="ko-KR" dirty="0"/>
              <a:t> ver2</a:t>
            </a:r>
            <a:r>
              <a:rPr kumimoji="1" lang="ko-KR" altLang="en-US" dirty="0"/>
              <a:t>에서 벤치마킹에 사용된 환경을 표로 정리한 것입니다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각각 </a:t>
            </a:r>
            <a:r>
              <a:rPr kumimoji="1" lang="ko-KR" altLang="en-US" dirty="0" err="1"/>
              <a:t>라이젠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인텔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애플 </a:t>
            </a:r>
            <a:r>
              <a:rPr kumimoji="1" lang="en-US" altLang="ko-KR" dirty="0"/>
              <a:t>m2</a:t>
            </a:r>
            <a:r>
              <a:rPr kumimoji="1" lang="ko-KR" altLang="en-US" dirty="0"/>
              <a:t>의 환경에서 실행된 것을 확인할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해당 환경설정을 참고하여 </a:t>
            </a:r>
            <a:r>
              <a:rPr kumimoji="1" lang="ko-KR" altLang="en-US" dirty="0" err="1"/>
              <a:t>라즈베리파이의</a:t>
            </a:r>
            <a:r>
              <a:rPr kumimoji="1" lang="ko-KR" altLang="en-US" dirty="0"/>
              <a:t> 환경을 세팅하였습니다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라즈베리파이의</a:t>
            </a:r>
            <a:r>
              <a:rPr kumimoji="1" lang="ko-KR" altLang="en-US" dirty="0"/>
              <a:t> 자세한 세팅은 뒤에서 다시 언급하도록 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168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 err="1"/>
              <a:t>Kpqc</a:t>
            </a:r>
            <a:r>
              <a:rPr kumimoji="1" lang="en-US" altLang="ko-KR" dirty="0"/>
              <a:t> 2</a:t>
            </a:r>
            <a:r>
              <a:rPr kumimoji="1" lang="ko-KR" altLang="en-US" dirty="0"/>
              <a:t>라운드에는 총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알고리즘이 선정되었습니다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피케이</a:t>
            </a:r>
            <a:r>
              <a:rPr kumimoji="1" lang="en-US" altLang="ko-KR" dirty="0"/>
              <a:t> </a:t>
            </a:r>
            <a:r>
              <a:rPr kumimoji="1" lang="ko-KR" altLang="en-US" dirty="0"/>
              <a:t>캠</a:t>
            </a:r>
            <a:r>
              <a:rPr kumimoji="1" lang="en-US" altLang="ko-KR" dirty="0"/>
              <a:t> </a:t>
            </a:r>
            <a:r>
              <a:rPr kumimoji="1" lang="ko-KR" altLang="en-US" dirty="0"/>
              <a:t>알고리즘으로는 </a:t>
            </a:r>
            <a:r>
              <a:rPr kumimoji="1" lang="ko-KR" altLang="en-US" dirty="0" err="1"/>
              <a:t>엔트루</a:t>
            </a:r>
            <a:r>
              <a:rPr kumimoji="1" lang="en-US" altLang="ko-KR" dirty="0"/>
              <a:t>+, </a:t>
            </a:r>
            <a:r>
              <a:rPr kumimoji="1" lang="ko-KR" altLang="en-US" dirty="0" err="1"/>
              <a:t>팔로마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스마우그티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리덕이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있구요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전자서명 알고리즘에는 해태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에이머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엠큐싸인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엔씨씨싸인이</a:t>
            </a:r>
            <a:r>
              <a:rPr kumimoji="1" lang="ko-KR" altLang="en-US" dirty="0"/>
              <a:t> 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533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격자 기반 </a:t>
            </a:r>
            <a:r>
              <a:rPr kumimoji="1" lang="ko-KR" altLang="en-US" dirty="0" err="1"/>
              <a:t>피케이</a:t>
            </a:r>
            <a:r>
              <a:rPr kumimoji="1" lang="ko-KR" altLang="en-US" dirty="0"/>
              <a:t> 캠은 공개키 암호화 및 키 캡슐화 메커니즘을 고차원 격자 기반 수학 문제를 통해 구현하는 방식입니다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Kpqc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ntru</a:t>
            </a:r>
            <a:r>
              <a:rPr kumimoji="1" lang="en-US" altLang="ko-KR" dirty="0"/>
              <a:t>+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smaug</a:t>
            </a:r>
            <a:r>
              <a:rPr kumimoji="1" lang="en-US" altLang="ko-KR" dirty="0"/>
              <a:t>-t</a:t>
            </a:r>
            <a:r>
              <a:rPr kumimoji="1" lang="ko-KR" altLang="en-US" dirty="0"/>
              <a:t>가 격자 기반 암호에 속합니다</a:t>
            </a:r>
            <a:r>
              <a:rPr kumimoji="1" lang="en-US" altLang="ko-KR" dirty="0"/>
              <a:t>. </a:t>
            </a:r>
            <a:r>
              <a:rPr kumimoji="1" lang="en-US" altLang="ko-KR" dirty="0" err="1"/>
              <a:t>Ntru</a:t>
            </a:r>
            <a:r>
              <a:rPr kumimoji="1" lang="ko-KR" altLang="en-US" dirty="0"/>
              <a:t>플러스는 다항식 기반 환에서 </a:t>
            </a:r>
            <a:r>
              <a:rPr kumimoji="1" lang="en-US" altLang="ko-KR" dirty="0"/>
              <a:t>p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q </a:t>
            </a:r>
            <a:r>
              <a:rPr kumimoji="1" lang="ko-KR" altLang="en-US" dirty="0"/>
              <a:t>두 서로소를 </a:t>
            </a:r>
            <a:r>
              <a:rPr kumimoji="1" lang="ko-KR" altLang="en-US" dirty="0" err="1"/>
              <a:t>모듈러</a:t>
            </a:r>
            <a:r>
              <a:rPr kumimoji="1" lang="ko-KR" altLang="en-US" dirty="0"/>
              <a:t> 연산하며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기존 </a:t>
            </a:r>
            <a:r>
              <a:rPr kumimoji="1" lang="ko-KR" altLang="en-US" dirty="0" err="1"/>
              <a:t>엔트루의</a:t>
            </a:r>
            <a:r>
              <a:rPr kumimoji="1" lang="ko-KR" altLang="en-US" dirty="0"/>
              <a:t> 단점인 정확성 문제를 </a:t>
            </a:r>
            <a:r>
              <a:rPr kumimoji="1" lang="en-US" altLang="ko-KR" dirty="0"/>
              <a:t>‘</a:t>
            </a:r>
            <a:r>
              <a:rPr lang="en" altLang="ko-KR" dirty="0"/>
              <a:t>Average-case to Worst-case Correctness Error Conversion</a:t>
            </a:r>
            <a:r>
              <a:rPr lang="en-US" altLang="ko-KR" dirty="0"/>
              <a:t>’</a:t>
            </a:r>
            <a:r>
              <a:rPr lang="ko-KR" altLang="en-US" dirty="0"/>
              <a:t>이라는 새로운 기법을 사용하여 최악의 정확성 오류를 달성할 수 </a:t>
            </a:r>
            <a:r>
              <a:rPr lang="ko-KR" altLang="en-US" dirty="0" err="1"/>
              <a:t>있도록하여</a:t>
            </a:r>
            <a:r>
              <a:rPr lang="ko-KR" altLang="en-US" dirty="0"/>
              <a:t> 보완했다고 밝혔습니다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 err="1"/>
              <a:t>Ntru</a:t>
            </a:r>
            <a:r>
              <a:rPr lang="ko-KR" altLang="en-US" dirty="0"/>
              <a:t>플러스는 상대적으로 작은 공개키 크기를 가진다는 특징이 있습니다</a:t>
            </a:r>
            <a:r>
              <a:rPr lang="en-US" altLang="ko-KR" dirty="0"/>
              <a:t>. </a:t>
            </a:r>
            <a:r>
              <a:rPr lang="ko-KR" altLang="en-US" dirty="0" err="1"/>
              <a:t>스마우그</a:t>
            </a:r>
            <a:r>
              <a:rPr lang="ko-KR" altLang="en-US" dirty="0"/>
              <a:t> 티는 모듈 러닝 </a:t>
            </a:r>
            <a:r>
              <a:rPr lang="ko-KR" altLang="en-US" dirty="0" err="1"/>
              <a:t>위드</a:t>
            </a:r>
            <a:r>
              <a:rPr lang="ko-KR" altLang="en-US" dirty="0"/>
              <a:t> </a:t>
            </a:r>
            <a:r>
              <a:rPr lang="ko-KR" altLang="en-US" dirty="0" err="1"/>
              <a:t>에러스와</a:t>
            </a:r>
            <a:r>
              <a:rPr lang="ko-KR" altLang="en-US" dirty="0"/>
              <a:t> 모듈 러닝 </a:t>
            </a:r>
            <a:r>
              <a:rPr lang="ko-KR" altLang="en-US" dirty="0" err="1"/>
              <a:t>위드</a:t>
            </a:r>
            <a:r>
              <a:rPr lang="ko-KR" altLang="en-US" dirty="0"/>
              <a:t> </a:t>
            </a:r>
            <a:r>
              <a:rPr lang="ko-KR" altLang="en-US" dirty="0" err="1"/>
              <a:t>라운딩스의</a:t>
            </a:r>
            <a:r>
              <a:rPr lang="ko-KR" altLang="en-US" dirty="0"/>
              <a:t> 어려움에 기반하여 설계되었습니다</a:t>
            </a:r>
            <a:r>
              <a:rPr lang="en-US" altLang="ko-KR" dirty="0"/>
              <a:t>. </a:t>
            </a:r>
            <a:r>
              <a:rPr lang="ko-KR" altLang="en-US" dirty="0"/>
              <a:t>각각 문제 강도에 의존하여 비밀키와 공개키를 보안하는 방식입니다</a:t>
            </a:r>
            <a:r>
              <a:rPr lang="en-US" altLang="ko-KR" dirty="0"/>
              <a:t>. </a:t>
            </a:r>
            <a:r>
              <a:rPr lang="ko-KR" altLang="en-US" dirty="0" err="1"/>
              <a:t>스마우그</a:t>
            </a:r>
            <a:r>
              <a:rPr lang="ko-KR" altLang="en-US" dirty="0"/>
              <a:t> 티는 소형 디바이스에서 구현 가능한 타이머 버전을 통해 경량 시스템에서도 효율적으로 동작이 가능하다고 했습니다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736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코드 기반 </a:t>
            </a:r>
            <a:r>
              <a:rPr kumimoji="1" lang="ko-KR" altLang="en-US" dirty="0" err="1"/>
              <a:t>피케이</a:t>
            </a:r>
            <a:r>
              <a:rPr kumimoji="1" lang="ko-KR" altLang="en-US" dirty="0"/>
              <a:t> 캠은 신드롬 디코딩이라는 </a:t>
            </a:r>
            <a:r>
              <a:rPr lang="ko-KR" altLang="en-US" dirty="0"/>
              <a:t>수학적 문제를 기반으로 한 암호화 방법입니다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kumimoji="1" lang="ko-KR" altLang="en-US" dirty="0"/>
              <a:t>행렬 연산을 진행하기 때문에 암호화 속도는 빠르나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암호화와 비교했을 때 복호화의 속도는 상대적으로 느리고 키 크기가 크다는 단점을 가지고 있습니다</a:t>
            </a:r>
            <a:r>
              <a:rPr kumimoji="1" lang="en-US" altLang="ko-KR" dirty="0"/>
              <a:t>.  </a:t>
            </a:r>
            <a:r>
              <a:rPr kumimoji="1" lang="en-US" altLang="ko-KR" dirty="0" err="1"/>
              <a:t>Kpqc</a:t>
            </a:r>
            <a:r>
              <a:rPr kumimoji="1" lang="ko-KR" altLang="en-US" dirty="0"/>
              <a:t>에서는 </a:t>
            </a:r>
            <a:r>
              <a:rPr kumimoji="1" lang="ko-KR" altLang="en-US" dirty="0" err="1"/>
              <a:t>리덕과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팔로마가</a:t>
            </a:r>
            <a:r>
              <a:rPr kumimoji="1" lang="ko-KR" altLang="en-US" dirty="0"/>
              <a:t> 코드 기반 암호에 속합니다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리덕은</a:t>
            </a:r>
            <a:r>
              <a:rPr kumimoji="1" lang="ko-KR" altLang="en-US" dirty="0"/>
              <a:t> 복호화를 실패할 확률이 없다는 장점을 가지고 있지만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공개키 크기가 크다는 단점을 가지고 있습니다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팔로마는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sdp</a:t>
            </a:r>
            <a:r>
              <a:rPr kumimoji="1" lang="en-US" altLang="ko-KR" dirty="0"/>
              <a:t> </a:t>
            </a:r>
            <a:r>
              <a:rPr kumimoji="1" lang="ko-KR" altLang="en-US" dirty="0"/>
              <a:t>트랩도어와 </a:t>
            </a:r>
            <a:r>
              <a:rPr kumimoji="1" lang="en-US" altLang="ko-KR" dirty="0" err="1"/>
              <a:t>fo</a:t>
            </a:r>
            <a:r>
              <a:rPr kumimoji="1" lang="en-US" altLang="ko-KR" dirty="0"/>
              <a:t> </a:t>
            </a:r>
            <a:r>
              <a:rPr kumimoji="1" lang="ko-KR" altLang="en-US" dirty="0"/>
              <a:t>변환을 사용하여 높은 보안을 제공하고 있으며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공개키 크기가 크고 키 생성 속도가 느리다고 </a:t>
            </a:r>
            <a:r>
              <a:rPr kumimoji="1" lang="ko-KR" altLang="en-US" dirty="0" err="1"/>
              <a:t>알려져있습니다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858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24F3-2A1F-1F45-B3C7-2A96DB2468D2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9DAE9-60E8-A04F-9432-E85006770CEE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99C3-FFB1-2648-939B-A6CC92E3C357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C706-9683-4540-88EB-463AD64C118C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5754-3568-484C-8489-51FF874D15EA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AD8A-E7CE-0D47-88A7-8A9D38C272FB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BC631-AFE2-AB44-A123-747948543DFF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2EF2-65C2-D748-8AA6-FE79E58776BB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25B1-B391-3F4B-87E6-F7C07BCE1C2D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65BE-80A2-9B49-AA59-04E1A8034786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FD60-F24C-7D49-863B-21B2E7494AFD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8220F-14B8-FA49-884F-D8D3F1F191AB}" type="datetime1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A62A186-439F-A946-53FE-532F1D5D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0B4091-33CE-2A86-AAFE-02B28EE3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9B0857F-428B-EF18-2164-DB3AE5C3F83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82FDC3-9C6E-9DCD-8958-57D9B177AB9C}"/>
              </a:ext>
            </a:extLst>
          </p:cNvPr>
          <p:cNvSpPr/>
          <p:nvPr/>
        </p:nvSpPr>
        <p:spPr>
          <a:xfrm>
            <a:off x="157652" y="1967492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라즈베리파이</a:t>
            </a:r>
            <a:r>
              <a:rPr lang="ko-KR" altLang="en-US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lang="en-US" altLang="ko-KR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 </a:t>
            </a:r>
            <a:r>
              <a:rPr lang="ko-KR" altLang="en-US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상에서 </a:t>
            </a:r>
            <a:r>
              <a:rPr lang="en-US" altLang="ko-KR" sz="4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lang="en-US" altLang="ko-KR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2</a:t>
            </a:r>
            <a:r>
              <a:rPr lang="ko-KR" altLang="en-US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라운드 성능 비교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C81C84-D14C-C690-1F55-16BBBC3E8387}"/>
              </a:ext>
            </a:extLst>
          </p:cNvPr>
          <p:cNvSpPr/>
          <p:nvPr/>
        </p:nvSpPr>
        <p:spPr>
          <a:xfrm>
            <a:off x="3148065" y="4018744"/>
            <a:ext cx="5895864" cy="7253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8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윤세영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lang="ko-KR" altLang="en-US" sz="28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심민주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lang="ko-KR" altLang="en-US" sz="28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차상민</a:t>
            </a:r>
            <a:r>
              <a:rPr lang="en-US" altLang="ko-KR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lang="ko-KR" altLang="en-US" sz="28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lang="ko-KR" altLang="en-US" sz="28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서화정</a:t>
            </a:r>
            <a:endParaRPr lang="en-US" altLang="ko-KR" sz="28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7DE2095-70D9-25D0-CD1A-F78687C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DC4807-782C-560D-8596-6846818F852D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618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8DA0-FAB0-9C6F-EE40-0A1E13BF9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0BB7E8-EF42-615E-263B-1D4F2C4F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E061631-A13A-5C0E-7D96-C98B866A5DE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624FA-6D99-27F2-51F3-124B7A5F1096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– 2.2.3.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전자서명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F1138EC-0A25-BB8E-0D1F-5EC8AB271D5F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에서는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HAETAE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en" altLang="ko-KR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AIMer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MQ-Sign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NCC-Sign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이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해당됨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HAETAE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LWE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SIS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의 어려움에 안전성을 두고 있는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격자 기반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서명 크기가 작다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장점을 가짐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NCC-Sign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은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비순환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다항식을 사용하는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격자 기반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Cyclotomic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대신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비순환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다항식을 사용해 구조적 공격 위험을 줄여 보안성을 높임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AIMer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영지식증명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ZKP, Zero-Knowledge Proof)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을 기반으로 한 암호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ZKP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단방향 함수를 가지고 연산한다는 점에서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암호학적으로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안전성을 제공하고 있지만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서명과 검증 시간이 오래 걸린다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문제를 가짐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MQ-Sign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은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다변수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이차식의 해를 구하는 것이 어렵다는 수학적 문제로 안정성을 가진 </a:t>
            </a:r>
            <a:r>
              <a:rPr kumimoji="1" lang="ko-KR" altLang="en-US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다변수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이차식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Multivariate Quadratic)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을 기반으로 한 암호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짧은 서명 길이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함께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서명 생성이 빠름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  <a:endParaRPr kumimoji="1" lang="ko-KR" altLang="en-US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F1112A-A7A9-360E-3CA5-EF6C0A615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83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8F3A5-CCF5-13CF-0B1A-A9ED353F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0664583-2D6E-76A9-DD13-F3EBC672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A832086-A918-FD59-4777-1AC9C731D9E5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55C97-7B86-8B25-3562-B05D4D0443FD}"/>
              </a:ext>
            </a:extLst>
          </p:cNvPr>
          <p:cNvSpPr txBox="1"/>
          <p:nvPr/>
        </p:nvSpPr>
        <p:spPr>
          <a:xfrm>
            <a:off x="-1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– 2.3. ARM Cortex-A76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기반 </a:t>
            </a:r>
            <a:r>
              <a:rPr kumimoji="1" lang="ko-KR" altLang="en-US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라즈베리파이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D96A9E-D439-0663-ACED-6BC6A05206F6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2023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년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10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월에 출시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ARM Cortex-A76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프로세서 탑재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aarch64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명령어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set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이용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임베디드 시스템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IoT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기기에서 사용됨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Raspberry Pi OS,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리눅스 기반 운영체제 지원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C0B2C-97E9-570B-D9E0-76B7C8C1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842791-34BD-D1F4-5B82-A5222FA393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54" r="3967" b="7005"/>
          <a:stretch/>
        </p:blipFill>
        <p:spPr>
          <a:xfrm>
            <a:off x="8029904" y="2002282"/>
            <a:ext cx="3794234" cy="2987548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195748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FEAE1-5325-F651-842A-E8A80336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D7D985-28E2-7D37-6997-2E4EA8C26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C6BAFB5-5D8C-8A05-3E77-8BE95DFA926E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1FB34-D29D-20D8-2713-C2DB7EB0C898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벤치마크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3.1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환경 및 세팅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C112A4-219B-EE16-21B2-F1B02A4E3E20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환경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	ARM Cortex-A76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프로세서를 탑재한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라즈베리파이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</a:t>
            </a: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각 알고리즘을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10,000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번 반복하여 각 연산 라운드에 필요한 평균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clock cycle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수를 계산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KpqClean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Ver2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 구현되지 않은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REDOG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제외함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121A0EA-E11C-56CC-DDA4-DAD66898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2940D76-A454-D544-A590-C67ABC4FB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608923"/>
              </p:ext>
            </p:extLst>
          </p:nvPr>
        </p:nvGraphicFramePr>
        <p:xfrm>
          <a:off x="2243959" y="2239463"/>
          <a:ext cx="7704081" cy="2626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8027">
                  <a:extLst>
                    <a:ext uri="{9D8B030D-6E8A-4147-A177-3AD203B41FA5}">
                      <a16:colId xmlns:a16="http://schemas.microsoft.com/office/drawing/2014/main" val="2892517993"/>
                    </a:ext>
                  </a:extLst>
                </a:gridCol>
                <a:gridCol w="2568027">
                  <a:extLst>
                    <a:ext uri="{9D8B030D-6E8A-4147-A177-3AD203B41FA5}">
                      <a16:colId xmlns:a16="http://schemas.microsoft.com/office/drawing/2014/main" val="2340056784"/>
                    </a:ext>
                  </a:extLst>
                </a:gridCol>
                <a:gridCol w="2568027">
                  <a:extLst>
                    <a:ext uri="{9D8B030D-6E8A-4147-A177-3AD203B41FA5}">
                      <a16:colId xmlns:a16="http://schemas.microsoft.com/office/drawing/2014/main" val="153319111"/>
                    </a:ext>
                  </a:extLst>
                </a:gridCol>
              </a:tblGrid>
              <a:tr h="43778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Raspberry pi 5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Apple M2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57915"/>
                  </a:ext>
                </a:extLst>
              </a:tr>
              <a:tr h="437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OS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Ubuntu 24.04.01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MacOS Sonoma 14.4.1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611354"/>
                  </a:ext>
                </a:extLst>
              </a:tr>
              <a:tr h="437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CPU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ARM Cortex-A76(2.4GHz)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Apple M2(3.23GHz)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51450"/>
                  </a:ext>
                </a:extLst>
              </a:tr>
              <a:tr h="437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RAM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8GB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8GB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285499"/>
                  </a:ext>
                </a:extLst>
              </a:tr>
              <a:tr h="437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Compiler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gcc</a:t>
                      </a:r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13.2.0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Apple clang 15.0.0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083656"/>
                  </a:ext>
                </a:extLst>
              </a:tr>
              <a:tr h="43778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Optimization Level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-O3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-O3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61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30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0D3CF-57FA-7FF3-5AE2-2C5FCDEF5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EB390DA-AC94-EAC1-C85C-BDF44D3C8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83BAAF9-A769-8889-5FF3-8F7364BD1C5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F0DC1-9FEC-D341-E658-A32387355C28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벤치마크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3.1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환경 및 세팅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–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코드 수정 사항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E23C922-E267-0931-576B-6061E995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C5C8524-9DD7-8D54-A0F8-E597275323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939"/>
          <a:stretch/>
        </p:blipFill>
        <p:spPr>
          <a:xfrm>
            <a:off x="6377352" y="769185"/>
            <a:ext cx="5580185" cy="55871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AA29BE-7772-ADA8-43B9-41C82C154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99" y="1876740"/>
            <a:ext cx="4650154" cy="4017596"/>
          </a:xfrm>
          <a:prstGeom prst="rect">
            <a:avLst/>
          </a:prstGeom>
          <a:ln w="28575">
            <a:noFill/>
            <a:prstDash val="dash"/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DD22234-4647-223A-5877-CF9CA2D0D5D1}"/>
              </a:ext>
            </a:extLst>
          </p:cNvPr>
          <p:cNvCxnSpPr/>
          <p:nvPr/>
        </p:nvCxnSpPr>
        <p:spPr>
          <a:xfrm>
            <a:off x="5117123" y="5203998"/>
            <a:ext cx="80889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C673C6B-C156-8904-3467-0F8569F6FE7D}"/>
              </a:ext>
            </a:extLst>
          </p:cNvPr>
          <p:cNvSpPr/>
          <p:nvPr/>
        </p:nvSpPr>
        <p:spPr>
          <a:xfrm>
            <a:off x="6318737" y="4548554"/>
            <a:ext cx="4220308" cy="1606061"/>
          </a:xfrm>
          <a:prstGeom prst="roundRect">
            <a:avLst>
              <a:gd name="adj" fmla="val 4258"/>
            </a:avLst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EA54B2B5-6635-BC07-B4D2-F548BF0D645E}"/>
              </a:ext>
            </a:extLst>
          </p:cNvPr>
          <p:cNvSpPr/>
          <p:nvPr/>
        </p:nvSpPr>
        <p:spPr>
          <a:xfrm>
            <a:off x="483576" y="4299998"/>
            <a:ext cx="4220308" cy="1606061"/>
          </a:xfrm>
          <a:prstGeom prst="roundRect">
            <a:avLst>
              <a:gd name="adj" fmla="val 4258"/>
            </a:avLst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631AF27-914F-88DE-1B9F-A3DC1D8DE1ED}"/>
              </a:ext>
            </a:extLst>
          </p:cNvPr>
          <p:cNvSpPr/>
          <p:nvPr/>
        </p:nvSpPr>
        <p:spPr>
          <a:xfrm>
            <a:off x="483575" y="1822939"/>
            <a:ext cx="4533901" cy="2315307"/>
          </a:xfrm>
          <a:prstGeom prst="roundRect">
            <a:avLst>
              <a:gd name="adj" fmla="val 2680"/>
            </a:avLst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7E7BC3-4D06-7A60-181B-FDB29696F14B}"/>
              </a:ext>
            </a:extLst>
          </p:cNvPr>
          <p:cNvCxnSpPr>
            <a:cxnSpLocks/>
          </p:cNvCxnSpPr>
          <p:nvPr/>
        </p:nvCxnSpPr>
        <p:spPr>
          <a:xfrm flipV="1">
            <a:off x="3505200" y="1361274"/>
            <a:ext cx="0" cy="46166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3087038-CF2F-6C7E-9215-50AA82EB28BC}"/>
              </a:ext>
            </a:extLst>
          </p:cNvPr>
          <p:cNvSpPr/>
          <p:nvPr/>
        </p:nvSpPr>
        <p:spPr>
          <a:xfrm>
            <a:off x="3042138" y="769185"/>
            <a:ext cx="926124" cy="592089"/>
          </a:xfrm>
          <a:prstGeom prst="roundRect">
            <a:avLst>
              <a:gd name="adj" fmla="val 874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rgbClr val="00B05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삭제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A0D35BA-161A-A4E2-E9C6-470761D262E0}"/>
              </a:ext>
            </a:extLst>
          </p:cNvPr>
          <p:cNvSpPr/>
          <p:nvPr/>
        </p:nvSpPr>
        <p:spPr>
          <a:xfrm>
            <a:off x="5048248" y="5353956"/>
            <a:ext cx="926124" cy="592089"/>
          </a:xfrm>
          <a:prstGeom prst="roundRect">
            <a:avLst>
              <a:gd name="adj" fmla="val 874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255363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C216C-A9BF-D509-3DC0-95E2D90E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1A05976-7E23-0613-4149-4425BE68D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FA8B7E3-6908-CE5A-6DFF-6339F742491A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98FD9-36A7-7A17-41AB-0DAAA093257E}"/>
              </a:ext>
            </a:extLst>
          </p:cNvPr>
          <p:cNvSpPr txBox="1"/>
          <p:nvPr/>
        </p:nvSpPr>
        <p:spPr>
          <a:xfrm>
            <a:off x="0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벤치마크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3.2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결과 분석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공개키 암호화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/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키 캡슐화 메커니즘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(PKE/KEM)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3182DE-B90C-06CD-EF0F-1E96D089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927333"/>
              </p:ext>
            </p:extLst>
          </p:nvPr>
        </p:nvGraphicFramePr>
        <p:xfrm>
          <a:off x="289034" y="790904"/>
          <a:ext cx="11613932" cy="5276192"/>
        </p:xfrm>
        <a:graphic>
          <a:graphicData uri="http://schemas.openxmlformats.org/drawingml/2006/table">
            <a:tbl>
              <a:tblPr/>
              <a:tblGrid>
                <a:gridCol w="2903483">
                  <a:extLst>
                    <a:ext uri="{9D8B030D-6E8A-4147-A177-3AD203B41FA5}">
                      <a16:colId xmlns:a16="http://schemas.microsoft.com/office/drawing/2014/main" val="2406144965"/>
                    </a:ext>
                  </a:extLst>
                </a:gridCol>
                <a:gridCol w="2903483">
                  <a:extLst>
                    <a:ext uri="{9D8B030D-6E8A-4147-A177-3AD203B41FA5}">
                      <a16:colId xmlns:a16="http://schemas.microsoft.com/office/drawing/2014/main" val="1020047976"/>
                    </a:ext>
                  </a:extLst>
                </a:gridCol>
                <a:gridCol w="2903483">
                  <a:extLst>
                    <a:ext uri="{9D8B030D-6E8A-4147-A177-3AD203B41FA5}">
                      <a16:colId xmlns:a16="http://schemas.microsoft.com/office/drawing/2014/main" val="3816060189"/>
                    </a:ext>
                  </a:extLst>
                </a:gridCol>
                <a:gridCol w="2903483">
                  <a:extLst>
                    <a:ext uri="{9D8B030D-6E8A-4147-A177-3AD203B41FA5}">
                      <a16:colId xmlns:a16="http://schemas.microsoft.com/office/drawing/2014/main" val="591512076"/>
                    </a:ext>
                  </a:extLst>
                </a:gridCol>
              </a:tblGrid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Scheme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Keygen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Encapsulation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Decapsulation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170143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NTRUplus-KEM576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101,485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39,865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51,660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80969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NTRUplus-KEM768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109,525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52,064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68,550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240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NTRUplus-KEM864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117,856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67,357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96,418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87082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NTRUplus-KEM1152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285,427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89,360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127,175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95725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NTRUplus-PKE576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101,208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39,817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52,321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55556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NTRUplus-PKE768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108,702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50,539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66,340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492781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NTRUplus-PKE864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111,602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58,285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80,820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043688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NTRUplus-PKE1152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277,330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78,138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110,234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09800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PALOMA-128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126,246,027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67,679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7,430,443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627097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PALOMA-192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693,760,077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95,225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42,634,260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67148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PALOMA-256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834,642,149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111,089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43,812,116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248109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SMAUG-T1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28,362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29,090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36,933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038460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48,700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46,985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59,825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77957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83,114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83,396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100,084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116106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SMAUG-Timer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26,061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28,853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37,853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97646"/>
                  </a:ext>
                </a:extLst>
              </a:tr>
            </a:tbl>
          </a:graphicData>
        </a:graphic>
      </p:graphicFrame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033695-840A-DA6C-4A2D-D6B6C21A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6F52B-7369-32A4-018E-9148A2B5AC1C}"/>
              </a:ext>
            </a:extLst>
          </p:cNvPr>
          <p:cNvSpPr/>
          <p:nvPr/>
        </p:nvSpPr>
        <p:spPr>
          <a:xfrm>
            <a:off x="3184634" y="5728249"/>
            <a:ext cx="8718332" cy="33884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123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409DC-49B5-12CA-4D0B-5A1677BD7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EC00F9-6624-3BAB-98B9-8A6F5238E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476551"/>
              </p:ext>
            </p:extLst>
          </p:nvPr>
        </p:nvGraphicFramePr>
        <p:xfrm>
          <a:off x="289034" y="683963"/>
          <a:ext cx="11613932" cy="5638079"/>
        </p:xfrm>
        <a:graphic>
          <a:graphicData uri="http://schemas.openxmlformats.org/drawingml/2006/table">
            <a:tbl>
              <a:tblPr/>
              <a:tblGrid>
                <a:gridCol w="2903483">
                  <a:extLst>
                    <a:ext uri="{9D8B030D-6E8A-4147-A177-3AD203B41FA5}">
                      <a16:colId xmlns:a16="http://schemas.microsoft.com/office/drawing/2014/main" val="2542800386"/>
                    </a:ext>
                  </a:extLst>
                </a:gridCol>
                <a:gridCol w="2903483">
                  <a:extLst>
                    <a:ext uri="{9D8B030D-6E8A-4147-A177-3AD203B41FA5}">
                      <a16:colId xmlns:a16="http://schemas.microsoft.com/office/drawing/2014/main" val="1093934079"/>
                    </a:ext>
                  </a:extLst>
                </a:gridCol>
                <a:gridCol w="2903483">
                  <a:extLst>
                    <a:ext uri="{9D8B030D-6E8A-4147-A177-3AD203B41FA5}">
                      <a16:colId xmlns:a16="http://schemas.microsoft.com/office/drawing/2014/main" val="4061277923"/>
                    </a:ext>
                  </a:extLst>
                </a:gridCol>
                <a:gridCol w="2903483">
                  <a:extLst>
                    <a:ext uri="{9D8B030D-6E8A-4147-A177-3AD203B41FA5}">
                      <a16:colId xmlns:a16="http://schemas.microsoft.com/office/drawing/2014/main" val="1418495784"/>
                    </a:ext>
                  </a:extLst>
                </a:gridCol>
              </a:tblGrid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Scheme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Keygen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Sign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Verify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09151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HAETAE-2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821,231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3,207,113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121,495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889228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HAETAE-3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1,779,585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2,315,360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223,172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42471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HAETAE-5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1,898,843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5,473,41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272,848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698246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AIMer128f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33,078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1,701,686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1,759,317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18840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AIMer128s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33,231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14,743,067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15,743,514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1822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AIMer192f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78,808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4,757,491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4,773,994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706430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AIMer192s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81,994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40,481,567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40,515,345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67044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AIMer256f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189,030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10,123,276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9,817,145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63445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AIMer256s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191,344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81,444,414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80,574,060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266544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MQLR_72_46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69,206,755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499,179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520,256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05527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MQLR_112_72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300,927,614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1,531,108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2,079,371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382206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MQLR_148_96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805,117,340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3,319,007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4,760,832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432942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MQRR_72_46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81,369,968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794,548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498,520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403301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MQRR_112_72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378,605,687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2,366,200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2,042,379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282797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MQRR_148_96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996,425,113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5,126,147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4,710,705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6824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NCC-Sign-1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110,335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277,127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185,253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550875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NCC-Sign-3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170,927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1,246,842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297,247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12289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NCC-Sign-5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261,378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751,916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481,846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508220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FB748C4C-3695-F079-F2AB-FC42728D0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7EF393-7E4A-4625-44AA-92147E0E9777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A20CD-4016-C04D-7158-B6728F24D58B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벤치마크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3.2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결과 분석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전자서명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D358F-6212-9E1C-73E6-936A18A7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3704A9-2B66-7F7C-F3BA-4CAD34D01DB3}"/>
              </a:ext>
            </a:extLst>
          </p:cNvPr>
          <p:cNvSpPr/>
          <p:nvPr/>
        </p:nvSpPr>
        <p:spPr>
          <a:xfrm>
            <a:off x="3184634" y="1870952"/>
            <a:ext cx="2911366" cy="11875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5260A2-DA2D-1B21-A8D4-5A47E55A6CD8}"/>
              </a:ext>
            </a:extLst>
          </p:cNvPr>
          <p:cNvSpPr/>
          <p:nvPr/>
        </p:nvSpPr>
        <p:spPr>
          <a:xfrm>
            <a:off x="6095998" y="5424925"/>
            <a:ext cx="5806967" cy="2927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6037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5E7B8-A2E5-0A89-CEF2-0D528BDAC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FC90EA6-7D0E-DAF4-9157-FB784FFB5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52FB9AA-AE70-AEAC-3FE0-52CA11999369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49D0-0859-E958-3269-4C7291EFD128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벤치마크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3.2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결과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6E2489-F2D4-1D98-4CE3-FB830E03B8AC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라즈베리파이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가 주로 사용되는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IoT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장치나 임베디드 시스템과 같은 경우에는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				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clock cycle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수가 적은 알고리즘이 효율적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으로 작동할 것으로 보임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6987D-6EA7-C904-8E86-FF95E42F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25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AC7B8-C5BC-0C97-BD76-1CC4B2D5A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F795A31-53C4-63AF-0D4D-09E5EE8D9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1158699-0ECC-CF80-79F3-DCCCC67FD796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64963-309E-9FC6-95B4-2CE5C0FC7D26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4.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결론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 M2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비교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8CEBD-BCD4-2154-4403-515C5087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64522F3-4B70-E8DD-DD98-7E149415B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166198"/>
              </p:ext>
            </p:extLst>
          </p:nvPr>
        </p:nvGraphicFramePr>
        <p:xfrm>
          <a:off x="289034" y="790904"/>
          <a:ext cx="11613935" cy="5276192"/>
        </p:xfrm>
        <a:graphic>
          <a:graphicData uri="http://schemas.openxmlformats.org/drawingml/2006/table">
            <a:tbl>
              <a:tblPr/>
              <a:tblGrid>
                <a:gridCol w="2903483">
                  <a:extLst>
                    <a:ext uri="{9D8B030D-6E8A-4147-A177-3AD203B41FA5}">
                      <a16:colId xmlns:a16="http://schemas.microsoft.com/office/drawing/2014/main" val="2406144965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1020047976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212735132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3816060189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4257004990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591512076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2892485683"/>
                    </a:ext>
                  </a:extLst>
                </a:gridCol>
              </a:tblGrid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Scheme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Keygen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Encapsulation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Decapsulation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70143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NTRUplus-KEM576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101,485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152,653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39,865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57,392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51,660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64,897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80969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NTRUplus-KEM768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109,525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170,987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52,064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74,605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68,550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85,814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109240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NTRUplus-KEM864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117,856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175,592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67,357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83,862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96,418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100,583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187082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NTRUplus-KEM1152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285,427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425,625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89,360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108,935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127,175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137,606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695725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NTRUplus-PKE576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101,208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162,109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39,817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56,945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52,321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65,513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55556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NTRUplus-PKE768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108,702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172,444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50,539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73,866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66,340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85,777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492781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NTRUplus-PKE864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111,602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180,081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58,285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83,385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80,820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100,620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043688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NTRUplus-PKE1152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277,330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420,607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78,138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108,907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110,234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137,555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509800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PALOMA-128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126,246,027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119,572,480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67,679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58,133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7,430,443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8,091,350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627097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PALOMA-192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693,760,077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561,481,159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95,225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83,030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42,634,260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39,835,958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67148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PALOMA-256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834,642,149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662,511,849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111,089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97,140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43,812,116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41,789,539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248109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SMAUG-T1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28,362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39,278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29,090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39,889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36,933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49,270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038460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48,700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66,770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46,985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64,752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59,825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78,442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77957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SMAUG-T5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83,114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119,675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83,396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114,363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100,084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130,111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116106"/>
                  </a:ext>
                </a:extLst>
              </a:tr>
              <a:tr h="329762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SMAUG-Timer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26,061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40,742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28,853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39,914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37,853</a:t>
                      </a:r>
                    </a:p>
                  </a:txBody>
                  <a:tcPr marL="47215" marR="4721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48,089</a:t>
                      </a:r>
                    </a:p>
                  </a:txBody>
                  <a:tcPr marL="47215" marR="47215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597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896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6AD3F-A4F2-17D5-7BB5-DE2F190B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B6D2464-4DDD-EC0F-DBFD-E830CC6A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D8E07A9-4562-F63F-3558-3DD833EB77E4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BF817-3CEF-A99A-173A-A6ECE95A5407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4.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결론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 M2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비교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3F1A0-4242-B0FC-6013-DADFB137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E4BF8EE-466C-2CC8-6DF2-81E7861C2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637978"/>
              </p:ext>
            </p:extLst>
          </p:nvPr>
        </p:nvGraphicFramePr>
        <p:xfrm>
          <a:off x="289034" y="683963"/>
          <a:ext cx="11613935" cy="5638079"/>
        </p:xfrm>
        <a:graphic>
          <a:graphicData uri="http://schemas.openxmlformats.org/drawingml/2006/table">
            <a:tbl>
              <a:tblPr/>
              <a:tblGrid>
                <a:gridCol w="2903483">
                  <a:extLst>
                    <a:ext uri="{9D8B030D-6E8A-4147-A177-3AD203B41FA5}">
                      <a16:colId xmlns:a16="http://schemas.microsoft.com/office/drawing/2014/main" val="2542800386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1093934079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348546759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4061277923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2587120201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1418495784"/>
                    </a:ext>
                  </a:extLst>
                </a:gridCol>
                <a:gridCol w="1451742">
                  <a:extLst>
                    <a:ext uri="{9D8B030D-6E8A-4147-A177-3AD203B41FA5}">
                      <a16:colId xmlns:a16="http://schemas.microsoft.com/office/drawing/2014/main" val="3450738546"/>
                    </a:ext>
                  </a:extLst>
                </a:gridCol>
              </a:tblGrid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Scheme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Keygen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Sign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Verify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909151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HAETAE-2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821,231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951,707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3,207,113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1,388,930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121,495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135,534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889228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HAETAE-3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1,779,585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1,686,812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2,315,360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3,429,034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223,172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238,747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742471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HAETAE-5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1,898,843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1,993,473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5,473,41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4,227,778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272,848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300,372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698246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AIMer128f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33,078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62,227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1,701,686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2,316,451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1,759,317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2,153,628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818840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AIMer128s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33,231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61,326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14,743,067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18,327,463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15,743,514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18,357,046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21822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AIMer192f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78,808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132,084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4,757,491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5,920,018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4,773,994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5,505,462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706430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AIMer192s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81,994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131,826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40,481,567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46,264,704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40,515,345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45,799,558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67044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AIMer256f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189,030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301,561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10,123,276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11,632,128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9,817,145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10,853,032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63445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AIMer256s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191,344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300,197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81,444,414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119,041,270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80,574,060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88,530,661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266544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MQLR_72_46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69,206,755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108,328,299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499,179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911,214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520,256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1,383,970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05527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MQLR_112_72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300,927,614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548,057,963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1,531,108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3,301,232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2,079,371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5,294,775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382206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MQLR_148_96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805,117,340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1,575,443,966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3,319,007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7,186,177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4,760,832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11,775,183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432942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MQRR_72_46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81,369,968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137,903,106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794,548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1,447,542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498,520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1,449,188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403301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MQRR_112_72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378,605,687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650,807,091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2,366,200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4,843,332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2,042,379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5,069,042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282797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MQRR_148_96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996,425,113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1,822,096,906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5,126,147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11,118,530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4,710,705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11,929,921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356824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NCC-Sign-1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110,335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169,791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277,127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776,134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185,253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220,085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550875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NCC-Sign-3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170,927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218,513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1,246,842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718,883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297,247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279,032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012289"/>
                  </a:ext>
                </a:extLst>
              </a:tr>
              <a:tr h="296741">
                <a:tc>
                  <a:txBody>
                    <a:bodyPr/>
                    <a:lstStyle/>
                    <a:p>
                      <a:pPr algn="ctr"/>
                      <a:r>
                        <a:rPr lang="en" sz="1800" b="0" i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NCC-Sign-5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261,378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330,636</a:t>
                      </a: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751,916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746,686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effectLst/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481,846</a:t>
                      </a:r>
                    </a:p>
                  </a:txBody>
                  <a:tcPr marL="39760" marR="39760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447,622</a:t>
                      </a:r>
                      <a:endParaRPr lang="en-US" altLang="ko-KR" sz="1400" b="0" i="0" dirty="0">
                        <a:effectLst/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marL="39760" marR="39760" marT="0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508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113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DBEA3-1B49-D589-A55D-EEB1C2492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50773B-BFA1-AEF2-95F0-55C0303DB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E0FA90A-EAFC-8A88-5B0C-F5A3A3549668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CC0DE7-4BAA-40D6-0871-D467855D6F0A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4.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결론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A34E34-FB12-8453-DFFB-B7CEF858CD9E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다양한 환경에서의 벤치마크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향후 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 알고리즘을 이해하고 연구하는 데 중요한 자료가 될 것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국내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양자내성암호가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표준화되어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라즈베리파이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같은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저전력 장치가 활용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되는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IoT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기기나 임베디드 시스템에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양자내성암호가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적용될 때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해당 연구가 도움이 될 것으로 사료됨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9B0294-1B17-6E82-C5F7-F4D9C65A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92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B82ABE-1D92-6284-771B-596541C8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379F20B-DEAA-70C3-FCCD-AE02B657A24A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A79BE-6065-2F88-42A7-767D80892BFC}"/>
              </a:ext>
            </a:extLst>
          </p:cNvPr>
          <p:cNvSpPr txBox="1"/>
          <p:nvPr/>
        </p:nvSpPr>
        <p:spPr>
          <a:xfrm>
            <a:off x="0" y="63852"/>
            <a:ext cx="1219199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0.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목차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1F7953-CD36-CB2A-18CF-1C8F2536E6E2}"/>
              </a:ext>
            </a:extLst>
          </p:cNvPr>
          <p:cNvSpPr/>
          <p:nvPr/>
        </p:nvSpPr>
        <p:spPr>
          <a:xfrm>
            <a:off x="2973113" y="650376"/>
            <a:ext cx="6245772" cy="5816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서론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2.1.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</a:t>
            </a:r>
            <a:r>
              <a:rPr kumimoji="1" lang="en-US" altLang="ko-KR" sz="2000" dirty="0" err="1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KpqClean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ver2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2.2. </a:t>
            </a:r>
            <a:r>
              <a:rPr kumimoji="1" lang="en-US" altLang="ko-KR" sz="2000" dirty="0" err="1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KpqC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round 2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	2.2.1.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격자 기반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PKE/KEM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	2.2.2.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코드 기반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PKE/KEM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	2.2.3.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전자서명</a:t>
            </a:r>
            <a:endParaRPr kumimoji="1" lang="en-US" altLang="ko-KR" sz="2000" dirty="0">
              <a:solidFill>
                <a:srgbClr val="002060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2.3. ARM Cortex-A76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기반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라즈베리파이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5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3.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벤치마크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3.1.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환경 및 세팅</a:t>
            </a:r>
            <a:endParaRPr kumimoji="1" lang="en-US" altLang="ko-KR" sz="2000" dirty="0">
              <a:solidFill>
                <a:srgbClr val="002060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3.2.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결과 분석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4.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결론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48842C6-5F78-0A74-4F6D-76EE796E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979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2A1DB-E716-4EDC-C416-C94EB8F9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040ED5C-F016-18B2-6CB1-E8F21BEB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7BA940B-5442-9BC9-A53A-5D9AC47106B0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1F0BC3-2933-F2EC-4411-430BAACAAB93}"/>
              </a:ext>
            </a:extLst>
          </p:cNvPr>
          <p:cNvSpPr/>
          <p:nvPr/>
        </p:nvSpPr>
        <p:spPr>
          <a:xfrm>
            <a:off x="157652" y="1967492"/>
            <a:ext cx="11876690" cy="177949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감사합니다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01CB5E-3EFB-9F4F-C089-342014265D56}"/>
              </a:ext>
            </a:extLst>
          </p:cNvPr>
          <p:cNvSpPr/>
          <p:nvPr/>
        </p:nvSpPr>
        <p:spPr>
          <a:xfrm>
            <a:off x="3148065" y="4018744"/>
            <a:ext cx="5895864" cy="72536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Email: sebbang99@gmail.com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296C170-C4A9-B6DA-8D6D-8B0F215C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C19F5-DB60-FCB5-699C-FF323338CC2E}"/>
              </a:ext>
            </a:extLst>
          </p:cNvPr>
          <p:cNvSpPr txBox="1"/>
          <p:nvPr/>
        </p:nvSpPr>
        <p:spPr>
          <a:xfrm>
            <a:off x="-1" y="94629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Post-quantum Cryptography &amp; Quantum Computing [</a:t>
            </a:r>
            <a:r>
              <a:rPr kumimoji="1" lang="en-US" altLang="ko-KR" sz="20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CryptoCraft</a:t>
            </a:r>
            <a:r>
              <a:rPr kumimoji="1" lang="en-US" altLang="ko-KR" sz="20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Lab]</a:t>
            </a:r>
            <a:endParaRPr kumimoji="1" lang="ko-KR" altLang="en-US" sz="20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66306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D469-57B5-724C-3581-C0C81AF1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EB6F2C2-5966-78BC-393C-66E562F39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09453F-C839-0EAD-D612-00901F52C471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7B0E6E-57DB-8E93-B508-BC37EE1ED9C3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서론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4CD8EC-7862-68D1-859C-78A063610BCB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(</a:t>
            </a:r>
            <a:r>
              <a:rPr lang="en" altLang="ko-KR" sz="2000" dirty="0">
                <a:solidFill>
                  <a:srgbClr val="002060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Korea Post-Quantum Cryptography) </a:t>
            </a:r>
            <a:r>
              <a:rPr lang="ko-KR" altLang="en-US" sz="2000" dirty="0">
                <a:solidFill>
                  <a:srgbClr val="002060"/>
                </a:solidFill>
                <a:effectLst/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공모전</a:t>
            </a:r>
            <a:endParaRPr lang="en-US" altLang="ko-KR" sz="2000" dirty="0">
              <a:solidFill>
                <a:srgbClr val="002060"/>
              </a:solidFill>
              <a:effectLst/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양자내성암호의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국내 기술력 제고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국내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PQC 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기술 저변 확대 및 </a:t>
            </a:r>
            <a:r>
              <a:rPr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경쟁력 강화</a:t>
            </a:r>
            <a:endParaRPr lang="en-US" altLang="ko-KR" sz="2000" dirty="0">
              <a:solidFill>
                <a:srgbClr val="C0000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산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학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관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/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연이 협업하여 선제적 기술개발에 목적을 두고 있음</a:t>
            </a:r>
            <a:endParaRPr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2022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년 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11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월 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~ 2023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년 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11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월 </a:t>
            </a:r>
            <a:r>
              <a:rPr lang="en-US" altLang="ko-KR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1</a:t>
            </a:r>
            <a:r>
              <a:rPr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라운드 </a:t>
            </a:r>
            <a:r>
              <a:rPr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(16</a:t>
            </a:r>
            <a:r>
              <a:rPr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개 </a:t>
            </a:r>
            <a:r>
              <a:rPr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-&gt; 8</a:t>
            </a:r>
            <a:r>
              <a:rPr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개</a:t>
            </a:r>
            <a:r>
              <a:rPr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2023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년 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12</a:t>
            </a:r>
            <a:r>
              <a:rPr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월 </a:t>
            </a:r>
            <a:r>
              <a:rPr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~ </a:t>
            </a:r>
            <a:r>
              <a:rPr lang="en-US" altLang="ko-KR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2</a:t>
            </a:r>
            <a:r>
              <a:rPr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라운드 진행중</a:t>
            </a:r>
            <a:endParaRPr lang="en-US" altLang="ko-KR" sz="2000" dirty="0">
              <a:solidFill>
                <a:srgbClr val="C0000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9ED944FF-280B-DB6A-F6E4-5092D670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056ACC-A07F-5263-7BD9-D10E27D1C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742" y="4132531"/>
            <a:ext cx="6618516" cy="17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74D357-E3A7-BCD4-E8B3-01EE6A43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47BB469-D656-F23C-1398-CE42BFCE4730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1D81B-4790-0AF0-3D74-F7EC49F92A23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1.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서론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9225EB-C6B4-79F2-2753-79970574E3B8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국내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에서는 자체적인 기술력 제고를 위해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2022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년부터 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진행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공모 중인 알고리즘의 성능은 서로 다른 환경에서 측정되어 있음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		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따라서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동일한 환경에서 알고리즘이 실행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되어야 공정하게 성능을 비교할 수 있을 것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24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년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4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월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Ryzen, Intel, Apple M2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환경에서 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2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라운드 알고리즘의 성능을 비교한 선행 연구가 있음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저전력 기반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인 임베디드 시스템 및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IoT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환경에서 사용되는 </a:t>
            </a:r>
            <a:r>
              <a:rPr kumimoji="1" lang="ko-KR" altLang="en-US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라즈베리파이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5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상에서의 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라운드 알고리즘을 실행하여 결과를 분석해보고자 함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EC7BE49-17EC-8AC6-2A35-3B3787A9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2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ECF87-E278-1139-9768-22C0429F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A84849-B697-A9A3-BD12-147B2F66D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6AFEB68-BDFC-72DE-6CAD-060864BEACEB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0B8AB-6706-D522-FEDE-34C74878D912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2.1.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KpqClean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ver2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DF8802-BF31-E908-8CE4-303D881C2D33}"/>
              </a:ext>
            </a:extLst>
          </p:cNvPr>
          <p:cNvSpPr/>
          <p:nvPr/>
        </p:nvSpPr>
        <p:spPr>
          <a:xfrm>
            <a:off x="367861" y="740877"/>
            <a:ext cx="11456276" cy="75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KpqClean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Ver2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PQClean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프로젝트에서 영감을 받은 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KpqClean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프로젝트의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후속작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ABAB5-384A-32E4-571C-EE58DB4C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A29EEC2-2166-74B1-E7FD-F95D6738C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394888"/>
              </p:ext>
            </p:extLst>
          </p:nvPr>
        </p:nvGraphicFramePr>
        <p:xfrm>
          <a:off x="2321036" y="2421366"/>
          <a:ext cx="7549926" cy="2686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037">
                  <a:extLst>
                    <a:ext uri="{9D8B030D-6E8A-4147-A177-3AD203B41FA5}">
                      <a16:colId xmlns:a16="http://schemas.microsoft.com/office/drawing/2014/main" val="2683220839"/>
                    </a:ext>
                  </a:extLst>
                </a:gridCol>
                <a:gridCol w="4176889">
                  <a:extLst>
                    <a:ext uri="{9D8B030D-6E8A-4147-A177-3AD203B41FA5}">
                      <a16:colId xmlns:a16="http://schemas.microsoft.com/office/drawing/2014/main" val="958275848"/>
                    </a:ext>
                  </a:extLst>
                </a:gridCol>
              </a:tblGrid>
              <a:tr h="370175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변경 사항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1015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OpenSSL </a:t>
                      </a:r>
                      <a:r>
                        <a:rPr lang="ko-KR" altLang="en-US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기반 </a:t>
                      </a:r>
                      <a:r>
                        <a:rPr lang="en-US" altLang="ko-KR" sz="16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Randombytes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외부 종속성이 없는 </a:t>
                      </a:r>
                      <a:r>
                        <a:rPr lang="en-US" altLang="ko-KR" sz="16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Randombytes</a:t>
                      </a:r>
                      <a:r>
                        <a:rPr lang="ko-KR" altLang="en-US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로 교체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9934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NTRU+ / SMAUG-T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Randombytes</a:t>
                      </a:r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, AES, SHA2 </a:t>
                      </a:r>
                      <a:r>
                        <a:rPr lang="ko-KR" altLang="en-US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코드 교체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63698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AIMer</a:t>
                      </a:r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/ HAETAE / NCC-Sign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Randombytes</a:t>
                      </a:r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, fips202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327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MQ-Sign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fips202, AES </a:t>
                      </a:r>
                      <a:r>
                        <a:rPr lang="ko-KR" altLang="en-US" sz="16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코드 교체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7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64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D5AB-D2CD-AE4D-6265-B1CC5AD0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4EDFB7-6871-9C19-AC84-2F953F7CC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15EF37C-E8E6-F273-1A80-8FAAEB91DF14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195A9-29E9-AB37-1678-A869ADC0C574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–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2.1.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KpqClean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ver2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340B5D-5CFC-2F56-654B-7BB205EAEC89}"/>
              </a:ext>
            </a:extLst>
          </p:cNvPr>
          <p:cNvSpPr/>
          <p:nvPr/>
        </p:nvSpPr>
        <p:spPr>
          <a:xfrm>
            <a:off x="367862" y="1166648"/>
            <a:ext cx="11456276" cy="498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-US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KpqClean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Ver2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 벤치마킹에 사용된 환경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C81C34-8E3B-2A58-D973-1912876B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6294CC-0A16-396C-AAF5-E2FD8A807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52835"/>
              </p:ext>
            </p:extLst>
          </p:nvPr>
        </p:nvGraphicFramePr>
        <p:xfrm>
          <a:off x="246993" y="2280203"/>
          <a:ext cx="11698013" cy="3216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529">
                  <a:extLst>
                    <a:ext uri="{9D8B030D-6E8A-4147-A177-3AD203B41FA5}">
                      <a16:colId xmlns:a16="http://schemas.microsoft.com/office/drawing/2014/main" val="2683220839"/>
                    </a:ext>
                  </a:extLst>
                </a:gridCol>
                <a:gridCol w="2510371">
                  <a:extLst>
                    <a:ext uri="{9D8B030D-6E8A-4147-A177-3AD203B41FA5}">
                      <a16:colId xmlns:a16="http://schemas.microsoft.com/office/drawing/2014/main" val="4136491087"/>
                    </a:ext>
                  </a:extLst>
                </a:gridCol>
                <a:gridCol w="2510371">
                  <a:extLst>
                    <a:ext uri="{9D8B030D-6E8A-4147-A177-3AD203B41FA5}">
                      <a16:colId xmlns:a16="http://schemas.microsoft.com/office/drawing/2014/main" val="958275848"/>
                    </a:ext>
                  </a:extLst>
                </a:gridCol>
                <a:gridCol w="2510371">
                  <a:extLst>
                    <a:ext uri="{9D8B030D-6E8A-4147-A177-3AD203B41FA5}">
                      <a16:colId xmlns:a16="http://schemas.microsoft.com/office/drawing/2014/main" val="3488079972"/>
                    </a:ext>
                  </a:extLst>
                </a:gridCol>
                <a:gridCol w="2510371">
                  <a:extLst>
                    <a:ext uri="{9D8B030D-6E8A-4147-A177-3AD203B41FA5}">
                      <a16:colId xmlns:a16="http://schemas.microsoft.com/office/drawing/2014/main" val="2057324281"/>
                    </a:ext>
                  </a:extLst>
                </a:gridCol>
              </a:tblGrid>
              <a:tr h="538574">
                <a:tc>
                  <a:txBody>
                    <a:bodyPr/>
                    <a:lstStyle/>
                    <a:p>
                      <a:pPr latinLnBrk="1"/>
                      <a:endParaRPr lang="ko-KR" altLang="en-US" sz="1600" b="0" i="0" dirty="0"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Testing Environment1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Testing Environment2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Testing Environment3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Testing Environment4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10153"/>
                  </a:ext>
                </a:extLst>
              </a:tr>
              <a:tr h="514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OS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Ubuntu 22.04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Ubuntu 23.10.1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MacOS Sonoma 14.4.1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Ubuntu 23.10.1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699340"/>
                  </a:ext>
                </a:extLst>
              </a:tr>
              <a:tr h="514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CPU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Ryzen 7 4800H(2.90GHz)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Intel i5-8259U(2.30GHz)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Apple M2(3.23GHz)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Ryzen 7 4800H(2.90GHz)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43649"/>
                  </a:ext>
                </a:extLst>
              </a:tr>
              <a:tr h="514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RAM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16GB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16GB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8GB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16GB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63698"/>
                  </a:ext>
                </a:extLst>
              </a:tr>
              <a:tr h="51449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Compiler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gcc</a:t>
                      </a:r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11.4.0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gcc</a:t>
                      </a:r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13.2.0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Apple clang 15.0.0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 err="1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gcc</a:t>
                      </a:r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 13.2.0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163279"/>
                  </a:ext>
                </a:extLst>
              </a:tr>
              <a:tr h="51449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i="0" dirty="0">
                          <a:solidFill>
                            <a:srgbClr val="002060"/>
                          </a:solidFill>
                          <a:latin typeface="Gmarket Sans TTF Medium" panose="02000000000000000000" pitchFamily="2" charset="-128"/>
                          <a:ea typeface="Gmarket Sans TTF Medium" panose="02000000000000000000" pitchFamily="2" charset="-128"/>
                        </a:rPr>
                        <a:t>Optimization Level</a:t>
                      </a:r>
                      <a:endParaRPr lang="ko-KR" altLang="en-US" sz="1600" b="0" i="0" dirty="0">
                        <a:solidFill>
                          <a:srgbClr val="002060"/>
                        </a:solidFill>
                        <a:latin typeface="Gmarket Sans TTF Medium" panose="02000000000000000000" pitchFamily="2" charset="-128"/>
                        <a:ea typeface="Gmarket Sans TTF Medium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-O3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-O3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-O3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i="0" dirty="0">
                          <a:solidFill>
                            <a:srgbClr val="002060"/>
                          </a:solidFill>
                          <a:latin typeface="Gmarket Sans TTF Light" panose="02000000000000000000" pitchFamily="2" charset="-128"/>
                          <a:ea typeface="Gmarket Sans TTF Light" panose="02000000000000000000" pitchFamily="2" charset="-128"/>
                        </a:rPr>
                        <a:t>-O3</a:t>
                      </a:r>
                      <a:endParaRPr lang="ko-KR" altLang="en-US" sz="1400" b="0" i="0" dirty="0">
                        <a:solidFill>
                          <a:srgbClr val="002060"/>
                        </a:solidFill>
                        <a:latin typeface="Gmarket Sans TTF Light" panose="02000000000000000000" pitchFamily="2" charset="-128"/>
                        <a:ea typeface="Gmarket Sans TTF Light" panose="02000000000000000000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70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31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02EE-3024-16FF-C5BC-8ED1681D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B6BC3E1-2B1A-D6DC-4307-1D9278F61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3DC61D1-F16E-2633-55C1-CE352EBDECB2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37555-025C-1007-706C-CAA9E556A5A1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– 2.2. </a:t>
            </a:r>
            <a:r>
              <a:rPr kumimoji="1" lang="en-US" altLang="ko-KR" sz="2400" dirty="0" err="1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round 2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D5CDB9-A6AF-F4E0-5427-1A0F2A82199A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§"/>
            </a:pP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2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라운드 선정 알고리즘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(8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개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</a:p>
          <a:p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</a:t>
            </a:r>
          </a:p>
          <a:p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PKE/KEM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알고리즘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“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NTRU+, PALOMA, SMAUG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-T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REDOG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”</a:t>
            </a:r>
          </a:p>
          <a:p>
            <a:r>
              <a:rPr kumimoji="1" lang="en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</a:t>
            </a:r>
          </a:p>
          <a:p>
            <a:r>
              <a:rPr kumimoji="1" lang="en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	Digital Signature(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전자서명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)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알고리즘 “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HAETAE, 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AIMer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MQ-Sign, NCC-Sign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Light" panose="02000000000000000000" pitchFamily="2" charset="-128"/>
                <a:ea typeface="Gmarket Sans TTF Light" panose="02000000000000000000" pitchFamily="2" charset="-128"/>
              </a:rPr>
              <a:t>”</a:t>
            </a:r>
            <a:endParaRPr kumimoji="1" lang="en-US" altLang="ko-KR" sz="2000" dirty="0">
              <a:solidFill>
                <a:srgbClr val="002060"/>
              </a:solidFill>
              <a:latin typeface="Gmarket Sans TTF Light" panose="02000000000000000000" pitchFamily="2" charset="-128"/>
              <a:ea typeface="Gmarket Sans TTF Light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B3B16-53A8-FB2E-3A86-9D026255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1EDE-EA8C-16B9-572A-7118274D1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075582-D2CF-696D-BBE9-519156FA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8AFBC2A-C580-6142-7A08-7497AF078456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D819E-1A2E-9BDB-29D7-4ED5E34857FC}"/>
              </a:ext>
            </a:extLst>
          </p:cNvPr>
          <p:cNvSpPr txBox="1"/>
          <p:nvPr/>
        </p:nvSpPr>
        <p:spPr>
          <a:xfrm>
            <a:off x="0" y="63852"/>
            <a:ext cx="12192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– 2.2.1.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격자 기반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PKE/KEM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B38E1E-6AFD-442D-D6AC-E647583D50D6}"/>
              </a:ext>
            </a:extLst>
          </p:cNvPr>
          <p:cNvSpPr/>
          <p:nvPr/>
        </p:nvSpPr>
        <p:spPr>
          <a:xfrm>
            <a:off x="367862" y="842194"/>
            <a:ext cx="11456276" cy="530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격자 기반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PKE/KEM(Public Key Encryption / Key Encapsulation Mechanism)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은 공개키 암호화 및 키 캡슐화 메커니즘을 고차원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격자 기반 수학 문제를 통해 구현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하는 방식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에서는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NTRU</a:t>
            </a:r>
            <a:r>
              <a:rPr kumimoji="1"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+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SMAUG-T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가 격자 기반 암호에 속함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NTRU</a:t>
            </a:r>
            <a:r>
              <a:rPr kumimoji="1"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+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다항식 기반 환 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(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Ring)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q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두 서로소를 </a:t>
            </a:r>
            <a:r>
              <a:rPr kumimoji="1" lang="ko-KR" altLang="en-US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모듈러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연산하며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기존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NTRU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의 단점인 정확성 문제를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ACWC2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변환 기법을 사용해 보완함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상대적으로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작은 공개키 크기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를 가짐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SMAUG-T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MLWE(Module-Learning-With-Errors)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MLWR(Module-Learning-With-</a:t>
            </a: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Roundings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)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의 어려움에 기반하여 설계됨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소형 디바이스에서 구현 가능한 </a:t>
            </a:r>
            <a:r>
              <a:rPr kumimoji="1" lang="en-US" altLang="ko-KR" sz="2000" dirty="0" err="1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TiMER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버전을 통해 경량 시스템에서도 효율적으로 동작 가능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  <a:endParaRPr kumimoji="1" lang="ko-KR" altLang="en-US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5B000-A7BD-35DF-AED5-05189CA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5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F0C56-3042-0A99-C579-D86D03D5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475CC80-42DE-1F69-FA7B-17278874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6595"/>
            <a:ext cx="1996966" cy="3914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AAA54A8-2C03-2F40-4252-3486AEE840DE}"/>
              </a:ext>
            </a:extLst>
          </p:cNvPr>
          <p:cNvSpPr/>
          <p:nvPr/>
        </p:nvSpPr>
        <p:spPr>
          <a:xfrm>
            <a:off x="0" y="0"/>
            <a:ext cx="12192000" cy="52551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70EEB-1420-90A3-680C-A89CD6728970}"/>
              </a:ext>
            </a:extLst>
          </p:cNvPr>
          <p:cNvSpPr txBox="1"/>
          <p:nvPr/>
        </p:nvSpPr>
        <p:spPr>
          <a:xfrm>
            <a:off x="-1" y="63852"/>
            <a:ext cx="121919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2.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관련 연구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– 2.2.2. </a:t>
            </a:r>
            <a:r>
              <a:rPr kumimoji="1" lang="ko-KR" altLang="en-US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코드 기반 </a:t>
            </a:r>
            <a:r>
              <a:rPr kumimoji="1" lang="en-US" altLang="ko-KR" sz="2400" dirty="0">
                <a:solidFill>
                  <a:srgbClr val="FFFFFF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PKE/KEM</a:t>
            </a:r>
            <a:endParaRPr kumimoji="1" lang="ko-KR" altLang="en-US" sz="2400" dirty="0">
              <a:solidFill>
                <a:srgbClr val="FFFFFF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565BAF-F3AC-97E5-95C5-4A79DF1DFE44}"/>
              </a:ext>
            </a:extLst>
          </p:cNvPr>
          <p:cNvSpPr/>
          <p:nvPr/>
        </p:nvSpPr>
        <p:spPr>
          <a:xfrm>
            <a:off x="367862" y="747604"/>
            <a:ext cx="11456276" cy="5514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코드 기반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PKE/KEM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은 행렬 연산을 진행하기 때문에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암호화 속도는 빠르나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암호화와 비교했을 때 상대적으로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복호화의 속도가 느리고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키 크기가 크다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단점을 가지고 있음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 err="1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KpqC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에서는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REDOG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</a:t>
            </a: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PALOMA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가 코드 기반 암호에 속함</a:t>
            </a: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kumimoji="1" lang="en-US" altLang="ko-KR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REDOG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은 복호화를 실패할 확률이 없다는 장점을 가지고 있지만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,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공개키 크기가 큼</a:t>
            </a:r>
            <a:r>
              <a:rPr kumimoji="1"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en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PALOMA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는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SDP Trapdoor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와 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FO(Fujisaki-Okamoto)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변환을 사용해 높은</a:t>
            </a:r>
            <a:r>
              <a:rPr kumimoji="1" lang="en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보안을 제공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 </a:t>
            </a:r>
            <a:r>
              <a:rPr kumimoji="1" lang="ko-KR" altLang="en-US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함</a:t>
            </a:r>
            <a:r>
              <a:rPr kumimoji="1" lang="en-US" altLang="ko-KR" sz="2000" dirty="0">
                <a:solidFill>
                  <a:srgbClr val="00206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 </a:t>
            </a:r>
            <a:r>
              <a:rPr kumimoji="1" lang="ko-KR" altLang="en-US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공개키 크기가 크고 키 생성 속도가 느림</a:t>
            </a:r>
            <a:r>
              <a:rPr kumimoji="1" lang="en-US" altLang="ko-KR" sz="2000" dirty="0">
                <a:solidFill>
                  <a:srgbClr val="C00000"/>
                </a:solidFill>
                <a:latin typeface="Gmarket Sans TTF Medium" panose="02000000000000000000" pitchFamily="2" charset="-128"/>
                <a:ea typeface="Gmarket Sans TTF Medium" panose="02000000000000000000" pitchFamily="2" charset="-128"/>
              </a:rPr>
              <a:t>.</a:t>
            </a:r>
            <a:endParaRPr kumimoji="1" lang="ko-KR" altLang="en-US" sz="2000" dirty="0">
              <a:solidFill>
                <a:srgbClr val="002060"/>
              </a:solidFill>
              <a:latin typeface="Gmarket Sans TTF Medium" panose="02000000000000000000" pitchFamily="2" charset="-128"/>
              <a:ea typeface="Gmarket Sans TTF Medium" panose="02000000000000000000" pitchFamily="2" charset="-128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ED9AC-7291-06D6-480F-D2DBEEA0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473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9511</TotalTime>
  <Words>2443</Words>
  <Application>Microsoft Macintosh PowerPoint</Application>
  <PresentationFormat>와이드스크린</PresentationFormat>
  <Paragraphs>613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Wingdings</vt:lpstr>
      <vt:lpstr>Gmarket Sans TTF Light</vt:lpstr>
      <vt:lpstr>맑은 고딕</vt:lpstr>
      <vt:lpstr>Arial</vt:lpstr>
      <vt:lpstr>Gmarket Sans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2197</cp:revision>
  <dcterms:created xsi:type="dcterms:W3CDTF">2023-12-09T10:18:26Z</dcterms:created>
  <dcterms:modified xsi:type="dcterms:W3CDTF">2024-11-28T04:44:30Z</dcterms:modified>
  <cp:version/>
</cp:coreProperties>
</file>