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603" r:id="rId4"/>
    <p:sldId id="590" r:id="rId5"/>
    <p:sldId id="408" r:id="rId6"/>
    <p:sldId id="604" r:id="rId7"/>
    <p:sldId id="606" r:id="rId8"/>
    <p:sldId id="609" r:id="rId9"/>
    <p:sldId id="610" r:id="rId10"/>
    <p:sldId id="362" r:id="rId11"/>
    <p:sldId id="611" r:id="rId12"/>
    <p:sldId id="612" r:id="rId13"/>
    <p:sldId id="613" r:id="rId14"/>
    <p:sldId id="614" r:id="rId15"/>
    <p:sldId id="59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7" autoAdjust="0"/>
    <p:restoredTop sz="91367"/>
  </p:normalViewPr>
  <p:slideViewPr>
    <p:cSldViewPr snapToGrid="0">
      <p:cViewPr varScale="1">
        <p:scale>
          <a:sx n="98" d="100"/>
          <a:sy n="98" d="100"/>
        </p:scale>
        <p:origin x="224" y="5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2024. 11. 29.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2024. 11. 29.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6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5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33933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양자내성</a:t>
            </a:r>
            <a:r>
              <a:rPr lang="ko-KR" altLang="en-US" dirty="0"/>
              <a:t> 블록체인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2E75B6"/>
                </a:solidFill>
              </a:rPr>
              <a:t>김현준</a:t>
            </a:r>
            <a:r>
              <a:rPr lang="en-US" altLang="ko-KR" dirty="0"/>
              <a:t>,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2B49B-DFC6-F536-5A8D-F6946987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/>
              <a:t> 성능 비교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0AC917-8628-98B7-5258-47B8B791E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768" y="1131635"/>
            <a:ext cx="8770464" cy="53949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4F9AD-8CCA-340A-10CD-A314FA25BF4F}"/>
              </a:ext>
            </a:extLst>
          </p:cNvPr>
          <p:cNvSpPr txBox="1"/>
          <p:nvPr/>
        </p:nvSpPr>
        <p:spPr>
          <a:xfrm>
            <a:off x="1402080" y="6617900"/>
            <a:ext cx="10253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Quynh Dang, "NIST PQC Standards," Cryptographic Technology Group, NIST, </a:t>
            </a:r>
            <a:r>
              <a:rPr lang="ko-KR" altLang="en-US" sz="1200" dirty="0"/>
              <a:t>발표 자료</a:t>
            </a:r>
            <a:r>
              <a:rPr lang="en-US" altLang="ko-KR" sz="1200" dirty="0"/>
              <a:t>, IETF 120-PQUIP, Vancouver, Canada, July 22, 2024.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8343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3D4A4-392A-EE00-E93C-97A63CAD0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/>
              <a:t> 키와 서명 크기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8F474F-67D1-2AB0-19B3-CA717488B8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5" t="2005" r="700" b="4040"/>
          <a:stretch/>
        </p:blipFill>
        <p:spPr>
          <a:xfrm>
            <a:off x="1040674" y="1267098"/>
            <a:ext cx="10110652" cy="4812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74DAF-3E2B-52B1-337C-39252DBE3244}"/>
              </a:ext>
            </a:extLst>
          </p:cNvPr>
          <p:cNvSpPr txBox="1"/>
          <p:nvPr/>
        </p:nvSpPr>
        <p:spPr>
          <a:xfrm>
            <a:off x="1140823" y="6193785"/>
            <a:ext cx="102530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Quynh Dang, "NIST PQC Standards," Cryptographic Technology Group, NIST, </a:t>
            </a:r>
            <a:r>
              <a:rPr lang="ko-KR" altLang="en-US" sz="1200" dirty="0"/>
              <a:t>발표 자료</a:t>
            </a:r>
            <a:r>
              <a:rPr lang="en-US" altLang="ko-KR" sz="1200" dirty="0"/>
              <a:t>, IETF 120-PQUIP, Vancouver, Canada, July 22, 2024.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5907962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B4386-4DE1-EBC6-F32C-6F5600DF5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ko-KR" altLang="en-US" sz="3200" b="1" dirty="0"/>
              <a:t>키와 서명 크기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F1F78A-96C3-C4B8-2911-789B78DDA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F43F7C-C423-EB02-4CE1-56B2D958B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424024"/>
              </p:ext>
            </p:extLst>
          </p:nvPr>
        </p:nvGraphicFramePr>
        <p:xfrm>
          <a:off x="484635" y="1155519"/>
          <a:ext cx="11222730" cy="4373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546">
                  <a:extLst>
                    <a:ext uri="{9D8B030D-6E8A-4147-A177-3AD203B41FA5}">
                      <a16:colId xmlns:a16="http://schemas.microsoft.com/office/drawing/2014/main" val="3428613647"/>
                    </a:ext>
                  </a:extLst>
                </a:gridCol>
                <a:gridCol w="2244546">
                  <a:extLst>
                    <a:ext uri="{9D8B030D-6E8A-4147-A177-3AD203B41FA5}">
                      <a16:colId xmlns:a16="http://schemas.microsoft.com/office/drawing/2014/main" val="3059256559"/>
                    </a:ext>
                  </a:extLst>
                </a:gridCol>
                <a:gridCol w="2244546">
                  <a:extLst>
                    <a:ext uri="{9D8B030D-6E8A-4147-A177-3AD203B41FA5}">
                      <a16:colId xmlns:a16="http://schemas.microsoft.com/office/drawing/2014/main" val="3866589395"/>
                    </a:ext>
                  </a:extLst>
                </a:gridCol>
                <a:gridCol w="2244546">
                  <a:extLst>
                    <a:ext uri="{9D8B030D-6E8A-4147-A177-3AD203B41FA5}">
                      <a16:colId xmlns:a16="http://schemas.microsoft.com/office/drawing/2014/main" val="3467050377"/>
                    </a:ext>
                  </a:extLst>
                </a:gridCol>
                <a:gridCol w="2244546">
                  <a:extLst>
                    <a:ext uri="{9D8B030D-6E8A-4147-A177-3AD203B41FA5}">
                      <a16:colId xmlns:a16="http://schemas.microsoft.com/office/drawing/2014/main" val="1136315570"/>
                    </a:ext>
                  </a:extLst>
                </a:gridCol>
              </a:tblGrid>
              <a:tr h="43730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Algorithm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Security Level (bits)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Public Key 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Private Key Size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Ciphertext Size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01792841"/>
                  </a:ext>
                </a:extLst>
              </a:tr>
              <a:tr h="437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Kyber-512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800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1,632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768 bytes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31188533"/>
                  </a:ext>
                </a:extLst>
              </a:tr>
              <a:tr h="437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Kyber-768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1,184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2,400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1,088 bytes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1236206"/>
                  </a:ext>
                </a:extLst>
              </a:tr>
              <a:tr h="437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Kyber-1024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1,568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3,168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1,568 bytes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2744316"/>
                  </a:ext>
                </a:extLst>
              </a:tr>
              <a:tr h="437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RSA-2048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256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256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67014616"/>
                  </a:ext>
                </a:extLst>
              </a:tr>
              <a:tr h="437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RSA-3072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384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384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93308019"/>
                  </a:ext>
                </a:extLst>
              </a:tr>
              <a:tr h="437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RSA-4096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512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512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63249558"/>
                  </a:ext>
                </a:extLst>
              </a:tr>
              <a:tr h="437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ECC (P-256)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32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32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97956573"/>
                  </a:ext>
                </a:extLst>
              </a:tr>
              <a:tr h="437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ECC (P-384)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192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48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48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25383500"/>
                  </a:ext>
                </a:extLst>
              </a:tr>
              <a:tr h="4373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ECC (P-521)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256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66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66 bytes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34" charset="-127"/>
                          <a:ea typeface="맑은 고딕" panose="020B0503020000020004" pitchFamily="34" charset="-127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064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7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D119FA-394C-DDB5-54DA-DDE67EB1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/>
              <a:t> </a:t>
            </a:r>
            <a:r>
              <a:rPr lang="ko-KR" altLang="en-US" sz="3200" b="1" dirty="0"/>
              <a:t>기술적 과제</a:t>
            </a:r>
            <a:endParaRPr kumimoji="1" lang="ko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236F6C-B3A1-ADEB-1492-23B97BF41B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ko-KR" sz="1800" b="1" dirty="0"/>
              <a:t>PQC </a:t>
            </a:r>
            <a:r>
              <a:rPr lang="ko-KR" altLang="en-US" sz="1800" b="1" dirty="0"/>
              <a:t>알고리즘은 기존 </a:t>
            </a:r>
            <a:r>
              <a:rPr lang="en-US" altLang="ko-KR" sz="1800" b="1" dirty="0"/>
              <a:t>RSA, ECC</a:t>
            </a:r>
            <a:r>
              <a:rPr lang="ko-KR" altLang="en-US" sz="1800" b="1" dirty="0"/>
              <a:t>보다 큰 키와 서명 크기를 가짐</a:t>
            </a:r>
            <a:endParaRPr lang="en-US" altLang="ko-KR" sz="1800" b="1" dirty="0"/>
          </a:p>
          <a:p>
            <a:pPr lvl="1"/>
            <a:r>
              <a:rPr lang="ko-KR" altLang="en-US" sz="1600" dirty="0"/>
              <a:t>블록체인 네트워크의 데이터 처리량에 직접적인 영향을 미침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dirty="0"/>
              <a:t>트랜잭션 크기 증가</a:t>
            </a:r>
            <a:r>
              <a:rPr lang="en-US" altLang="ko-KR" sz="1400" dirty="0"/>
              <a:t>: </a:t>
            </a:r>
            <a:r>
              <a:rPr lang="ko-KR" altLang="en-US" sz="1400" dirty="0"/>
              <a:t>서명 크기 증가로 블록당 처리 가능한 트랜잭션 수 감소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네트워크 부하</a:t>
            </a:r>
            <a:r>
              <a:rPr lang="en-US" altLang="ko-KR" sz="1400" dirty="0"/>
              <a:t>: </a:t>
            </a:r>
            <a:r>
              <a:rPr lang="ko-KR" altLang="en-US" sz="1400" dirty="0"/>
              <a:t>큰 트랜잭션 데이터가 노드 간 전송될 때 대역폭 소모 증가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dirty="0"/>
              <a:t>저장 공간 압박</a:t>
            </a:r>
            <a:r>
              <a:rPr lang="en-US" altLang="ko-KR" sz="1400" dirty="0"/>
              <a:t>: </a:t>
            </a:r>
            <a:r>
              <a:rPr lang="ko-KR" altLang="en-US" sz="1400" dirty="0"/>
              <a:t>블록체인 데이터 크기 증가로 노드 운영 비용 상승</a:t>
            </a:r>
            <a:r>
              <a:rPr lang="en-US" altLang="ko-KR" sz="1400" dirty="0"/>
              <a:t>.</a:t>
            </a:r>
          </a:p>
          <a:p>
            <a:pPr lvl="1"/>
            <a:r>
              <a:rPr lang="ko-KR" altLang="en-US" sz="1600" b="1" dirty="0">
                <a:solidFill>
                  <a:srgbClr val="2E75B6"/>
                </a:solidFill>
              </a:rPr>
              <a:t>트랜잭션 처리 속도</a:t>
            </a:r>
            <a:r>
              <a:rPr lang="en-US" altLang="ko-KR" sz="1600" b="1" dirty="0">
                <a:solidFill>
                  <a:srgbClr val="2E75B6"/>
                </a:solidFill>
              </a:rPr>
              <a:t>(TPS)</a:t>
            </a:r>
            <a:r>
              <a:rPr lang="ko-KR" altLang="en-US" sz="1600" b="1" dirty="0">
                <a:solidFill>
                  <a:srgbClr val="2E75B6"/>
                </a:solidFill>
              </a:rPr>
              <a:t>가 감소하여 블록체인의 성능 저하 발생 가능</a:t>
            </a:r>
            <a:r>
              <a:rPr lang="en-US" altLang="ko-KR" sz="1600" dirty="0">
                <a:solidFill>
                  <a:srgbClr val="2E75B6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sz="1800" b="1" dirty="0"/>
              <a:t>PQC </a:t>
            </a:r>
            <a:r>
              <a:rPr lang="ko-KR" altLang="en-US" sz="1800" b="1" dirty="0"/>
              <a:t>알고리즘은 높은 계산 복잡도를 요구</a:t>
            </a:r>
            <a:endParaRPr lang="en-US" altLang="ko-KR" sz="1800" b="1" dirty="0"/>
          </a:p>
          <a:p>
            <a:pPr lvl="1"/>
            <a:r>
              <a:rPr lang="en-US" altLang="ko-KR" sz="1600" b="1" dirty="0">
                <a:solidFill>
                  <a:srgbClr val="2E75B6"/>
                </a:solidFill>
              </a:rPr>
              <a:t>IoT</a:t>
            </a:r>
            <a:r>
              <a:rPr lang="ko-KR" altLang="en-US" sz="1600" b="1" dirty="0">
                <a:solidFill>
                  <a:srgbClr val="2E75B6"/>
                </a:solidFill>
              </a:rPr>
              <a:t> 환경</a:t>
            </a:r>
            <a:r>
              <a:rPr lang="ko-KR" altLang="en-US" sz="1600" dirty="0"/>
              <a:t>에서는 서명 생성 및 검증 속도가 느려질 가능성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400" b="1" dirty="0"/>
              <a:t>블록 생성 시간 증가</a:t>
            </a:r>
            <a:r>
              <a:rPr lang="en-US" altLang="ko-KR" sz="1400" b="1" dirty="0"/>
              <a:t>:</a:t>
            </a:r>
            <a:r>
              <a:rPr lang="ko-KR" altLang="en-US" sz="1400" dirty="0"/>
              <a:t> 검증 작업 시간이 길어져 블록 생성 주기 연장</a:t>
            </a:r>
            <a:r>
              <a:rPr lang="en-US" altLang="ko-KR" sz="1400" dirty="0"/>
              <a:t>.</a:t>
            </a:r>
          </a:p>
          <a:p>
            <a:pPr lvl="2"/>
            <a:r>
              <a:rPr lang="ko-KR" altLang="en-US" sz="1400" b="1" dirty="0"/>
              <a:t>실시간 처리 한계</a:t>
            </a:r>
            <a:r>
              <a:rPr lang="en-US" altLang="ko-KR" sz="1400" b="1" dirty="0"/>
              <a:t>:</a:t>
            </a:r>
            <a:r>
              <a:rPr lang="ko-KR" altLang="en-US" sz="1400" dirty="0"/>
              <a:t> 대규모 네트워크에서 트랜잭션 지연 가능성</a:t>
            </a:r>
            <a:r>
              <a:rPr lang="en-US" altLang="ko-KR" sz="1400" dirty="0"/>
              <a:t>. </a:t>
            </a:r>
          </a:p>
          <a:p>
            <a:pPr lvl="1"/>
            <a:r>
              <a:rPr lang="en-US" altLang="ko-KR" sz="1600" b="1" dirty="0">
                <a:solidFill>
                  <a:srgbClr val="2E75B6"/>
                </a:solidFill>
              </a:rPr>
              <a:t>IoT</a:t>
            </a:r>
            <a:r>
              <a:rPr lang="ko-KR" altLang="en-US" sz="1600" b="1" dirty="0">
                <a:solidFill>
                  <a:srgbClr val="2E75B6"/>
                </a:solidFill>
              </a:rPr>
              <a:t> 환경에서 중요한 실시간 응답성이 제한됨</a:t>
            </a:r>
            <a:r>
              <a:rPr lang="en-US" altLang="ko-KR" sz="1600" b="1" dirty="0">
                <a:solidFill>
                  <a:srgbClr val="2E75B6"/>
                </a:solidFill>
              </a:rPr>
              <a:t>.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sz="1600" b="1" dirty="0"/>
              <a:t>PQC </a:t>
            </a:r>
            <a:r>
              <a:rPr lang="ko-KR" altLang="en-US" sz="1600" b="1" dirty="0"/>
              <a:t>알고리즘은 이론적으로 안전하지만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실제 구현에서 하드웨어 및 소프트웨어 취약점 발생 가능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복잡도</a:t>
            </a:r>
            <a:r>
              <a:rPr lang="en-US" altLang="ko-KR" sz="1400" b="1" dirty="0"/>
              <a:t>:</a:t>
            </a:r>
            <a:r>
              <a:rPr lang="ko-KR" altLang="en-US" sz="1400" dirty="0"/>
              <a:t> 하드웨어 설계 오류나 알고리즘 구현 취약점 탐지 어려움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보안 취약점 가능성</a:t>
            </a:r>
            <a:r>
              <a:rPr lang="en-US" altLang="ko-KR" sz="1400" b="1" dirty="0"/>
              <a:t>:</a:t>
            </a:r>
            <a:r>
              <a:rPr lang="ko-KR" altLang="en-US" sz="1400" dirty="0"/>
              <a:t> 새로운 공격 벡터가 발견되면 시스템 전체가 위험에 노출</a:t>
            </a:r>
            <a:r>
              <a:rPr lang="en-US" altLang="ko-KR" sz="14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/>
              <a:t>표준화 미완성</a:t>
            </a:r>
            <a:r>
              <a:rPr lang="en-US" altLang="ko-KR" sz="1400" b="1" dirty="0"/>
              <a:t>:</a:t>
            </a:r>
            <a:r>
              <a:rPr lang="ko-KR" altLang="en-US" sz="1400" dirty="0"/>
              <a:t> 알고리즘 간 최적 선택 및 상호운용성 문제</a:t>
            </a:r>
            <a:r>
              <a:rPr lang="en-US" altLang="ko-KR" sz="1400" dirty="0"/>
              <a:t>.</a:t>
            </a:r>
            <a:endParaRPr lang="ko-KR" alt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2E75B6"/>
                </a:solidFill>
              </a:rPr>
              <a:t>블록체인의 신뢰성과 보안 수준 약화 가능성</a:t>
            </a:r>
            <a:r>
              <a:rPr lang="en-US" altLang="ko-KR" sz="1400" b="1" dirty="0">
                <a:solidFill>
                  <a:srgbClr val="2E75B6"/>
                </a:solidFill>
              </a:rPr>
              <a:t>.</a:t>
            </a:r>
          </a:p>
          <a:p>
            <a:pPr lvl="1"/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3319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B3F31-77CF-57E9-C32A-6162E377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r>
              <a:rPr kumimoji="1" lang="ko-KR" altLang="en-US" sz="3200" b="1" dirty="0"/>
              <a:t>결론</a:t>
            </a:r>
            <a:endParaRPr kumimoji="1" lang="ko-Kore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A88C1-3C44-7A7C-E960-3924FBBB33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-US" altLang="ko-Kore-KR" sz="1800" dirty="0"/>
          </a:p>
          <a:p>
            <a:r>
              <a:rPr kumimoji="1" lang="ko-KR" altLang="en-US" sz="1800" dirty="0"/>
              <a:t>본 논문은 양자 컴퓨터가 기존 암호 시스템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특히 </a:t>
            </a:r>
            <a:r>
              <a:rPr kumimoji="1" lang="ko-KR" altLang="en-US" sz="1800" b="1" dirty="0"/>
              <a:t>블록체인에 가하는 위협과 이를 극복하기 위한 대안을 논의</a:t>
            </a:r>
            <a:br>
              <a:rPr kumimoji="1" lang="en-US" altLang="ko-KR" sz="1800" dirty="0"/>
            </a:br>
            <a:endParaRPr kumimoji="1" lang="en-US" altLang="ko-KR" sz="1800" dirty="0"/>
          </a:p>
          <a:p>
            <a:r>
              <a:rPr kumimoji="1" lang="en-US" altLang="ko-Kore-KR" sz="1800" dirty="0"/>
              <a:t>QKD</a:t>
            </a:r>
            <a:r>
              <a:rPr kumimoji="1" lang="ko-KR" altLang="en-US" sz="1800" dirty="0"/>
              <a:t>는 이론적으로 완벽한 보안을 제공하지만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구현상의 한계와 비용 문제로 인해 </a:t>
            </a:r>
            <a:r>
              <a:rPr kumimoji="1" lang="ko-KR" altLang="en-US" sz="1800" b="1" dirty="0"/>
              <a:t>현재로서는 실용성이 낮음</a:t>
            </a:r>
            <a:br>
              <a:rPr kumimoji="1" lang="en-US" altLang="ko-KR" sz="1800" dirty="0"/>
            </a:br>
            <a:endParaRPr kumimoji="1" lang="en-US" altLang="ko-KR" sz="1800" dirty="0"/>
          </a:p>
          <a:p>
            <a:r>
              <a:rPr kumimoji="1" lang="ko-KR" altLang="en-US" sz="1800" dirty="0"/>
              <a:t>반면</a:t>
            </a:r>
            <a:r>
              <a:rPr kumimoji="1" lang="en-US" altLang="ko-KR" sz="1800" dirty="0"/>
              <a:t>, </a:t>
            </a:r>
            <a:r>
              <a:rPr kumimoji="1" lang="en-US" altLang="ko-Kore-KR" sz="1800" dirty="0"/>
              <a:t>PQC</a:t>
            </a:r>
            <a:r>
              <a:rPr kumimoji="1" lang="ko-KR" altLang="en-US" sz="1800" dirty="0"/>
              <a:t>는 기존 인프라와의 호환성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효율성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그리고 양자 내성이라는 장점으로 </a:t>
            </a:r>
            <a:r>
              <a:rPr kumimoji="1" lang="ko-KR" altLang="en-US" sz="1800" b="1" dirty="0"/>
              <a:t>블록체인 보안의 현실적인 대안</a:t>
            </a:r>
            <a:r>
              <a:rPr kumimoji="1" lang="ko-KR" altLang="en-US" sz="1800" dirty="0"/>
              <a:t>으로 주목 받는 중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ko-KR" altLang="en-US" sz="1800" dirty="0"/>
              <a:t>앞으로 </a:t>
            </a:r>
            <a:r>
              <a:rPr kumimoji="1" lang="en-US" altLang="ko-Kore-KR" sz="1800" b="1" dirty="0"/>
              <a:t>PQC</a:t>
            </a:r>
            <a:r>
              <a:rPr kumimoji="1" lang="ko-KR" altLang="en-US" sz="1800" b="1" dirty="0" err="1"/>
              <a:t>를</a:t>
            </a:r>
            <a:r>
              <a:rPr kumimoji="1" lang="ko-KR" altLang="en-US" sz="1800" b="1" dirty="0"/>
              <a:t> 활용한 블록체인은 양자 컴퓨터 시대에도 신뢰</a:t>
            </a:r>
            <a:r>
              <a:rPr kumimoji="1" lang="ko-KR" altLang="en-US" sz="1800" dirty="0"/>
              <a:t>할 수 있는 보안 시스템을 구축하는 데 핵심적인 역할을 할 것</a:t>
            </a:r>
            <a:endParaRPr kumimoji="1" lang="en-US" altLang="ko-KR" sz="1800" dirty="0"/>
          </a:p>
          <a:p>
            <a:endParaRPr kumimoji="1" lang="en-US" altLang="ko-KR" sz="1800" dirty="0"/>
          </a:p>
          <a:p>
            <a:r>
              <a:rPr kumimoji="1" lang="ko-KR" altLang="en-US" sz="1800" dirty="0"/>
              <a:t>특히</a:t>
            </a:r>
            <a:r>
              <a:rPr kumimoji="1" lang="en-US" altLang="ko-KR" sz="1800" dirty="0"/>
              <a:t>, </a:t>
            </a:r>
            <a:r>
              <a:rPr kumimoji="1" lang="ko-KR" altLang="en-US" sz="1800" b="1" dirty="0"/>
              <a:t>서명 크기와 네트워크 부하 문제를 해결하는 연구가 계속</a:t>
            </a:r>
            <a:r>
              <a:rPr kumimoji="1" lang="ko-KR" altLang="en-US" sz="1800" dirty="0"/>
              <a:t>된다면</a:t>
            </a:r>
            <a:r>
              <a:rPr kumimoji="1" lang="en-US" altLang="ko-KR" sz="1800" dirty="0"/>
              <a:t>, </a:t>
            </a:r>
            <a:r>
              <a:rPr kumimoji="1" lang="en-US" altLang="ko-Kore-KR" sz="1800" dirty="0"/>
              <a:t>PQC </a:t>
            </a:r>
            <a:r>
              <a:rPr kumimoji="1" lang="ko-KR" altLang="en-US" sz="1800" dirty="0"/>
              <a:t>기반 블록체인은 보다 실용적이고 확장 가능한 솔루션으로 자리 잡을 것</a:t>
            </a:r>
            <a:endParaRPr kumimoji="1" lang="en-US" altLang="ko-KR" sz="1800" dirty="0"/>
          </a:p>
          <a:p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37951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064BF-72B9-B27D-361C-CBCFCF65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 </a:t>
            </a:r>
            <a:r>
              <a:rPr lang="ko-KR" altLang="en-US" sz="3200" b="1" dirty="0"/>
              <a:t>배경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425CD-0B96-6F49-1EDF-48F1B848CF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r>
              <a:rPr lang="ko-KR" altLang="en-US" sz="2000" b="1" dirty="0"/>
              <a:t>양자 컴퓨터의 발전</a:t>
            </a:r>
            <a:r>
              <a:rPr lang="ko-KR" altLang="en-US" sz="2000" dirty="0"/>
              <a:t>은 기존 암호 시스템</a:t>
            </a:r>
            <a:r>
              <a:rPr lang="en-US" altLang="ko-KR" sz="2000" dirty="0"/>
              <a:t>, </a:t>
            </a:r>
            <a:r>
              <a:rPr lang="ko-KR" altLang="en-US" sz="2000" dirty="0"/>
              <a:t>특히 </a:t>
            </a:r>
            <a:r>
              <a:rPr lang="ko-KR" altLang="en-US" sz="2000" b="1" dirty="0">
                <a:solidFill>
                  <a:srgbClr val="2E75B6"/>
                </a:solidFill>
              </a:rPr>
              <a:t>블록체인의 보안에 심각한 위협</a:t>
            </a:r>
            <a:endParaRPr lang="en-US" altLang="ko-KR" sz="2000" b="1" dirty="0">
              <a:solidFill>
                <a:srgbClr val="2E75B6"/>
              </a:solidFill>
            </a:endParaRPr>
          </a:p>
          <a:p>
            <a:endParaRPr lang="en-US" altLang="ko-KR" sz="2000" dirty="0"/>
          </a:p>
          <a:p>
            <a:r>
              <a:rPr lang="ko-KR" altLang="en-US" sz="2000" dirty="0"/>
              <a:t>블록체인은 </a:t>
            </a:r>
            <a:r>
              <a:rPr lang="en-US" altLang="ko-Kore-KR" sz="2000" b="1" dirty="0"/>
              <a:t>RSA</a:t>
            </a:r>
            <a:r>
              <a:rPr lang="ko-KR" altLang="en-US" sz="2000" b="1" dirty="0"/>
              <a:t>와 </a:t>
            </a:r>
            <a:r>
              <a:rPr lang="en-US" altLang="ko-Kore-KR" sz="2000" b="1" dirty="0"/>
              <a:t>ECDSA </a:t>
            </a:r>
            <a:r>
              <a:rPr lang="ko-KR" altLang="en-US" sz="2000" b="1" dirty="0"/>
              <a:t>같은 암호화 방식에 의존</a:t>
            </a:r>
            <a:r>
              <a:rPr lang="ko-KR" altLang="en-US" sz="2000" dirty="0"/>
              <a:t>하지만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양자 컴퓨터는 이를 빠르게 무력화 가능 </a:t>
            </a:r>
            <a:br>
              <a:rPr lang="en-US" altLang="ko-KR" sz="2000" dirty="0"/>
            </a:br>
            <a:endParaRPr lang="en-US" altLang="ko-KR" sz="2000" dirty="0"/>
          </a:p>
          <a:p>
            <a:r>
              <a:rPr lang="ko-KR" altLang="en-US" sz="2000" dirty="0"/>
              <a:t>따라서</a:t>
            </a:r>
            <a:r>
              <a:rPr lang="en-US" altLang="ko-KR" sz="2000" dirty="0"/>
              <a:t>, </a:t>
            </a:r>
            <a:r>
              <a:rPr lang="ko-KR" altLang="en-US" sz="2000" dirty="0"/>
              <a:t>블록체인이 양자 컴퓨터 시대에서도 안전성을 유지하려면 </a:t>
            </a:r>
            <a:br>
              <a:rPr lang="en-US" altLang="ko-KR" sz="2000" dirty="0"/>
            </a:br>
            <a:r>
              <a:rPr lang="ko-KR" altLang="en-US" sz="2000" b="1" dirty="0" err="1"/>
              <a:t>양자내성</a:t>
            </a:r>
            <a:r>
              <a:rPr lang="ko-KR" altLang="en-US" sz="2000" b="1" dirty="0"/>
              <a:t> 암호</a:t>
            </a:r>
            <a:r>
              <a:rPr lang="en-US" altLang="ko-KR" sz="2000" b="1" dirty="0"/>
              <a:t>(</a:t>
            </a:r>
            <a:r>
              <a:rPr lang="en-US" altLang="ko-Kore-KR" sz="2000" b="1" dirty="0"/>
              <a:t>PQC)</a:t>
            </a:r>
            <a:r>
              <a:rPr lang="ko-KR" altLang="en-US" sz="2000" b="1" dirty="0"/>
              <a:t>와 양자 키 분배</a:t>
            </a:r>
            <a:r>
              <a:rPr lang="en-US" altLang="ko-KR" sz="2000" b="1" dirty="0"/>
              <a:t>(</a:t>
            </a:r>
            <a:r>
              <a:rPr lang="en-US" altLang="ko-Kore-KR" sz="2000" b="1" dirty="0"/>
              <a:t>QKD) </a:t>
            </a:r>
            <a:r>
              <a:rPr lang="ko-KR" altLang="en-US" sz="2000" b="1" dirty="0"/>
              <a:t>같은 기술적 대안이 필요</a:t>
            </a:r>
            <a:endParaRPr lang="en-US" altLang="ko-KR" sz="2000" b="1" dirty="0"/>
          </a:p>
          <a:p>
            <a:endParaRPr kumimoji="1" lang="en-US" altLang="ko-Kore-KR" sz="2000" b="1" dirty="0"/>
          </a:p>
          <a:p>
            <a:r>
              <a:rPr kumimoji="1" lang="ko-KR" altLang="en-US" sz="1800" b="1" dirty="0"/>
              <a:t>양자 내성 암호화 방법을 탐구</a:t>
            </a:r>
            <a:endParaRPr kumimoji="1" lang="en-US" altLang="ko-Kore-KR" sz="1800" b="1" dirty="0"/>
          </a:p>
        </p:txBody>
      </p:sp>
    </p:spTree>
    <p:extLst>
      <p:ext uri="{BB962C8B-B14F-4D97-AF65-F5344CB8AC3E}">
        <p14:creationId xmlns:p14="http://schemas.microsoft.com/office/powerpoint/2010/main" val="2859961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sz="3200" b="1" i="0" dirty="0">
                <a:effectLst/>
              </a:rPr>
              <a:t>현대 암호 시스템의 양자 컴퓨터의 위협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4414715" y="3838915"/>
            <a:ext cx="3787030" cy="2092881"/>
            <a:chOff x="8089357" y="3640292"/>
            <a:chExt cx="2650199" cy="2611129"/>
          </a:xfrm>
        </p:grpSpPr>
        <p:pic>
          <p:nvPicPr>
            <p:cNvPr id="1026" name="Picture 2" descr="기초 암호학(4) - ECC(타원곡선 암호화 알고리즘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796" y="3640292"/>
              <a:ext cx="2604760" cy="261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089357" y="4576524"/>
                  <a:ext cx="2650197" cy="5532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2400" dirty="0"/>
                    <a:t>DLP: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ko-KR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altLang="ko-KR" sz="2400" b="0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2400" dirty="0"/>
                    <a:t>ECDLP: </a:t>
                  </a:r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𝑎𝑃</m:t>
                      </m:r>
                    </m:oMath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357" y="4576524"/>
                  <a:ext cx="2650197" cy="553255"/>
                </a:xfrm>
                <a:prstGeom prst="rect">
                  <a:avLst/>
                </a:prstGeom>
                <a:blipFill>
                  <a:blip r:embed="rId4"/>
                  <a:stretch>
                    <a:fillRect t="-12500" b="-3035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/>
          <p:cNvGrpSpPr/>
          <p:nvPr/>
        </p:nvGrpSpPr>
        <p:grpSpPr>
          <a:xfrm>
            <a:off x="284120" y="3844978"/>
            <a:ext cx="3514496" cy="2092621"/>
            <a:chOff x="6709800" y="889140"/>
            <a:chExt cx="3792155" cy="2085686"/>
          </a:xfrm>
        </p:grpSpPr>
        <p:pic>
          <p:nvPicPr>
            <p:cNvPr id="1034" name="Picture 10" descr="RSA Security - Wikipedi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34" y="1545231"/>
              <a:ext cx="2567700" cy="92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upload.wikimedia.org/wikipedia/commons/thumb/b/bf/PrimeDecompositionExample.svg/640px-PrimeDecompositionExample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800" y="889140"/>
              <a:ext cx="3792155" cy="2085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 rot="20444480">
            <a:off x="1213236" y="4643804"/>
            <a:ext cx="5356520" cy="4831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Shor’s Algorithm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CA578-B5C4-E676-A6FD-38875749EFC8}"/>
              </a:ext>
            </a:extLst>
          </p:cNvPr>
          <p:cNvSpPr txBox="1"/>
          <p:nvPr/>
        </p:nvSpPr>
        <p:spPr>
          <a:xfrm>
            <a:off x="284120" y="1297111"/>
            <a:ext cx="120904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</a:rPr>
              <a:t>Grover</a:t>
            </a:r>
            <a:r>
              <a:rPr lang="en-US" altLang="ko-KR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’s Algorithm</a:t>
            </a:r>
            <a:r>
              <a:rPr lang="ko-KR" altLang="en-US" b="1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</a:rPr>
              <a:t> 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</a:rPr>
              <a:t>데이터베이스 검색 문제에서 루트</a:t>
            </a:r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</a:rPr>
              <a:t>(N)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</a:rPr>
              <a:t>의 </a:t>
            </a:r>
            <a:r>
              <a:rPr lang="ko-KR" altLang="en-US" sz="1600" dirty="0" err="1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</a:rPr>
              <a:t>시간복잡도로</a:t>
            </a:r>
            <a:r>
              <a:rPr lang="ko-KR" altLang="en-US" sz="1600" dirty="0">
                <a:solidFill>
                  <a:schemeClr val="accent1">
                    <a:lumMod val="75000"/>
                  </a:schemeClr>
                </a:solidFill>
                <a:latin typeface="Open Sans" panose="020B0606030504020204" pitchFamily="34" charset="0"/>
              </a:rPr>
              <a:t> 원하는 항목을 검색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i="0" dirty="0">
              <a:solidFill>
                <a:schemeClr val="accent1">
                  <a:lumMod val="75000"/>
                </a:schemeClr>
              </a:solidFill>
              <a:effectLst/>
              <a:latin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Shor’s Algorithm</a:t>
            </a:r>
            <a:r>
              <a:rPr lang="en-US" altLang="ko-KR" dirty="0">
                <a:solidFill>
                  <a:srgbClr val="0F0F0F"/>
                </a:solidFill>
                <a:latin typeface="Söhne"/>
              </a:rPr>
              <a:t> </a:t>
            </a:r>
            <a:r>
              <a:rPr lang="ko-KR" altLang="en-US" sz="1600" b="0" i="0" dirty="0">
                <a:solidFill>
                  <a:srgbClr val="2E75B6"/>
                </a:solidFill>
                <a:effectLst/>
                <a:latin typeface="Söhne"/>
              </a:rPr>
              <a:t>다항 시간 안에 소인수분해를 수행하는 알고리즘</a:t>
            </a:r>
            <a:endParaRPr lang="en-US" altLang="ko-KR" b="1" i="0" dirty="0">
              <a:solidFill>
                <a:srgbClr val="2E75B6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1400" dirty="0"/>
              <a:t>이 알고리즘은 현재의 공개키 암호 시스템</a:t>
            </a:r>
            <a:r>
              <a:rPr kumimoji="1" lang="en-US" altLang="ko-KR" sz="1400" dirty="0"/>
              <a:t>(RSA </a:t>
            </a:r>
            <a:r>
              <a:rPr kumimoji="1" lang="ko-KR" altLang="en-US" sz="1400" dirty="0"/>
              <a:t>방식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유한 필드 </a:t>
            </a:r>
            <a:r>
              <a:rPr kumimoji="1" lang="ko-KR" altLang="en-US" sz="1400" dirty="0" err="1"/>
              <a:t>디피</a:t>
            </a:r>
            <a:r>
              <a:rPr kumimoji="1" lang="en-US" altLang="ko-KR" sz="1400" dirty="0"/>
              <a:t>-</a:t>
            </a:r>
            <a:r>
              <a:rPr kumimoji="1" lang="ko-KR" altLang="en-US" sz="1400" dirty="0" err="1"/>
              <a:t>헬만</a:t>
            </a:r>
            <a:r>
              <a:rPr kumimoji="1" lang="ko-KR" altLang="en-US" sz="1400" dirty="0"/>
              <a:t> 키 교환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타원 곡선 </a:t>
            </a:r>
            <a:r>
              <a:rPr kumimoji="1" lang="ko-KR" altLang="en-US" sz="1400" dirty="0" err="1"/>
              <a:t>디피</a:t>
            </a:r>
            <a:r>
              <a:rPr kumimoji="1" lang="en-US" altLang="ko-KR" sz="1400" dirty="0"/>
              <a:t>-</a:t>
            </a:r>
            <a:r>
              <a:rPr kumimoji="1" lang="ko-KR" altLang="en-US" sz="1400" dirty="0" err="1"/>
              <a:t>헬만</a:t>
            </a:r>
            <a:r>
              <a:rPr kumimoji="1" lang="ko-KR" altLang="en-US" sz="1400" dirty="0"/>
              <a:t> 키 교환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을 무력화</a:t>
            </a:r>
            <a:br>
              <a:rPr kumimoji="1" lang="en-US" altLang="ko-KR" sz="1400" dirty="0"/>
            </a:br>
            <a:endParaRPr kumimoji="1"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200" dirty="0"/>
          </a:p>
          <a:p>
            <a:pPr marL="285750" indent="-285750">
              <a:buFont typeface="Wingdings" pitchFamily="2" charset="2"/>
              <a:buChar char="v"/>
            </a:pPr>
            <a:r>
              <a:rPr kumimoji="1" lang="ko-KR" altLang="en-US" b="1" dirty="0">
                <a:solidFill>
                  <a:srgbClr val="FF0000"/>
                </a:solidFill>
              </a:rPr>
              <a:t>양자 컴퓨터는 현대 암호를 다항 시간 안에 깨트릴 수 있는 유일한 공격 플랫폼</a:t>
            </a:r>
            <a:endParaRPr kumimoji="1"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endParaRPr kumimoji="1"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 typeface="Wingdings" pitchFamily="2" charset="2"/>
              <a:buChar char="v"/>
            </a:pPr>
            <a:r>
              <a:rPr kumimoji="1" lang="ko-KR" altLang="en-US" b="1" dirty="0"/>
              <a:t>양자 내성 전환의 필요</a:t>
            </a:r>
            <a:endParaRPr kumimoji="1" lang="en-US" altLang="ko-KR" b="1" dirty="0"/>
          </a:p>
          <a:p>
            <a:endParaRPr kumimoji="1" lang="en-US" altLang="ko-KR" b="1" dirty="0"/>
          </a:p>
        </p:txBody>
      </p:sp>
      <p:pic>
        <p:nvPicPr>
          <p:cNvPr id="8194" name="Picture 2" descr="포브스">
            <a:extLst>
              <a:ext uri="{FF2B5EF4-FFF2-40B4-BE49-F238E27FC236}">
                <a16:creationId xmlns:a16="http://schemas.microsoft.com/office/drawing/2014/main" id="{0D078161-68FA-431B-E7D0-EB484AA68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093" y="3950783"/>
            <a:ext cx="2008441" cy="27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BC25D536-6C8B-5578-78D6-D1CDD18F519D}"/>
              </a:ext>
            </a:extLst>
          </p:cNvPr>
          <p:cNvSpPr/>
          <p:nvPr/>
        </p:nvSpPr>
        <p:spPr>
          <a:xfrm>
            <a:off x="8098987" y="4347448"/>
            <a:ext cx="1100577" cy="1075811"/>
          </a:xfrm>
          <a:prstGeom prst="mathPlus">
            <a:avLst>
              <a:gd name="adj1" fmla="val 1047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C5597-0362-B6CB-23ED-5E6C6F865527}"/>
              </a:ext>
            </a:extLst>
          </p:cNvPr>
          <p:cNvSpPr txBox="1"/>
          <p:nvPr/>
        </p:nvSpPr>
        <p:spPr>
          <a:xfrm>
            <a:off x="9308497" y="3252198"/>
            <a:ext cx="225754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A stable 10,000 qubit quantum computer.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430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F5569-15B8-A341-30D9-1F78B84E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>
                <a:latin typeface="+mn-ea"/>
                <a:ea typeface="+mn-ea"/>
              </a:rPr>
              <a:t> </a:t>
            </a:r>
            <a:r>
              <a:rPr lang="ko-KR" altLang="en-US" sz="3200" b="1" dirty="0">
                <a:latin typeface="+mn-ea"/>
                <a:ea typeface="+mn-ea"/>
              </a:rPr>
              <a:t>양자 내성 전환의 필요성</a:t>
            </a:r>
            <a:endParaRPr kumimoji="1" lang="ko-KR" altLang="en-US" sz="3200" b="1" dirty="0">
              <a:latin typeface="+mn-ea"/>
              <a:ea typeface="+mn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A8CB8B1-A37F-8463-7E2E-0D694FB3F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766" y="1193437"/>
            <a:ext cx="12099234" cy="5057775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+mn-ea"/>
              </a:rPr>
              <a:t>지금 수집하고 나중에 </a:t>
            </a:r>
            <a:r>
              <a:rPr lang="ko-KR" altLang="en-US" sz="2000" b="1" dirty="0" err="1">
                <a:latin typeface="+mn-ea"/>
              </a:rPr>
              <a:t>복호화하기</a:t>
            </a:r>
            <a:r>
              <a:rPr lang="en-US" altLang="ko-KR" sz="2000" b="1" dirty="0">
                <a:latin typeface="+mn-ea"/>
              </a:rPr>
              <a:t>(Harvest Now, Decrypt Later, HNDL) </a:t>
            </a:r>
            <a:r>
              <a:rPr lang="ko-KR" altLang="en-US" sz="2000" b="1" dirty="0">
                <a:latin typeface="+mn-ea"/>
              </a:rPr>
              <a:t>공격</a:t>
            </a:r>
            <a:br>
              <a:rPr lang="en-US" altLang="ko-KR" sz="2000" b="1" dirty="0">
                <a:latin typeface="+mn-ea"/>
              </a:rPr>
            </a:br>
            <a:endParaRPr lang="en-US" altLang="ko-KR" sz="2000" b="1" dirty="0">
              <a:latin typeface="+mn-ea"/>
            </a:endParaRPr>
          </a:p>
          <a:p>
            <a:pPr lvl="1"/>
            <a:r>
              <a:rPr lang="ko-KR" altLang="en-US" sz="1800" dirty="0">
                <a:latin typeface="+mn-ea"/>
              </a:rPr>
              <a:t>암호화된 데이터를 수집한 후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향후 양자 컴퓨터가 개발되었을 때 이를 분석하여 </a:t>
            </a:r>
            <a:r>
              <a:rPr lang="ko-KR" altLang="en-US" sz="1800" dirty="0" err="1">
                <a:latin typeface="+mn-ea"/>
              </a:rPr>
              <a:t>복호화하는</a:t>
            </a:r>
            <a:r>
              <a:rPr lang="ko-KR" altLang="en-US" sz="1800" dirty="0">
                <a:latin typeface="+mn-ea"/>
              </a:rPr>
              <a:t> 기술</a:t>
            </a:r>
            <a:br>
              <a:rPr lang="en-US" altLang="ko-KR" sz="1800" dirty="0">
                <a:latin typeface="+mn-ea"/>
              </a:rPr>
            </a:br>
            <a:endParaRPr lang="en-US" altLang="ko-KR" sz="18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ko-KR" altLang="en-US" sz="18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양자 컴퓨터가 없는 상황에서도 양자 내성 전환이 필요한 이유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</a:rPr>
              <a:t>현재는 양자 컴퓨터가 존재하지 않으므로 암호화된 데이터는 안전함</a:t>
            </a:r>
            <a:endParaRPr lang="en-US" altLang="ko-KR" sz="1600" dirty="0">
              <a:latin typeface="+mn-ea"/>
            </a:endParaRPr>
          </a:p>
          <a:p>
            <a:pPr lvl="2"/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그러나 양자 컴퓨터가 등장하면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이전에 수집된 암호화 데이터를 복호화</a:t>
            </a: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(Decrypt Later)</a:t>
            </a:r>
            <a:r>
              <a:rPr lang="ko-KR" altLang="en-US" sz="1600" dirty="0">
                <a:latin typeface="+mn-ea"/>
                <a:sym typeface="Wingdings" panose="05000000000000000000" pitchFamily="2" charset="2"/>
              </a:rPr>
              <a:t>하는 것이 가능해짐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182708-4F31-C4C6-2C89-1FAA507E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" y="3787157"/>
            <a:ext cx="5790676" cy="2904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6C9BFB-46E7-96F1-3574-562CA4B9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5" y="3670079"/>
            <a:ext cx="5461236" cy="3026780"/>
          </a:xfrm>
          <a:prstGeom prst="rect">
            <a:avLst/>
          </a:prstGeom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C0045315-C2A0-EACC-B089-0ADD4DD0C615}"/>
              </a:ext>
            </a:extLst>
          </p:cNvPr>
          <p:cNvSpPr/>
          <p:nvPr/>
        </p:nvSpPr>
        <p:spPr>
          <a:xfrm>
            <a:off x="5790675" y="4875372"/>
            <a:ext cx="674557" cy="5696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87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D1522-5EF1-6936-B0D6-664B21F8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75288F-AD6D-C6B8-60B9-BEECC66C3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블록체인은 </a:t>
            </a:r>
            <a:r>
              <a:rPr kumimoji="1" lang="ko-KR" altLang="en-US" sz="2400" b="1" dirty="0"/>
              <a:t>암호화 및 </a:t>
            </a:r>
            <a:r>
              <a:rPr kumimoji="1" lang="ko-KR" altLang="en-US" sz="2400" b="1" dirty="0" err="1"/>
              <a:t>해싱</a:t>
            </a:r>
            <a:r>
              <a:rPr kumimoji="1" lang="ko-KR" altLang="en-US" sz="2400" b="1" dirty="0"/>
              <a:t> 알고리즘의 강력함에 의존 </a:t>
            </a:r>
            <a:br>
              <a:rPr kumimoji="1" lang="en-US" altLang="ko-KR" sz="2400" b="1" dirty="0"/>
            </a:br>
            <a:r>
              <a:rPr kumimoji="1" lang="ko-KR" altLang="en-US" sz="2400" b="1" dirty="0"/>
              <a:t> </a:t>
            </a:r>
            <a:r>
              <a:rPr kumimoji="1" lang="en-US" altLang="ko-KR" sz="2000" dirty="0"/>
              <a:t>(</a:t>
            </a:r>
            <a:r>
              <a:rPr kumimoji="1" lang="ko-KR" altLang="en-US" sz="1800" dirty="0"/>
              <a:t>트랜잭션 서명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합의 알고리즘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데이터 무결성</a:t>
            </a:r>
            <a:r>
              <a:rPr kumimoji="1" lang="en-US" altLang="ko-KR" sz="1800" dirty="0"/>
              <a:t>)</a:t>
            </a:r>
            <a:br>
              <a:rPr kumimoji="1" lang="en-US" altLang="ko-KR" sz="1800" dirty="0"/>
            </a:br>
            <a:endParaRPr kumimoji="1" lang="en-US" altLang="ko-KR" sz="1800" dirty="0"/>
          </a:p>
          <a:p>
            <a:pPr lvl="1"/>
            <a:r>
              <a:rPr kumimoji="1" lang="ko-KR" altLang="en-US" sz="2000" dirty="0"/>
              <a:t>공개 키 암호화</a:t>
            </a:r>
            <a:r>
              <a:rPr kumimoji="1" lang="en-US" altLang="ko-KR" sz="2000" dirty="0"/>
              <a:t>: </a:t>
            </a:r>
            <a:r>
              <a:rPr lang="ko-KR" altLang="en-US" sz="2000" dirty="0"/>
              <a:t>양자 컴퓨터로 </a:t>
            </a:r>
            <a:r>
              <a:rPr lang="en-US" altLang="ko-KR" sz="2000" dirty="0"/>
              <a:t>RSA/ECDSA</a:t>
            </a:r>
            <a:r>
              <a:rPr lang="ko-KR" altLang="en-US" sz="2000" dirty="0"/>
              <a:t>가 쉽게 깨짐</a:t>
            </a:r>
            <a:r>
              <a:rPr lang="en-US" altLang="ko-KR" sz="2000" dirty="0"/>
              <a:t>.</a:t>
            </a:r>
            <a:endParaRPr kumimoji="1" lang="en-US" altLang="ko-KR" sz="2000" dirty="0"/>
          </a:p>
          <a:p>
            <a:pPr lvl="1"/>
            <a:r>
              <a:rPr kumimoji="1" lang="ko-KR" altLang="en-US" sz="2000" dirty="0"/>
              <a:t>합의 알고리즘</a:t>
            </a:r>
            <a:r>
              <a:rPr kumimoji="1" lang="en-US" altLang="ko-KR" sz="2000" dirty="0"/>
              <a:t>: </a:t>
            </a:r>
            <a:r>
              <a:rPr lang="en-US" altLang="ko-KR" sz="1600" dirty="0"/>
              <a:t>PoW</a:t>
            </a:r>
            <a:r>
              <a:rPr lang="ko-KR" altLang="en-US" sz="1600" dirty="0"/>
              <a:t>에서 채굴 경쟁 왜곡 가능</a:t>
            </a:r>
            <a:r>
              <a:rPr lang="en-US" altLang="ko-KR" sz="1600" dirty="0"/>
              <a:t>.</a:t>
            </a:r>
          </a:p>
          <a:p>
            <a:pPr lvl="1"/>
            <a:r>
              <a:rPr kumimoji="1" lang="ko-KR" altLang="en-US" sz="2000" dirty="0"/>
              <a:t>해시 함수</a:t>
            </a:r>
            <a:r>
              <a:rPr kumimoji="1" lang="en-US" altLang="ko-KR" sz="2000" dirty="0"/>
              <a:t>: </a:t>
            </a:r>
            <a:r>
              <a:rPr lang="en-US" altLang="ko-KR" sz="1600" dirty="0"/>
              <a:t>SHA-256 </a:t>
            </a:r>
            <a:r>
              <a:rPr lang="ko-KR" altLang="en-US" sz="1600" dirty="0"/>
              <a:t>등의 해시 함수가 양자 공격에 약함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endParaRPr kumimoji="1" lang="en-US" altLang="ko-KR" sz="2400" dirty="0"/>
          </a:p>
          <a:p>
            <a:r>
              <a:rPr kumimoji="1" lang="en-US" altLang="ko-KR" sz="2400" dirty="0"/>
              <a:t>QKD</a:t>
            </a:r>
            <a:r>
              <a:rPr kumimoji="1" lang="ko-KR" altLang="en-US" sz="2400" dirty="0"/>
              <a:t>와 </a:t>
            </a:r>
            <a:r>
              <a:rPr kumimoji="1" lang="en-US" altLang="ko-KR" sz="2400" dirty="0"/>
              <a:t>PQC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통해 양자 컴퓨터 위협에 대비</a:t>
            </a:r>
            <a:endParaRPr kumimoji="1" lang="en-US" altLang="ko-KR" sz="2400" dirty="0"/>
          </a:p>
          <a:p>
            <a:pPr lvl="1"/>
            <a:r>
              <a:rPr lang="en-US" altLang="ko-KR" sz="1800" dirty="0"/>
              <a:t>QKD</a:t>
            </a:r>
            <a:r>
              <a:rPr lang="ko-KR" altLang="en-US" sz="1800" dirty="0"/>
              <a:t>는 노드 간 비밀 키 교환에서 무조건적 보안을 제공하며</a:t>
            </a:r>
            <a:r>
              <a:rPr lang="en-US" altLang="ko-KR" sz="1800" dirty="0"/>
              <a:t>, </a:t>
            </a:r>
            <a:r>
              <a:rPr lang="ko-KR" altLang="en-US" sz="1800" dirty="0"/>
              <a:t>도청 시 상태 변경으로 이를 탐지할 가능</a:t>
            </a:r>
            <a:endParaRPr lang="en-US" altLang="ko-KR" sz="1800" dirty="0"/>
          </a:p>
          <a:p>
            <a:pPr lvl="1"/>
            <a:r>
              <a:rPr lang="en-US" altLang="ko-KR" sz="1800" dirty="0"/>
              <a:t>PQC</a:t>
            </a:r>
            <a:r>
              <a:rPr lang="ko-KR" altLang="en-US" sz="1800" dirty="0"/>
              <a:t>는 트랜잭션 서명과 합의 알고리즘에 양자 내성을 부여해 전체적인 보안 체계를 강화</a:t>
            </a:r>
            <a:br>
              <a:rPr lang="en-US" altLang="ko-KR" sz="1800" dirty="0"/>
            </a:br>
            <a:endParaRPr kumimoji="1" lang="ko-KR" altLang="en-US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473A4A4-56D3-4C9A-6DEF-D40008C91A60}"/>
              </a:ext>
            </a:extLst>
          </p:cNvPr>
          <p:cNvSpPr txBox="1">
            <a:spLocks/>
          </p:cNvSpPr>
          <p:nvPr/>
        </p:nvSpPr>
        <p:spPr>
          <a:xfrm>
            <a:off x="411163" y="207746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+mn-ea"/>
                <a:ea typeface="+mn-ea"/>
              </a:rPr>
              <a:t> </a:t>
            </a:r>
            <a:r>
              <a:rPr lang="ko-KR" altLang="en-US" sz="3200" b="1" dirty="0">
                <a:latin typeface="+mn-ea"/>
                <a:ea typeface="+mn-ea"/>
              </a:rPr>
              <a:t>블록체인의 </a:t>
            </a:r>
            <a:r>
              <a:rPr lang="ko-KR" altLang="en-US" sz="3200" b="1" dirty="0" err="1">
                <a:latin typeface="+mn-ea"/>
                <a:ea typeface="+mn-ea"/>
              </a:rPr>
              <a:t>양자내성</a:t>
            </a:r>
            <a:r>
              <a:rPr lang="ko-KR" altLang="en-US" sz="3200" b="1" dirty="0">
                <a:latin typeface="+mn-ea"/>
                <a:ea typeface="+mn-ea"/>
              </a:rPr>
              <a:t> 전환 필요성</a:t>
            </a:r>
            <a:endParaRPr kumimoji="1" lang="ko-KR" altLang="en-US" sz="32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9530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AFBF5-E1CC-B516-969E-8A835FDD4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D909AF-05E6-9A5A-9569-B798B288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41F6FC6-CF8E-5072-0B5C-FE77B8B16242}"/>
              </a:ext>
            </a:extLst>
          </p:cNvPr>
          <p:cNvSpPr txBox="1">
            <a:spLocks/>
          </p:cNvSpPr>
          <p:nvPr/>
        </p:nvSpPr>
        <p:spPr>
          <a:xfrm>
            <a:off x="411163" y="207746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+mn-ea"/>
                <a:ea typeface="+mn-ea"/>
              </a:rPr>
              <a:t> </a:t>
            </a:r>
            <a:r>
              <a:rPr lang="ko-KR" altLang="en-US" sz="3200" b="1" dirty="0">
                <a:latin typeface="+mn-ea"/>
                <a:ea typeface="+mn-ea"/>
              </a:rPr>
              <a:t>양자 키 분배 </a:t>
            </a:r>
            <a:r>
              <a:rPr lang="en-US" altLang="ko-KR" sz="3200" b="1" dirty="0">
                <a:latin typeface="+mn-ea"/>
                <a:ea typeface="+mn-ea"/>
              </a:rPr>
              <a:t>(Quantum Key Distribution, QKD)</a:t>
            </a:r>
            <a:endParaRPr kumimoji="1" lang="ko-KR" altLang="en-US" sz="3200" b="1" dirty="0">
              <a:latin typeface="+mn-ea"/>
              <a:ea typeface="+mn-ea"/>
            </a:endParaRPr>
          </a:p>
        </p:txBody>
      </p:sp>
      <p:pic>
        <p:nvPicPr>
          <p:cNvPr id="1026" name="Picture 2" descr="업로드한 이미지">
            <a:extLst>
              <a:ext uri="{FF2B5EF4-FFF2-40B4-BE49-F238E27FC236}">
                <a16:creationId xmlns:a16="http://schemas.microsoft.com/office/drawing/2014/main" id="{C9367ADB-7839-C927-A5D4-EEE7B96EA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386" y="969909"/>
            <a:ext cx="7004614" cy="4260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23D5B-D386-F5E3-5465-D938325141F3}"/>
              </a:ext>
            </a:extLst>
          </p:cNvPr>
          <p:cNvSpPr txBox="1"/>
          <p:nvPr/>
        </p:nvSpPr>
        <p:spPr>
          <a:xfrm>
            <a:off x="7643377" y="1405050"/>
            <a:ext cx="86276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i="1" dirty="0"/>
              <a:t>* </a:t>
            </a:r>
            <a:r>
              <a:rPr lang="en-US" altLang="ko-KR" sz="1400" i="1" dirty="0"/>
              <a:t>BB84 </a:t>
            </a:r>
            <a:r>
              <a:rPr lang="ko-KR" altLang="en-US" sz="1400" i="1" dirty="0"/>
              <a:t>프로토콜 </a:t>
            </a:r>
            <a:r>
              <a:rPr lang="en-US" altLang="ko-KR" sz="1400" i="1" dirty="0"/>
              <a:t>:</a:t>
            </a:r>
            <a:r>
              <a:rPr lang="ko-KR" altLang="en-US" sz="1400" i="1" dirty="0"/>
              <a:t> 가장 널리 사용되는 방식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5111F-0CB7-B5FA-F024-B43D78B6E1EF}"/>
              </a:ext>
            </a:extLst>
          </p:cNvPr>
          <p:cNvSpPr txBox="1"/>
          <p:nvPr/>
        </p:nvSpPr>
        <p:spPr>
          <a:xfrm>
            <a:off x="144261" y="1122352"/>
            <a:ext cx="28909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1.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Alice</a:t>
            </a:r>
            <a:r>
              <a:rPr lang="ko-KR" altLang="en-US" sz="1600" b="1" dirty="0"/>
              <a:t>가 키 비트를 생성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9A82A3-24F2-8BC4-5EEC-02E7E8B0B33B}"/>
              </a:ext>
            </a:extLst>
          </p:cNvPr>
          <p:cNvSpPr txBox="1"/>
          <p:nvPr/>
        </p:nvSpPr>
        <p:spPr>
          <a:xfrm>
            <a:off x="144261" y="1657429"/>
            <a:ext cx="647198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2.</a:t>
            </a:r>
            <a:r>
              <a:rPr lang="ko-KR" altLang="en-US" sz="1600" b="1" dirty="0"/>
              <a:t> 비트들을 특정한 기준</a:t>
            </a:r>
            <a:r>
              <a:rPr lang="en-US" altLang="ko-KR" sz="1600" b="1" dirty="0"/>
              <a:t>(basis)</a:t>
            </a:r>
            <a:r>
              <a:rPr lang="ko-KR" altLang="en-US" sz="1600" b="1" dirty="0" err="1"/>
              <a:t>에</a:t>
            </a:r>
            <a:r>
              <a:rPr lang="ko-KR" altLang="en-US" sz="1600" b="1" dirty="0"/>
              <a:t> 따라 양자 상태로 변환</a:t>
            </a:r>
            <a:endParaRPr lang="en-US" altLang="ko-KR" sz="1600" b="1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-US" altLang="ko-KR" sz="1400" dirty="0"/>
              <a:t>Alice</a:t>
            </a:r>
            <a:r>
              <a:rPr lang="ko-KR" altLang="en-US" sz="1400" dirty="0"/>
              <a:t>는 각 비트마다 기준을 무작위로 선택</a:t>
            </a:r>
            <a:br>
              <a:rPr lang="en-US" altLang="ko-KR" sz="1400" dirty="0"/>
            </a:br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-US" altLang="ko-KR" sz="1400" dirty="0"/>
              <a:t>Alice</a:t>
            </a:r>
            <a:r>
              <a:rPr lang="ko-KR" altLang="en-US" sz="1400" dirty="0"/>
              <a:t>의 기준과 비트는 비밀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3C4DF-FAE1-2E9E-A279-B82200830538}"/>
              </a:ext>
            </a:extLst>
          </p:cNvPr>
          <p:cNvSpPr txBox="1"/>
          <p:nvPr/>
        </p:nvSpPr>
        <p:spPr>
          <a:xfrm>
            <a:off x="5046237" y="4472777"/>
            <a:ext cx="2280891" cy="19082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+ </a:t>
            </a:r>
            <a:r>
              <a:rPr lang="ko-KR" altLang="en-US" sz="1400" dirty="0"/>
              <a:t>기준 </a:t>
            </a:r>
            <a:r>
              <a:rPr lang="en-US" altLang="ko-KR" sz="1400" dirty="0"/>
              <a:t>(Rectilinear Basis): </a:t>
            </a:r>
            <a:br>
              <a:rPr lang="en-US" altLang="ko-KR" sz="1400" dirty="0"/>
            </a:br>
            <a:r>
              <a:rPr lang="ko-KR" altLang="en-US" sz="1200" dirty="0"/>
              <a:t>수직</a:t>
            </a:r>
            <a:r>
              <a:rPr lang="en-US" altLang="ko-KR" sz="1200" dirty="0"/>
              <a:t>(↕)</a:t>
            </a:r>
            <a:r>
              <a:rPr lang="ko-KR" altLang="en-US" sz="1200" dirty="0"/>
              <a:t>과 수평</a:t>
            </a:r>
            <a:r>
              <a:rPr lang="en-US" altLang="ko-KR" sz="1200" dirty="0"/>
              <a:t>(↔)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 비트 </a:t>
            </a:r>
            <a:r>
              <a:rPr lang="en-US" altLang="ko-KR" sz="1200" dirty="0"/>
              <a:t>0 : ↔ (</a:t>
            </a:r>
            <a:r>
              <a:rPr lang="ko-KR" altLang="en-US" sz="1200" dirty="0"/>
              <a:t>수평 상태</a:t>
            </a:r>
            <a:r>
              <a:rPr lang="en-US" altLang="ko-KR" sz="1200" dirty="0"/>
              <a:t>)</a:t>
            </a:r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 비트 </a:t>
            </a:r>
            <a:r>
              <a:rPr lang="en-US" altLang="ko-KR" sz="1200" dirty="0"/>
              <a:t>1 : ↕ (</a:t>
            </a:r>
            <a:r>
              <a:rPr lang="ko-KR" altLang="en-US" sz="1200" dirty="0"/>
              <a:t>수직 상태</a:t>
            </a:r>
            <a:r>
              <a:rPr lang="en-US" altLang="ko-KR" sz="1200" dirty="0"/>
              <a:t>)</a:t>
            </a:r>
          </a:p>
          <a:p>
            <a:endParaRPr lang="en-US" altLang="ko-KR" sz="1400" dirty="0"/>
          </a:p>
          <a:p>
            <a:r>
              <a:rPr lang="en-US" altLang="ko-KR" sz="1400" dirty="0"/>
              <a:t>× </a:t>
            </a:r>
            <a:r>
              <a:rPr lang="ko-KR" altLang="en-US" sz="1400" dirty="0"/>
              <a:t>기준 </a:t>
            </a:r>
            <a:r>
              <a:rPr lang="en-US" altLang="ko-KR" sz="1400" dirty="0"/>
              <a:t>(Diagonal Basis): </a:t>
            </a:r>
            <a:br>
              <a:rPr lang="en-US" altLang="ko-KR" sz="1400" dirty="0"/>
            </a:br>
            <a:r>
              <a:rPr lang="ko-KR" altLang="en-US" sz="1200" dirty="0"/>
              <a:t>대각선</a:t>
            </a:r>
            <a:r>
              <a:rPr lang="en-US" altLang="ko-KR" sz="1200" dirty="0"/>
              <a:t>(↗)</a:t>
            </a:r>
            <a:r>
              <a:rPr lang="ko-KR" altLang="en-US" sz="1200" dirty="0"/>
              <a:t>과 역대각선</a:t>
            </a:r>
            <a:r>
              <a:rPr lang="en-US" altLang="ko-KR" sz="1200" dirty="0"/>
              <a:t>(↘)</a:t>
            </a:r>
            <a:endParaRPr lang="en-US" altLang="ko-KR" sz="14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 비트 </a:t>
            </a:r>
            <a:r>
              <a:rPr lang="en-US" altLang="ko-KR" sz="1200" dirty="0"/>
              <a:t>0 : ↘ (</a:t>
            </a:r>
            <a:r>
              <a:rPr lang="ko-KR" altLang="en-US" sz="1200" dirty="0"/>
              <a:t>역대각선 상태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  <a:r>
              <a:rPr lang="en-US" altLang="ko-KR" sz="1200" dirty="0"/>
              <a:t>-</a:t>
            </a:r>
            <a:r>
              <a:rPr lang="ko-KR" altLang="en-US" sz="1200" dirty="0"/>
              <a:t> 비트 </a:t>
            </a:r>
            <a:r>
              <a:rPr lang="en-US" altLang="ko-KR" sz="1200" dirty="0"/>
              <a:t>1 : ↗ (</a:t>
            </a:r>
            <a:r>
              <a:rPr lang="ko-KR" altLang="en-US" sz="1200" dirty="0"/>
              <a:t>대각선 상태</a:t>
            </a:r>
            <a:r>
              <a:rPr lang="en-US" altLang="ko-KR" sz="12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D646B5-8A07-B828-BF67-11706A2C79D7}"/>
              </a:ext>
            </a:extLst>
          </p:cNvPr>
          <p:cNvSpPr txBox="1"/>
          <p:nvPr/>
        </p:nvSpPr>
        <p:spPr>
          <a:xfrm>
            <a:off x="144261" y="2595696"/>
            <a:ext cx="41398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3.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Bob</a:t>
            </a:r>
            <a:r>
              <a:rPr lang="ko-KR" altLang="en-US" sz="1600" b="1" dirty="0"/>
              <a:t>이 자신의 기준으로 광자를 측정</a:t>
            </a:r>
            <a:endParaRPr lang="en-US" altLang="ko-KR" sz="1600" b="1" dirty="0"/>
          </a:p>
          <a:p>
            <a:r>
              <a:rPr lang="ko-KR" altLang="en-US" sz="1600" dirty="0"/>
              <a:t> </a:t>
            </a:r>
            <a:r>
              <a:rPr lang="en-US" altLang="ko-KR" sz="1400" dirty="0"/>
              <a:t>-</a:t>
            </a:r>
            <a:r>
              <a:rPr lang="en-US" altLang="ko-KR" sz="1400" b="1" dirty="0"/>
              <a:t> </a:t>
            </a:r>
            <a:r>
              <a:rPr lang="en-US" altLang="ko-KR" sz="1400" dirty="0"/>
              <a:t>Bob</a:t>
            </a:r>
            <a:r>
              <a:rPr lang="en-US" altLang="ko-KR" sz="1400" b="1" dirty="0"/>
              <a:t> </a:t>
            </a:r>
            <a:r>
              <a:rPr lang="ko-KR" altLang="en-US" sz="1400" dirty="0"/>
              <a:t>는 각 비트마다 기준을 무작위선택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654CE3-339E-4BDE-4D01-0437B8F99667}"/>
              </a:ext>
            </a:extLst>
          </p:cNvPr>
          <p:cNvSpPr txBox="1"/>
          <p:nvPr/>
        </p:nvSpPr>
        <p:spPr>
          <a:xfrm>
            <a:off x="144261" y="3474417"/>
            <a:ext cx="44561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4.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Alice</a:t>
            </a:r>
            <a:r>
              <a:rPr lang="ko-KR" altLang="en-US" sz="1600" b="1" dirty="0"/>
              <a:t>와 </a:t>
            </a:r>
            <a:r>
              <a:rPr lang="en-US" altLang="ko-KR" sz="1600" b="1" dirty="0"/>
              <a:t>Bob</a:t>
            </a:r>
            <a:r>
              <a:rPr lang="ko-KR" altLang="en-US" sz="1600" b="1" dirty="0"/>
              <a:t>은 공개적으로 기준을 비교</a:t>
            </a:r>
            <a:r>
              <a:rPr lang="en-US" altLang="ko-KR" sz="1600" b="1" dirty="0"/>
              <a:t>,</a:t>
            </a:r>
            <a:br>
              <a:rPr lang="en-US" altLang="ko-KR" sz="1600" b="1" dirty="0"/>
            </a:br>
            <a:r>
              <a:rPr lang="ko-KR" altLang="en-US" sz="1600" b="1" dirty="0"/>
              <a:t>   같은 기준을 사용한 비트만 선택</a:t>
            </a:r>
            <a:endParaRPr lang="en-US" altLang="ko-KR" sz="16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95558B-9517-4CB0-0CF6-6D43FC0E4541}"/>
              </a:ext>
            </a:extLst>
          </p:cNvPr>
          <p:cNvSpPr txBox="1"/>
          <p:nvPr/>
        </p:nvSpPr>
        <p:spPr>
          <a:xfrm>
            <a:off x="144261" y="4357897"/>
            <a:ext cx="68580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5.</a:t>
            </a:r>
            <a:r>
              <a:rPr lang="ko-KR" altLang="en-US" sz="1600" b="1" dirty="0"/>
              <a:t> 테스트 비트 공개</a:t>
            </a:r>
            <a:endParaRPr lang="ko-KR" altLang="en-US" sz="16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ko-KR" altLang="en-US" sz="1400" dirty="0"/>
              <a:t> 기준이 일치한 비트 중 일부를 무작위로 선택해 공개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ko-KR" altLang="en-US" sz="1400" dirty="0"/>
              <a:t> </a:t>
            </a:r>
            <a:r>
              <a:rPr lang="en-US" altLang="ko-KR" sz="1400" dirty="0"/>
              <a:t>Alice</a:t>
            </a:r>
            <a:r>
              <a:rPr lang="ko-KR" altLang="en-US" sz="1400" dirty="0"/>
              <a:t>와 </a:t>
            </a:r>
            <a:r>
              <a:rPr lang="en-US" altLang="ko-KR" sz="1400" dirty="0"/>
              <a:t>Bob</a:t>
            </a:r>
            <a:r>
              <a:rPr lang="ko-KR" altLang="en-US" sz="1400" dirty="0"/>
              <a:t>은 테스트 비트를 비교</a:t>
            </a:r>
            <a:r>
              <a:rPr lang="en-US" altLang="ko-KR" sz="1400" dirty="0"/>
              <a:t>.</a:t>
            </a:r>
          </a:p>
          <a:p>
            <a:endParaRPr lang="en-US" altLang="ko-KR" sz="1600" b="1" dirty="0"/>
          </a:p>
          <a:p>
            <a:r>
              <a:rPr lang="en-US" altLang="ko-KR" sz="1600" b="1" dirty="0"/>
              <a:t>6.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오류율</a:t>
            </a:r>
            <a:r>
              <a:rPr lang="ko-KR" altLang="en-US" sz="1600" b="1" dirty="0"/>
              <a:t> 확인</a:t>
            </a:r>
            <a:endParaRPr lang="ko-KR" altLang="en-US" sz="1600" dirty="0"/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ko-KR" altLang="en-US" sz="1400" dirty="0"/>
              <a:t> 공개된 테스트 비트가 일치하면 도청자가 없다고 판단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</a:t>
            </a:r>
            <a:r>
              <a:rPr lang="en-US" altLang="ko-KR" sz="1400" dirty="0"/>
              <a:t>-</a:t>
            </a:r>
            <a:r>
              <a:rPr lang="ko-KR" altLang="en-US" sz="1400" dirty="0"/>
              <a:t> 오류율이 높으면 도청자가 개입했다고 판단해 키를 폐기</a:t>
            </a:r>
            <a:r>
              <a:rPr lang="en-US" altLang="ko-KR" sz="1400" dirty="0"/>
              <a:t>.</a:t>
            </a:r>
            <a:br>
              <a:rPr lang="en-US" altLang="ko-KR" sz="1400" dirty="0"/>
            </a:br>
            <a:r>
              <a:rPr lang="ko-KR" altLang="en-US" sz="1400" dirty="0"/>
              <a:t>   </a:t>
            </a:r>
            <a:r>
              <a:rPr lang="en-US" altLang="ko-KR" sz="1400" dirty="0"/>
              <a:t>(</a:t>
            </a:r>
            <a:r>
              <a:rPr lang="ko-KR" altLang="en-US" sz="1400" dirty="0"/>
              <a:t>* 보통 오류율의 허용 범위는 약 </a:t>
            </a:r>
            <a:r>
              <a:rPr lang="en-US" altLang="ko-KR" sz="1400" dirty="0"/>
              <a:t>10% </a:t>
            </a:r>
            <a:r>
              <a:rPr lang="ko-KR" altLang="en-US" sz="1400" dirty="0"/>
              <a:t>이하</a:t>
            </a:r>
            <a:r>
              <a:rPr lang="en-US" altLang="ko-K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0232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277AB-C999-D3F0-684C-CA2C2BB85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31635-E7CC-5808-B31F-393A8FC0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BD329-45DD-731D-9532-1DA84CC1BA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6834" y="1152525"/>
            <a:ext cx="10984004" cy="560387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ko-KR" altLang="en-US" sz="2000" b="1" dirty="0"/>
              <a:t>양자 단계</a:t>
            </a:r>
            <a:endParaRPr lang="ko-KR" altLang="en-US" sz="2000" dirty="0"/>
          </a:p>
          <a:p>
            <a:pPr marL="457200" lvl="1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QKD </a:t>
            </a:r>
            <a:r>
              <a:rPr lang="ko-KR" altLang="en-US" sz="1800" dirty="0"/>
              <a:t>네트워크를 통해 노드 간 비밀 키 생성 및 분배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</a:t>
            </a:r>
            <a:r>
              <a:rPr lang="en-US" altLang="ko-KR" sz="1800" dirty="0"/>
              <a:t>QKD </a:t>
            </a:r>
            <a:r>
              <a:rPr lang="ko-KR" altLang="en-US" sz="1800" dirty="0"/>
              <a:t>프로토콜로 도청 방지 및 보안 보장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endParaRPr lang="en-US" altLang="ko-KR" sz="1800" dirty="0"/>
          </a:p>
          <a:p>
            <a:pPr>
              <a:buFont typeface="+mj-lt"/>
              <a:buAutoNum type="arabicPeriod"/>
            </a:pPr>
            <a:r>
              <a:rPr lang="ko-KR" altLang="en-US" sz="2000" b="1" dirty="0"/>
              <a:t> 트랜잭션 제안 단계</a:t>
            </a:r>
            <a:endParaRPr lang="ko-KR" altLang="en-US" sz="2000" dirty="0"/>
          </a:p>
          <a:p>
            <a:pPr marL="457200" lvl="1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비밀 키로 트랜잭션 암호화 및 서명</a:t>
            </a:r>
            <a:r>
              <a:rPr lang="en-US" altLang="ko-KR" sz="1800" dirty="0"/>
              <a:t>.</a:t>
            </a:r>
          </a:p>
          <a:p>
            <a:pPr marL="914400" lvl="2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 </a:t>
            </a:r>
            <a:r>
              <a:rPr lang="en-US" altLang="ko-KR" sz="1600" dirty="0"/>
              <a:t>Toeplitz </a:t>
            </a:r>
            <a:r>
              <a:rPr lang="ko-KR" altLang="en-US" sz="1600" dirty="0" err="1"/>
              <a:t>해싱과</a:t>
            </a:r>
            <a:r>
              <a:rPr lang="ko-KR" altLang="en-US" sz="1600" dirty="0"/>
              <a:t> 일회용 패드 암호화로 기밀성</a:t>
            </a:r>
            <a:r>
              <a:rPr lang="en-US" altLang="ko-KR" sz="1600" dirty="0"/>
              <a:t>·</a:t>
            </a:r>
            <a:r>
              <a:rPr lang="ko-KR" altLang="en-US" sz="1600" dirty="0"/>
              <a:t>무결성 확보</a:t>
            </a:r>
            <a:r>
              <a:rPr lang="en-US" altLang="ko-KR" sz="1600" dirty="0"/>
              <a:t>.</a:t>
            </a:r>
          </a:p>
          <a:p>
            <a:pPr marL="914400" lvl="2" indent="0">
              <a:buNone/>
            </a:pPr>
            <a:r>
              <a:rPr lang="en-US" altLang="ko-KR" sz="1600" dirty="0"/>
              <a:t>-</a:t>
            </a:r>
            <a:r>
              <a:rPr lang="ko-KR" altLang="en-US" sz="1600" dirty="0"/>
              <a:t> 암호화된 트랜잭션이 네트워크로 전송</a:t>
            </a:r>
            <a:r>
              <a:rPr lang="en-US" altLang="ko-KR" sz="1600" dirty="0"/>
              <a:t>.</a:t>
            </a:r>
            <a:br>
              <a:rPr lang="en-US" altLang="ko-KR" sz="1400" dirty="0"/>
            </a:br>
            <a:endParaRPr lang="en-US" altLang="ko-KR" sz="1400" dirty="0"/>
          </a:p>
          <a:p>
            <a:pPr>
              <a:buFont typeface="+mj-lt"/>
              <a:buAutoNum type="arabicPeriod"/>
            </a:pPr>
            <a:r>
              <a:rPr lang="ko-KR" altLang="en-US" sz="2000" b="1" dirty="0"/>
              <a:t> 트랜잭션 검증 단계</a:t>
            </a:r>
            <a:endParaRPr lang="ko-KR" altLang="en-US" sz="2000" dirty="0"/>
          </a:p>
          <a:p>
            <a:pPr marL="457200" lvl="1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노드들이 서명 검증 및 트랜잭션 해독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유효한 요청을 블록에 수집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endParaRPr lang="en-US" altLang="ko-KR" sz="1800" dirty="0"/>
          </a:p>
          <a:p>
            <a:pPr>
              <a:buFont typeface="+mj-lt"/>
              <a:buAutoNum type="arabicPeriod"/>
            </a:pPr>
            <a:r>
              <a:rPr lang="ko-KR" altLang="en-US" sz="2000" b="1" dirty="0"/>
              <a:t>양자 블록 제안 및 검증 단계</a:t>
            </a:r>
            <a:endParaRPr lang="ko-KR" altLang="en-US" sz="2000" dirty="0"/>
          </a:p>
          <a:p>
            <a:pPr marL="457200" lvl="1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양자 블록을 제안하고</a:t>
            </a:r>
            <a:r>
              <a:rPr lang="en-US" altLang="ko-KR" sz="1800" dirty="0"/>
              <a:t>, </a:t>
            </a:r>
            <a:r>
              <a:rPr lang="ko-KR" altLang="en-US" sz="1800" dirty="0"/>
              <a:t>양자 보안 합의 프로토콜로 검증</a:t>
            </a:r>
            <a:r>
              <a:rPr lang="en-US" altLang="ko-KR" sz="1800" dirty="0"/>
              <a:t>.</a:t>
            </a:r>
          </a:p>
          <a:p>
            <a:pPr marL="457200" lvl="1" indent="0">
              <a:buNone/>
            </a:pPr>
            <a:r>
              <a:rPr lang="en-US" altLang="ko-KR" sz="1800" dirty="0"/>
              <a:t>-</a:t>
            </a:r>
            <a:r>
              <a:rPr lang="ko-KR" altLang="en-US" sz="1800" dirty="0"/>
              <a:t> 블록체인에 추가 후 모든 노드 원장 동기화</a:t>
            </a:r>
            <a:r>
              <a:rPr lang="en-US" altLang="ko-KR" sz="1800" dirty="0"/>
              <a:t>.</a:t>
            </a:r>
          </a:p>
          <a:p>
            <a:endParaRPr kumimoji="1" lang="ko-KR" altLang="en-US" sz="20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23DA67D3-4367-3071-392C-20B08E5AA3C1}"/>
              </a:ext>
            </a:extLst>
          </p:cNvPr>
          <p:cNvSpPr txBox="1">
            <a:spLocks/>
          </p:cNvSpPr>
          <p:nvPr/>
        </p:nvSpPr>
        <p:spPr>
          <a:xfrm>
            <a:off x="411163" y="207746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+mn-ea"/>
                <a:ea typeface="+mn-ea"/>
              </a:rPr>
              <a:t> </a:t>
            </a:r>
            <a:r>
              <a:rPr lang="ko-KR" altLang="en-US" sz="3200" b="1" dirty="0">
                <a:latin typeface="+mn-ea"/>
                <a:ea typeface="+mn-ea"/>
              </a:rPr>
              <a:t>양자 블록체인의 단계</a:t>
            </a:r>
          </a:p>
        </p:txBody>
      </p:sp>
    </p:spTree>
    <p:extLst>
      <p:ext uri="{BB962C8B-B14F-4D97-AF65-F5344CB8AC3E}">
        <p14:creationId xmlns:p14="http://schemas.microsoft.com/office/powerpoint/2010/main" val="324960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0821C-652F-9706-A94C-403D6507D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7C19E9-3E8A-2224-B73F-048AA6A2B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632916-4EA9-A0FF-7CBA-4FD192A15A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4242435"/>
          </a:xfrm>
        </p:spPr>
        <p:txBody>
          <a:bodyPr>
            <a:normAutofit fontScale="70000" lnSpcReduction="20000"/>
          </a:bodyPr>
          <a:lstStyle/>
          <a:p>
            <a:r>
              <a:rPr kumimoji="1" lang="en-US" altLang="ko-KR" b="1" dirty="0"/>
              <a:t>QKD</a:t>
            </a:r>
            <a:r>
              <a:rPr kumimoji="1" lang="ko-KR" altLang="en-US" b="1" dirty="0"/>
              <a:t>의 기대와 한계</a:t>
            </a:r>
          </a:p>
          <a:p>
            <a:pPr lvl="1"/>
            <a:r>
              <a:rPr kumimoji="1" lang="ko-KR" altLang="en-US" dirty="0"/>
              <a:t>양자 물리학 기반으로 이론적 보안성 보장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한계</a:t>
            </a:r>
            <a:r>
              <a:rPr kumimoji="1" lang="en-US" altLang="ko-KR" dirty="0"/>
              <a:t>: </a:t>
            </a:r>
            <a:r>
              <a:rPr kumimoji="1" lang="ko-KR" altLang="en-US" dirty="0"/>
              <a:t>소스 인증 부족</a:t>
            </a:r>
            <a:r>
              <a:rPr kumimoji="1" lang="en-US" altLang="ko-KR" dirty="0"/>
              <a:t>, </a:t>
            </a:r>
            <a:r>
              <a:rPr kumimoji="1" lang="ko-KR" altLang="en-US" dirty="0"/>
              <a:t>특수 하드웨어 필요</a:t>
            </a:r>
            <a:r>
              <a:rPr kumimoji="1" lang="en-US" altLang="ko-KR" dirty="0"/>
              <a:t>, </a:t>
            </a:r>
            <a:r>
              <a:rPr kumimoji="1" lang="ko-KR" altLang="en-US" dirty="0"/>
              <a:t>보안 검증 어려움 등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b="1" dirty="0"/>
              <a:t>QKD</a:t>
            </a:r>
            <a:r>
              <a:rPr kumimoji="1" lang="ko-KR" altLang="en-US" b="1" dirty="0"/>
              <a:t>의 주요 문제 </a:t>
            </a:r>
            <a:r>
              <a:rPr kumimoji="1" lang="en-US" altLang="ko-KR" b="1" dirty="0"/>
              <a:t>(NSA </a:t>
            </a:r>
            <a:r>
              <a:rPr kumimoji="1" lang="ko-KR" altLang="en-US" b="1" dirty="0"/>
              <a:t>보고서</a:t>
            </a:r>
            <a:r>
              <a:rPr kumimoji="1" lang="en-US" altLang="ko-KR" b="1" dirty="0"/>
              <a:t>):</a:t>
            </a:r>
          </a:p>
          <a:p>
            <a:pPr lvl="1"/>
            <a:r>
              <a:rPr kumimoji="1" lang="ko-KR" altLang="en-US" dirty="0"/>
              <a:t>부분적 해결책</a:t>
            </a:r>
            <a:r>
              <a:rPr kumimoji="1" lang="en-US" altLang="ko-KR" dirty="0"/>
              <a:t>: </a:t>
            </a:r>
            <a:r>
              <a:rPr kumimoji="1" lang="ko-KR" altLang="en-US" dirty="0"/>
              <a:t>인증 기능 부재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하드웨어 제약</a:t>
            </a:r>
            <a:r>
              <a:rPr kumimoji="1" lang="en-US" altLang="ko-KR" dirty="0"/>
              <a:t>: </a:t>
            </a:r>
            <a:r>
              <a:rPr kumimoji="1" lang="ko-KR" altLang="en-US" dirty="0"/>
              <a:t>광섬유</a:t>
            </a:r>
            <a:r>
              <a:rPr kumimoji="1" lang="en-US" altLang="ko-KR" dirty="0"/>
              <a:t>, </a:t>
            </a:r>
            <a:r>
              <a:rPr kumimoji="1" lang="ko-KR" altLang="en-US" dirty="0"/>
              <a:t>송수신 장치 필요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비용 및 위협</a:t>
            </a:r>
            <a:r>
              <a:rPr kumimoji="1" lang="en-US" altLang="ko-KR" dirty="0"/>
              <a:t>: </a:t>
            </a:r>
            <a:r>
              <a:rPr kumimoji="1" lang="ko-KR" altLang="en-US" dirty="0"/>
              <a:t>신뢰 노드 관리 부담</a:t>
            </a:r>
            <a:r>
              <a:rPr kumimoji="1" lang="en-US" altLang="ko-KR" dirty="0"/>
              <a:t>, </a:t>
            </a:r>
            <a:r>
              <a:rPr kumimoji="1" lang="ko-KR" altLang="en-US" dirty="0"/>
              <a:t>내부자 공격 가능성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보안 취약점</a:t>
            </a:r>
            <a:r>
              <a:rPr kumimoji="1" lang="en-US" altLang="ko-KR" dirty="0"/>
              <a:t>: </a:t>
            </a:r>
            <a:r>
              <a:rPr kumimoji="1" lang="ko-KR" altLang="en-US" dirty="0"/>
              <a:t>구현 과정의 하드웨어 결함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en-US" altLang="ko-KR" dirty="0"/>
              <a:t>DoS </a:t>
            </a:r>
            <a:r>
              <a:rPr kumimoji="1" lang="ko-KR" altLang="en-US" dirty="0"/>
              <a:t>공격</a:t>
            </a:r>
            <a:r>
              <a:rPr kumimoji="1" lang="en-US" altLang="ko-KR" dirty="0"/>
              <a:t>: </a:t>
            </a:r>
            <a:r>
              <a:rPr kumimoji="1" lang="ko-KR" altLang="en-US" dirty="0"/>
              <a:t>도청 탐지 특성 악용 가능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r>
              <a:rPr kumimoji="1" lang="en-US" altLang="ko-KR" b="1" dirty="0"/>
              <a:t>PQC(Post-Quantum Cryptography)</a:t>
            </a:r>
            <a:r>
              <a:rPr kumimoji="1" lang="ko-KR" altLang="en-US" b="1" dirty="0"/>
              <a:t>의 대안 제시</a:t>
            </a:r>
          </a:p>
          <a:p>
            <a:pPr lvl="1"/>
            <a:r>
              <a:rPr kumimoji="1" lang="ko-KR" altLang="en-US" dirty="0"/>
              <a:t>소프트웨어 기반</a:t>
            </a:r>
            <a:r>
              <a:rPr kumimoji="1" lang="en-US" altLang="ko-KR" dirty="0"/>
              <a:t>: </a:t>
            </a:r>
            <a:r>
              <a:rPr kumimoji="1" lang="ko-KR" altLang="en-US" dirty="0"/>
              <a:t>기존 인프라와 호환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양자 내성</a:t>
            </a:r>
            <a:r>
              <a:rPr kumimoji="1" lang="en-US" altLang="ko-KR" dirty="0"/>
              <a:t>: </a:t>
            </a:r>
            <a:r>
              <a:rPr kumimoji="1" lang="ko-KR" altLang="en-US" dirty="0"/>
              <a:t>격자 기반 암호화 등으로 양자 컴퓨터 위협 대응</a:t>
            </a:r>
            <a:r>
              <a:rPr kumimoji="1" lang="en-US" altLang="ko-KR" dirty="0"/>
              <a:t>.</a:t>
            </a:r>
          </a:p>
          <a:p>
            <a:pPr lvl="1"/>
            <a:r>
              <a:rPr kumimoji="1" lang="ko-KR" altLang="en-US" dirty="0"/>
              <a:t>효율성</a:t>
            </a:r>
            <a:r>
              <a:rPr kumimoji="1" lang="en-US" altLang="ko-KR" dirty="0"/>
              <a:t>: </a:t>
            </a:r>
            <a:r>
              <a:rPr kumimoji="1" lang="ko-KR" altLang="en-US" dirty="0"/>
              <a:t>설치 및 운영 비용 절감</a:t>
            </a:r>
            <a:r>
              <a:rPr kumimoji="1" lang="en-US" altLang="ko-KR" dirty="0"/>
              <a:t>.</a:t>
            </a:r>
          </a:p>
          <a:p>
            <a:endParaRPr kumimoji="1"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44C2B6E5-B0A9-6309-51B4-A33C26F2378D}"/>
              </a:ext>
            </a:extLst>
          </p:cNvPr>
          <p:cNvSpPr txBox="1">
            <a:spLocks/>
          </p:cNvSpPr>
          <p:nvPr/>
        </p:nvSpPr>
        <p:spPr>
          <a:xfrm>
            <a:off x="411163" y="207746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200" b="1" dirty="0">
                <a:latin typeface="+mn-ea"/>
                <a:ea typeface="+mn-ea"/>
              </a:rPr>
              <a:t> </a:t>
            </a:r>
            <a:r>
              <a:rPr lang="ko-KR" altLang="en-US" sz="3200" b="1" dirty="0">
                <a:latin typeface="+mn-ea"/>
                <a:ea typeface="+mn-ea"/>
              </a:rPr>
              <a:t>양자 키 분배 한계점</a:t>
            </a:r>
            <a:endParaRPr kumimoji="1" lang="ko-KR" altLang="en-US" sz="3200" b="1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F75CAE-CABF-4C73-9ECC-ED8193643884}"/>
              </a:ext>
            </a:extLst>
          </p:cNvPr>
          <p:cNvSpPr txBox="1"/>
          <p:nvPr/>
        </p:nvSpPr>
        <p:spPr>
          <a:xfrm>
            <a:off x="1039695" y="5705475"/>
            <a:ext cx="116095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sym typeface="Wingdings" pitchFamily="2" charset="2"/>
              </a:rPr>
              <a:t></a:t>
            </a:r>
            <a:r>
              <a:rPr lang="ko-KR" altLang="en-US" sz="2000" b="1" dirty="0">
                <a:sym typeface="Wingdings" pitchFamily="2" charset="2"/>
              </a:rPr>
              <a:t> 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PQC</a:t>
            </a:r>
            <a:r>
              <a:rPr lang="ko-KR" altLang="en-US" sz="2000" b="1" dirty="0"/>
              <a:t>는 현재 많은 정부 기관과 산업에서 실질적 대안으로 연구 진행중</a:t>
            </a:r>
          </a:p>
        </p:txBody>
      </p:sp>
    </p:spTree>
    <p:extLst>
      <p:ext uri="{BB962C8B-B14F-4D97-AF65-F5344CB8AC3E}">
        <p14:creationId xmlns:p14="http://schemas.microsoft.com/office/powerpoint/2010/main" val="2764562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D850F-50C9-87C9-B3CB-CA443815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r>
              <a:rPr kumimoji="1" lang="en-US" altLang="ko-Kore-KR" sz="3600" b="1" dirty="0"/>
              <a:t>NIST PQC Standardization Process Algorithms</a:t>
            </a:r>
            <a:endParaRPr kumimoji="1" lang="ko-Kore-KR" altLang="en-US" dirty="0">
              <a:solidFill>
                <a:srgbClr val="2E75B6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ED85E-22E8-2088-23FB-6D7554D91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b="1" dirty="0"/>
              <a:t>NIST Final selection PQC algorithms</a:t>
            </a:r>
            <a:endParaRPr kumimoji="1" lang="en-US" altLang="ko-Kore-KR" b="1" dirty="0">
              <a:solidFill>
                <a:srgbClr val="2E75B6"/>
              </a:solidFill>
            </a:endParaRPr>
          </a:p>
          <a:p>
            <a:pPr lvl="2"/>
            <a:endParaRPr kumimoji="1" lang="en-US" altLang="ko-Kore-KR" dirty="0">
              <a:solidFill>
                <a:srgbClr val="2E75B6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95F3720-E590-8EA9-0A46-9598562AF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545454"/>
              </p:ext>
            </p:extLst>
          </p:nvPr>
        </p:nvGraphicFramePr>
        <p:xfrm>
          <a:off x="285167" y="4895215"/>
          <a:ext cx="11621665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459">
                  <a:extLst>
                    <a:ext uri="{9D8B030D-6E8A-4147-A177-3AD203B41FA5}">
                      <a16:colId xmlns:a16="http://schemas.microsoft.com/office/drawing/2014/main" val="3851050675"/>
                    </a:ext>
                  </a:extLst>
                </a:gridCol>
                <a:gridCol w="4533654">
                  <a:extLst>
                    <a:ext uri="{9D8B030D-6E8A-4147-A177-3AD203B41FA5}">
                      <a16:colId xmlns:a16="http://schemas.microsoft.com/office/drawing/2014/main" val="3869127103"/>
                    </a:ext>
                  </a:extLst>
                </a:gridCol>
                <a:gridCol w="2383339">
                  <a:extLst>
                    <a:ext uri="{9D8B030D-6E8A-4147-A177-3AD203B41FA5}">
                      <a16:colId xmlns:a16="http://schemas.microsoft.com/office/drawing/2014/main" val="3062551216"/>
                    </a:ext>
                  </a:extLst>
                </a:gridCol>
                <a:gridCol w="1772575">
                  <a:extLst>
                    <a:ext uri="{9D8B030D-6E8A-4147-A177-3AD203B41FA5}">
                      <a16:colId xmlns:a16="http://schemas.microsoft.com/office/drawing/2014/main" val="3613107184"/>
                    </a:ext>
                  </a:extLst>
                </a:gridCol>
                <a:gridCol w="2081638">
                  <a:extLst>
                    <a:ext uri="{9D8B030D-6E8A-4147-A177-3AD203B41FA5}">
                      <a16:colId xmlns:a16="http://schemas.microsoft.com/office/drawing/2014/main" val="137723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latin typeface="+mn-ea"/>
                          <a:ea typeface="+mn-ea"/>
                        </a:rPr>
                        <a:t>Type</a:t>
                      </a:r>
                      <a:endParaRPr lang="ko-Kore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+mn-ea"/>
                          <a:ea typeface="+mn-ea"/>
                        </a:rPr>
                        <a:t>Description</a:t>
                      </a:r>
                      <a:endParaRPr lang="ko-Kore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</a:t>
                      </a:r>
                      <a:endParaRPr lang="ko-Kore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</a:t>
                      </a:r>
                      <a:endParaRPr lang="ko-Kore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+mn-ea"/>
                          <a:ea typeface="+mn-ea"/>
                        </a:rPr>
                        <a:t>Algorithms</a:t>
                      </a:r>
                      <a:endParaRPr lang="ko-Kore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90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+mn-ea"/>
                          <a:ea typeface="+mn-ea"/>
                        </a:rPr>
                        <a:t>Lattice</a:t>
                      </a:r>
                      <a:endParaRPr lang="ko-Kore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ko-KR" altLang="en-US" sz="1400" dirty="0">
                          <a:latin typeface="+mn-ea"/>
                          <a:ea typeface="+mn-ea"/>
                        </a:rPr>
                        <a:t>격자 연산에 오류를 포함시켜 해커가 실제 비밀 키 값을 알아내지 못하도록 방지하는 기술</a:t>
                      </a:r>
                      <a:endParaRPr kumimoji="1"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다양한 응용 프로그램을 지원하며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빠른 구현이 가능 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매개변수를 설정하는 데 어려움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CRYSTALS-KYBER,</a:t>
                      </a:r>
                    </a:p>
                    <a:p>
                      <a:pPr algn="ctr"/>
                      <a:r>
                        <a:rPr lang="en-US" altLang="ko-Kore-KR" sz="1400">
                          <a:latin typeface="+mn-ea"/>
                          <a:ea typeface="+mn-ea"/>
                        </a:rPr>
                        <a:t>CRYSTALS-DILITHIUM,</a:t>
                      </a:r>
                    </a:p>
                    <a:p>
                      <a:pPr algn="ctr"/>
                      <a:r>
                        <a:rPr lang="en-US" altLang="ko-Kore-KR" sz="1400">
                          <a:latin typeface="+mn-ea"/>
                          <a:ea typeface="+mn-ea"/>
                        </a:rPr>
                        <a:t>FALCON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41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+mn-ea"/>
                          <a:ea typeface="+mn-ea"/>
                        </a:rPr>
                        <a:t>Hash</a:t>
                      </a:r>
                      <a:endParaRPr lang="ko-Kore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400" dirty="0">
                          <a:latin typeface="+mn-ea"/>
                          <a:ea typeface="+mn-ea"/>
                        </a:rPr>
                        <a:t>오랜 시간 연구되어온 암호 해시 함수의 안전성을 기반으로 하는 암호 알고리즘</a:t>
                      </a:r>
                      <a:endParaRPr kumimoji="1"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증명 가능한 보안 제공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서명 크기가 큼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latin typeface="+mn-ea"/>
                          <a:ea typeface="+mn-ea"/>
                        </a:rPr>
                        <a:t>SPHINCS+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423804"/>
                  </a:ext>
                </a:extLst>
              </a:tr>
            </a:tbl>
          </a:graphicData>
        </a:graphic>
      </p:graphicFrame>
      <p:pic>
        <p:nvPicPr>
          <p:cNvPr id="1026" name="Picture 2" descr="The Idea behind Lattice-Based Cryptography | by Nicklas Körtge | Nerd For  Tech | Medium">
            <a:extLst>
              <a:ext uri="{FF2B5EF4-FFF2-40B4-BE49-F238E27FC236}">
                <a16:creationId xmlns:a16="http://schemas.microsoft.com/office/drawing/2014/main" id="{AAC92273-9C70-804C-79B3-B6529B607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13" y="2655420"/>
            <a:ext cx="4192357" cy="213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48059F-0284-3AD2-451A-19A2D4D8DD27}"/>
              </a:ext>
            </a:extLst>
          </p:cNvPr>
          <p:cNvSpPr txBox="1"/>
          <p:nvPr/>
        </p:nvSpPr>
        <p:spPr>
          <a:xfrm>
            <a:off x="5418084" y="1584821"/>
            <a:ext cx="6127530" cy="1309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ore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Signature algorithms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ore-KR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CRYSTALS-DILITHIUM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ore-KR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FALCON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ore-KR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SPHINCS+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E8318-6306-2E7F-BB49-556124397742}"/>
              </a:ext>
            </a:extLst>
          </p:cNvPr>
          <p:cNvSpPr txBox="1"/>
          <p:nvPr/>
        </p:nvSpPr>
        <p:spPr>
          <a:xfrm>
            <a:off x="411162" y="1580873"/>
            <a:ext cx="6127530" cy="682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Key exchange algorithms</a:t>
            </a:r>
            <a:endParaRPr kumimoji="1" lang="en-US" altLang="ko-Kore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ore-KR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CRYSTALS-KYBER</a:t>
            </a:r>
          </a:p>
        </p:txBody>
      </p:sp>
      <p:pic>
        <p:nvPicPr>
          <p:cNvPr id="1028" name="Picture 4" descr="What is Hash-based Cryptography? - Utimaco">
            <a:extLst>
              <a:ext uri="{FF2B5EF4-FFF2-40B4-BE49-F238E27FC236}">
                <a16:creationId xmlns:a16="http://schemas.microsoft.com/office/drawing/2014/main" id="{7B6AA9A3-87F4-0A3F-C0FE-9F19DC65D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85" y="2308060"/>
            <a:ext cx="4455129" cy="250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38403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3467</TotalTime>
  <Words>1326</Words>
  <Application>Microsoft Macintosh PowerPoint</Application>
  <PresentationFormat>와이드스크린</PresentationFormat>
  <Paragraphs>204</Paragraphs>
  <Slides>15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맑은 고딕</vt:lpstr>
      <vt:lpstr>Söhne</vt:lpstr>
      <vt:lpstr>Arial</vt:lpstr>
      <vt:lpstr>Cambria Math</vt:lpstr>
      <vt:lpstr>Open Sans</vt:lpstr>
      <vt:lpstr>Wingdings</vt:lpstr>
      <vt:lpstr>CryptoCraft 테마</vt:lpstr>
      <vt:lpstr>제목 테마</vt:lpstr>
      <vt:lpstr>양자내성 블록체인 동향</vt:lpstr>
      <vt:lpstr> 배경</vt:lpstr>
      <vt:lpstr> 현대 암호 시스템의 양자 컴퓨터의 위협</vt:lpstr>
      <vt:lpstr> 양자 내성 전환의 필요성</vt:lpstr>
      <vt:lpstr> </vt:lpstr>
      <vt:lpstr> </vt:lpstr>
      <vt:lpstr> </vt:lpstr>
      <vt:lpstr> </vt:lpstr>
      <vt:lpstr> NIST PQC Standardization Process Algorithms</vt:lpstr>
      <vt:lpstr> 성능 비교</vt:lpstr>
      <vt:lpstr> 키와 서명 크기 비교</vt:lpstr>
      <vt:lpstr> 키와 서명 크기 비교</vt:lpstr>
      <vt:lpstr> 기술적 과제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69</cp:revision>
  <dcterms:created xsi:type="dcterms:W3CDTF">2019-03-05T04:29:07Z</dcterms:created>
  <dcterms:modified xsi:type="dcterms:W3CDTF">2024-11-28T20:44:06Z</dcterms:modified>
</cp:coreProperties>
</file>