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1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694" r:id="rId13"/>
  </p:sldMasterIdLst>
  <p:sldIdLst>
    <p:sldId id="257" r:id="rId15"/>
  </p:sldIdLst>
  <p:sldSz cx="30275530" cy="4280408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  <p:clrMru>
    <a:srgbClr val="1B4367"/>
    <a:srgbClr val="B6D2EC"/>
    <a:srgbClr val="996633"/>
    <a:srgbClr val="663300"/>
    <a:srgbClr val="F6DCAC"/>
    <a:srgbClr val="F8E3BE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4995" autoAdjust="0"/>
    <p:restoredTop sz="94660"/>
  </p:normalViewPr>
  <p:slideViewPr>
    <p:cSldViewPr snapToGrid="0" snapToObjects="1">
      <p:cViewPr varScale="1">
        <p:scale>
          <a:sx n="15" d="100"/>
          <a:sy n="15" d="100"/>
        </p:scale>
        <p:origin x="242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3" Type="http://schemas.openxmlformats.org/officeDocument/2006/relationships/slideMaster" Target="slideMasters/slideMaster1.xml"></Relationship><Relationship Id="rId14" Type="http://schemas.openxmlformats.org/officeDocument/2006/relationships/theme" Target="theme/theme1.xml"></Relationship><Relationship Id="rId15" Type="http://schemas.openxmlformats.org/officeDocument/2006/relationships/slide" Target="slides/slide1.xml"></Relationship><Relationship Id="rId16" Type="http://schemas.openxmlformats.org/officeDocument/2006/relationships/viewProps" Target="viewProps.xml"></Relationship><Relationship Id="rId17" Type="http://schemas.openxmlformats.org/officeDocument/2006/relationships/presProps" Target="presProps.xml"></Relationship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7005156"/>
            <a:ext cx="25733931" cy="14902051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22481887"/>
            <a:ext cx="22706410" cy="10334331"/>
          </a:xfrm>
        </p:spPr>
        <p:txBody>
          <a:bodyPr/>
          <a:lstStyle>
            <a:lvl1pPr marL="0" indent="0" algn="ctr">
              <a:buNone/>
              <a:defRPr sz="7946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99242-00DD-4C54-A747-B139066CE34A}" type="datetimeFigureOut">
              <a:rPr lang="ko-KR" altLang="en-US" smtClean="0"/>
              <a:t>2019-04-21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A8A1-A029-4BFA-AAEE-2EAE7C58A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1327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99242-00DD-4C54-A747-B139066CE34A}" type="datetimeFigureOut">
              <a:rPr lang="ko-KR" altLang="en-US" smtClean="0"/>
              <a:t>2019-04-21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A8A1-A029-4BFA-AAEE-2EAE7C58A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0013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2278904"/>
            <a:ext cx="6528093" cy="36274211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2278904"/>
            <a:ext cx="19205838" cy="36274211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99242-00DD-4C54-A747-B139066CE34A}" type="datetimeFigureOut">
              <a:rPr lang="ko-KR" altLang="en-US" smtClean="0"/>
              <a:t>2019-04-21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A8A1-A029-4BFA-AAEE-2EAE7C58A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6794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99242-00DD-4C54-A747-B139066CE34A}" type="datetimeFigureOut">
              <a:rPr lang="ko-KR" altLang="en-US" smtClean="0"/>
              <a:t>2019-04-21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A8A1-A029-4BFA-AAEE-2EAE7C58A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7823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10671229"/>
            <a:ext cx="26112371" cy="17805173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8644846"/>
            <a:ext cx="26112371" cy="9363320"/>
          </a:xfrm>
        </p:spPr>
        <p:txBody>
          <a:bodyPr/>
          <a:lstStyle>
            <a:lvl1pPr marL="0" indent="0">
              <a:buNone/>
              <a:defRPr sz="7946">
                <a:solidFill>
                  <a:schemeClr val="tx1"/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99242-00DD-4C54-A747-B139066CE34A}" type="datetimeFigureOut">
              <a:rPr lang="ko-KR" altLang="en-US" smtClean="0"/>
              <a:t>2019-04-21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A8A1-A029-4BFA-AAEE-2EAE7C58A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6776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11394520"/>
            <a:ext cx="12866966" cy="27158594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11394520"/>
            <a:ext cx="12866966" cy="27158594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99242-00DD-4C54-A747-B139066CE34A}" type="datetimeFigureOut">
              <a:rPr lang="ko-KR" altLang="en-US" smtClean="0"/>
              <a:t>2019-04-21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A8A1-A029-4BFA-AAEE-2EAE7C58A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8599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278913"/>
            <a:ext cx="26112371" cy="8273416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10492870"/>
            <a:ext cx="12807832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5635264"/>
            <a:ext cx="12807832" cy="2299711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10492870"/>
            <a:ext cx="12870909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5635264"/>
            <a:ext cx="12870909" cy="2299711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99242-00DD-4C54-A747-B139066CE34A}" type="datetimeFigureOut">
              <a:rPr lang="ko-KR" altLang="en-US" smtClean="0"/>
              <a:t>2019-04-21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A8A1-A029-4BFA-AAEE-2EAE7C58A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4491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99242-00DD-4C54-A747-B139066CE34A}" type="datetimeFigureOut">
              <a:rPr lang="ko-KR" altLang="en-US" smtClean="0"/>
              <a:t>2019-04-21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A8A1-A029-4BFA-AAEE-2EAE7C58A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1283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99242-00DD-4C54-A747-B139066CE34A}" type="datetimeFigureOut">
              <a:rPr lang="ko-KR" altLang="en-US" smtClean="0"/>
              <a:t>2019-04-21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A8A1-A029-4BFA-AAEE-2EAE7C58A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0816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6162959"/>
            <a:ext cx="15326827" cy="30418415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99242-00DD-4C54-A747-B139066CE34A}" type="datetimeFigureOut">
              <a:rPr lang="ko-KR" altLang="en-US" smtClean="0"/>
              <a:t>2019-04-21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A8A1-A029-4BFA-AAEE-2EAE7C58A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7855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6162959"/>
            <a:ext cx="15326827" cy="30418415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99242-00DD-4C54-A747-B139066CE34A}" type="datetimeFigureOut">
              <a:rPr lang="ko-KR" altLang="en-US" smtClean="0"/>
              <a:t>2019-04-21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A8A1-A029-4BFA-AAEE-2EAE7C58A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9259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2278913"/>
            <a:ext cx="26112371" cy="827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11394520"/>
            <a:ext cx="26112371" cy="27158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D99242-00DD-4C54-A747-B139066CE34A}" type="datetimeFigureOut">
              <a:rPr lang="ko-KR" altLang="en-US" smtClean="0"/>
              <a:t>2019-04-21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9672756"/>
            <a:ext cx="10217884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1A8A1-A029-4BFA-AAEE-2EAE7C58A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7567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027487" rtl="0" eaLnBrk="1" latinLnBrk="1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1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1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1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1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1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1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1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1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1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1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1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1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1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1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1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1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1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1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image" Target="../media/image1.png"></Relationship><Relationship Id="rId3" Type="http://schemas.openxmlformats.org/officeDocument/2006/relationships/slideLayout" Target="../slideLayouts/slideLayout2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/>
        </p:nvSpPr>
        <p:spPr>
          <a:xfrm>
            <a:off x="708025" y="420370"/>
            <a:ext cx="28886785" cy="4412615"/>
          </a:xfrm>
          <a:prstGeom prst="roundRect">
            <a:avLst/>
          </a:prstGeom>
          <a:solidFill>
            <a:srgbClr val="B6D2E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11310" b="1">
                <a:solidFill>
                  <a:schemeClr val="tx1"/>
                </a:solidFill>
                <a:ea typeface="문체부 제목 돋음체" charset="0"/>
              </a:rPr>
              <a:t>딥러닝 기반 합의 알고리즘 동향</a:t>
            </a: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980180" y="5005705"/>
            <a:ext cx="23190200" cy="1308735"/>
          </a:xfrm>
          <a:prstGeom prst="rect">
            <a:avLst/>
          </a:prstGeom>
          <a:noFill/>
        </p:spPr>
        <p:txBody>
          <a:bodyPr wrap="square" lIns="91440" tIns="45720" rIns="91440" bIns="45720" numCol="1" vert="horz" anchor="t">
            <a:sp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3955"/>
              <a:t>김원웅</a:t>
            </a:r>
            <a:r>
              <a:rPr lang="en-US" altLang="ko-KR" sz="3955" baseline="30000"/>
              <a:t>*</a:t>
            </a:r>
            <a:r>
              <a:rPr lang="ko-KR" altLang="en-US" sz="3955"/>
              <a:t>, 김현지</a:t>
            </a:r>
            <a:r>
              <a:rPr lang="en-US" altLang="ko-KR" sz="3955" baseline="30000"/>
              <a:t>*</a:t>
            </a:r>
            <a:r>
              <a:rPr lang="ko-KR" altLang="en-US" sz="3955"/>
              <a:t>, 강예준</a:t>
            </a:r>
            <a:r>
              <a:rPr lang="en-US" altLang="ko-KR" sz="3955" baseline="30000"/>
              <a:t>*</a:t>
            </a:r>
            <a:r>
              <a:rPr lang="ko-KR" altLang="en-US" sz="3955"/>
              <a:t>, 임세진</a:t>
            </a:r>
            <a:r>
              <a:rPr lang="en-US" altLang="ko-KR" sz="3955" baseline="30000"/>
              <a:t>*</a:t>
            </a:r>
            <a:r>
              <a:rPr lang="ko-KR" altLang="en-US" sz="3955"/>
              <a:t>, 서화정 </a:t>
            </a:r>
            <a:r>
              <a:rPr lang="en-US" altLang="ko-KR" sz="3955" baseline="30000"/>
              <a:t> *†</a:t>
            </a:r>
            <a:endParaRPr lang="ko-KR" altLang="en-US" sz="3955" baseline="30000"/>
          </a:p>
          <a:p>
            <a:pPr marL="0" indent="0" algn="ctr" latinLnBrk="0">
              <a:buFontTx/>
              <a:buNone/>
            </a:pPr>
            <a:r>
              <a:rPr lang="en-US" altLang="ko-KR" sz="3955" baseline="30000"/>
              <a:t>* </a:t>
            </a:r>
            <a:r>
              <a:rPr lang="ko-KR" altLang="en-US" sz="3955"/>
              <a:t>한성대학교 대학원 </a:t>
            </a:r>
            <a:r>
              <a:rPr lang="en-US" altLang="ko-KR" sz="3955"/>
              <a:t>IT</a:t>
            </a:r>
            <a:r>
              <a:rPr lang="ko-KR" altLang="en-US" sz="3955"/>
              <a:t>융합공학부</a:t>
            </a:r>
            <a:endParaRPr lang="ko-KR" altLang="en-US" sz="3955"/>
          </a:p>
        </p:txBody>
      </p:sp>
      <p:sp>
        <p:nvSpPr>
          <p:cNvPr id="6" name="모서리가 둥근 직사각형 5"/>
          <p:cNvSpPr>
            <a:spLocks/>
          </p:cNvSpPr>
          <p:nvPr/>
        </p:nvSpPr>
        <p:spPr>
          <a:xfrm rot="0">
            <a:off x="708025" y="6543675"/>
            <a:ext cx="28886785" cy="3210560"/>
          </a:xfrm>
          <a:prstGeom prst="roundRect"/>
          <a:solidFill>
            <a:srgbClr val="B6D2EC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 sz="11310" b="1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>
            <a:spLocks/>
          </p:cNvSpPr>
          <p:nvPr/>
        </p:nvSpPr>
        <p:spPr>
          <a:xfrm rot="0">
            <a:off x="1544320" y="7960995"/>
            <a:ext cx="27235785" cy="1482725"/>
          </a:xfrm>
          <a:prstGeom prst="rect"/>
          <a:noFill/>
        </p:spPr>
        <p:txBody>
          <a:bodyPr wrap="square" lIns="91440" tIns="45720" rIns="91440" bIns="45720" numCol="1" vert="horz" anchor="ctr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4520"/>
              <a:t>●</a:t>
            </a:r>
            <a:r>
              <a:rPr lang="en-US" altLang="ko-KR" sz="4520"/>
              <a:t> 기존의 합의 알고리즘인 Proof of WorK는 합의 과정에서 불필요한 컴퓨팅 자원이 낭비된다. </a:t>
            </a:r>
            <a:endParaRPr lang="ko-KR" altLang="en-US" sz="4520"/>
          </a:p>
          <a:p>
            <a:pPr marL="0" indent="0" latinLnBrk="0">
              <a:buFontTx/>
              <a:buNone/>
            </a:pPr>
            <a:r>
              <a:rPr lang="ko-KR" altLang="en-US" sz="4520"/>
              <a:t>●</a:t>
            </a:r>
            <a:r>
              <a:rPr lang="en-US" altLang="ko-KR" sz="4520"/>
              <a:t> </a:t>
            </a:r>
            <a:r>
              <a:rPr lang="ko-KR" altLang="en-US" sz="4520"/>
              <a:t>이러한 문제를 해결하기 위한 방안으로써 딥러닝 기반 합의 알고리즘에 대한 연구가 존재한다.</a:t>
            </a:r>
            <a:endParaRPr lang="ko-KR" altLang="en-US" sz="452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708025" y="6543675"/>
            <a:ext cx="3596005" cy="1207770"/>
          </a:xfrm>
          <a:prstGeom prst="roundRect">
            <a:avLst/>
          </a:prstGeom>
          <a:solidFill>
            <a:srgbClr val="1B43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5085" b="1">
                <a:solidFill>
                  <a:schemeClr val="bg1"/>
                </a:solidFill>
              </a:rPr>
              <a:t>서론</a:t>
            </a:r>
            <a:endParaRPr lang="ko-KR" altLang="en-US" sz="5085" b="1">
              <a:solidFill>
                <a:schemeClr val="bg1"/>
              </a:solidFill>
            </a:endParaRPr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21590" y="-493395"/>
            <a:ext cx="260985" cy="16325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9280" tIns="64640" rIns="129280" bIns="6464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9762"/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21590" y="-493395"/>
            <a:ext cx="260985" cy="16325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9280" tIns="64640" rIns="129280" bIns="6464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9762"/>
          </a:p>
        </p:txBody>
      </p:sp>
      <p:sp>
        <p:nvSpPr>
          <p:cNvPr id="19" name="Rectangle 6"/>
          <p:cNvSpPr>
            <a:spLocks noChangeArrowheads="1"/>
          </p:cNvSpPr>
          <p:nvPr/>
        </p:nvSpPr>
        <p:spPr bwMode="auto">
          <a:xfrm>
            <a:off x="21590" y="-493395"/>
            <a:ext cx="260985" cy="16325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9280" tIns="64640" rIns="129280" bIns="6464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9762"/>
          </a:p>
        </p:txBody>
      </p:sp>
      <p:sp>
        <p:nvSpPr>
          <p:cNvPr id="2" name="TextBox 1"/>
          <p:cNvSpPr txBox="1"/>
          <p:nvPr/>
        </p:nvSpPr>
        <p:spPr>
          <a:xfrm>
            <a:off x="447040" y="41764585"/>
            <a:ext cx="29147135" cy="701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959" dirty="0"/>
              <a:t>https://crypto.modoo.at/</a:t>
            </a:r>
            <a:endParaRPr lang="en-US" altLang="ko-KR" sz="3959" dirty="0"/>
          </a:p>
        </p:txBody>
      </p:sp>
      <p:sp>
        <p:nvSpPr>
          <p:cNvPr id="43" name="TextBox 42"/>
          <p:cNvSpPr txBox="1">
            <a:spLocks/>
          </p:cNvSpPr>
          <p:nvPr/>
        </p:nvSpPr>
        <p:spPr>
          <a:xfrm rot="0">
            <a:off x="1658620" y="11814810"/>
            <a:ext cx="27235785" cy="4966335"/>
          </a:xfrm>
          <a:prstGeom prst="rect"/>
          <a:noFill/>
        </p:spPr>
        <p:txBody>
          <a:bodyPr wrap="square" lIns="91440" tIns="45720" rIns="91440" bIns="45720" numCol="1" vert="horz" anchor="ctr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4520"/>
              <a:t>●</a:t>
            </a:r>
            <a:r>
              <a:rPr lang="en-US" altLang="ko-KR" sz="4520"/>
              <a:t> </a:t>
            </a:r>
            <a:r>
              <a:rPr lang="ko-KR" altLang="en-US" sz="4520"/>
              <a:t>단락 내용</a:t>
            </a:r>
            <a:endParaRPr lang="ko-KR" altLang="en-US" sz="4520"/>
          </a:p>
          <a:p>
            <a:pPr marL="0" indent="0" latinLnBrk="0">
              <a:buFontTx/>
              <a:buNone/>
            </a:pPr>
            <a:endParaRPr lang="ko-KR" altLang="en-US" sz="4520"/>
          </a:p>
          <a:p>
            <a:pPr marL="0" indent="0" latinLnBrk="0">
              <a:buFontTx/>
              <a:buNone/>
            </a:pPr>
            <a:r>
              <a:rPr lang="ko-KR" altLang="en-US" sz="4520"/>
              <a:t>●</a:t>
            </a:r>
            <a:r>
              <a:rPr lang="en-US" altLang="ko-KR" sz="4520"/>
              <a:t> </a:t>
            </a:r>
            <a:r>
              <a:rPr lang="ko-KR" altLang="en-US" sz="4520"/>
              <a:t>단락 내용</a:t>
            </a:r>
            <a:endParaRPr lang="ko-KR" altLang="en-US" sz="4520"/>
          </a:p>
          <a:p>
            <a:pPr marL="0" indent="0" latinLnBrk="0">
              <a:buFontTx/>
              <a:buNone/>
            </a:pPr>
            <a:endParaRPr lang="ko-KR" altLang="en-US" sz="4520"/>
          </a:p>
          <a:p>
            <a:pPr marL="0" indent="0" latinLnBrk="0">
              <a:buFontTx/>
              <a:buNone/>
            </a:pPr>
            <a:r>
              <a:rPr lang="ko-KR" altLang="en-US" sz="4520"/>
              <a:t>●</a:t>
            </a:r>
            <a:r>
              <a:rPr lang="en-US" altLang="ko-KR" sz="4520"/>
              <a:t> </a:t>
            </a:r>
            <a:r>
              <a:rPr lang="ko-KR" altLang="en-US" sz="4520"/>
              <a:t>단락 내용</a:t>
            </a:r>
            <a:endParaRPr lang="ko-KR" altLang="en-US" sz="4520"/>
          </a:p>
          <a:p>
            <a:pPr marL="0" indent="0" latinLnBrk="0">
              <a:buFontTx/>
              <a:buNone/>
            </a:pPr>
            <a:endParaRPr lang="ko-KR" altLang="en-US" sz="4520"/>
          </a:p>
          <a:p>
            <a:pPr marL="0" indent="0" latinLnBrk="0">
              <a:buFontTx/>
              <a:buNone/>
            </a:pPr>
            <a:r>
              <a:rPr lang="ko-KR" altLang="en-US" sz="4520"/>
              <a:t>●</a:t>
            </a:r>
            <a:r>
              <a:rPr lang="en-US" altLang="ko-KR" sz="4520"/>
              <a:t> </a:t>
            </a:r>
            <a:r>
              <a:rPr lang="ko-KR" altLang="en-US" sz="4520"/>
              <a:t>단락 내용</a:t>
            </a:r>
            <a:endParaRPr lang="ko-KR" altLang="en-US" sz="4520"/>
          </a:p>
        </p:txBody>
      </p:sp>
      <p:sp>
        <p:nvSpPr>
          <p:cNvPr id="49" name="모서리가 둥근 직사각형 48"/>
          <p:cNvSpPr>
            <a:spLocks/>
          </p:cNvSpPr>
          <p:nvPr/>
        </p:nvSpPr>
        <p:spPr>
          <a:xfrm rot="0">
            <a:off x="708025" y="9943465"/>
            <a:ext cx="28886785" cy="7354570"/>
          </a:xfrm>
          <a:prstGeom prst="roundRect">
            <a:avLst>
              <a:gd name="adj" fmla="val 12014"/>
            </a:avLst>
          </a:prstGeom>
          <a:solidFill>
            <a:srgbClr val="B6D2EC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 sz="11310" b="1">
              <a:solidFill>
                <a:schemeClr val="tx1"/>
              </a:solidFill>
            </a:endParaRPr>
          </a:p>
        </p:txBody>
      </p:sp>
      <p:sp>
        <p:nvSpPr>
          <p:cNvPr id="50" name="TextBox 49"/>
          <p:cNvSpPr txBox="1">
            <a:spLocks/>
          </p:cNvSpPr>
          <p:nvPr/>
        </p:nvSpPr>
        <p:spPr>
          <a:xfrm rot="0">
            <a:off x="1658620" y="11506835"/>
            <a:ext cx="27235785" cy="5654675"/>
          </a:xfrm>
          <a:prstGeom prst="rect"/>
          <a:noFill/>
        </p:spPr>
        <p:txBody>
          <a:bodyPr wrap="square" lIns="91440" tIns="45720" rIns="91440" bIns="45720" numCol="1" vert="horz" anchor="ctr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4520"/>
              <a:t>●</a:t>
            </a:r>
            <a:r>
              <a:rPr lang="en-US" altLang="ko-KR" sz="4520"/>
              <a:t> </a:t>
            </a:r>
            <a:r>
              <a:rPr lang="ko-KR" altLang="en-US" sz="4520"/>
              <a:t>스마트 시티 내에서는 </a:t>
            </a:r>
            <a:r>
              <a:rPr lang="en-US" altLang="ko-KR" sz="4520"/>
              <a:t>자율 주행 차량, 신호등 최적화, 긴급 차량 정보, 사고 알림 등과 같이 데이터의 보안, 무결성, 투명성, 또는 실시간성 등이 중요한 분야에서는 정보의 우선순위에 따른 “트랜잭션 우선순위 지정”과 “빠른 블록 생성”이 보장되어야 한다.</a:t>
            </a:r>
            <a:endParaRPr lang="ko-KR" altLang="en-US" sz="4520"/>
          </a:p>
          <a:p>
            <a:pPr marL="0" indent="0" latinLnBrk="0">
              <a:buFontTx/>
              <a:buNone/>
            </a:pPr>
            <a:r>
              <a:rPr lang="ko-KR" altLang="en-US" sz="4520"/>
              <a:t>●</a:t>
            </a:r>
            <a:r>
              <a:rPr lang="en-US" altLang="ko-KR" sz="4520"/>
              <a:t> 블록체인 내의 리더는 블록을 생성하면서 트랜잭션 우선순위를 보장하기 때문에 프로세스가 정직하고 효율적으로 이루어지기 위해서는 “적절한 리더 선출 절차”가 필요하다. 이를 위해 딥러닝을 활용한다.</a:t>
            </a:r>
            <a:endParaRPr lang="ko-KR" altLang="en-US" sz="4520"/>
          </a:p>
          <a:p>
            <a:pPr marL="0" indent="0" latinLnBrk="0">
              <a:buFontTx/>
              <a:buNone/>
            </a:pPr>
            <a:r>
              <a:rPr lang="ko-KR" altLang="en-US" sz="4520"/>
              <a:t>●</a:t>
            </a:r>
            <a:r>
              <a:rPr lang="en-US" altLang="ko-KR" sz="4520"/>
              <a:t> </a:t>
            </a:r>
            <a:r>
              <a:rPr lang="ko-KR" altLang="en-US" sz="4520"/>
              <a:t>신뢰성 점수(T), 동료 노드 수(P), 투표 수(V)를 매개변수로 사용하는 LightGBM을 통해 리더 후보 노드를 결정한다.</a:t>
            </a:r>
            <a:endParaRPr lang="ko-KR" altLang="en-US" sz="4520"/>
          </a:p>
          <a:p>
            <a:pPr marL="0" indent="0" latinLnBrk="0">
              <a:buFontTx/>
              <a:buNone/>
            </a:pPr>
            <a:r>
              <a:rPr lang="ko-KR" altLang="en-US" sz="4520"/>
              <a:t>●</a:t>
            </a:r>
            <a:r>
              <a:rPr lang="en-US" altLang="ko-KR" sz="4520"/>
              <a:t> </a:t>
            </a:r>
            <a:r>
              <a:rPr lang="ko-KR" altLang="en-US" sz="4520"/>
              <a:t>그 후 m-TRNG를 통해 리더 후보 목록 내에서 무작위로 리더를 선출한다.</a:t>
            </a:r>
            <a:endParaRPr lang="ko-KR" altLang="en-US" sz="4520"/>
          </a:p>
        </p:txBody>
      </p:sp>
      <p:sp>
        <p:nvSpPr>
          <p:cNvPr id="51" name="모서리가 둥근 직사각형 50"/>
          <p:cNvSpPr>
            <a:spLocks/>
          </p:cNvSpPr>
          <p:nvPr/>
        </p:nvSpPr>
        <p:spPr>
          <a:xfrm rot="0">
            <a:off x="708025" y="9982200"/>
            <a:ext cx="16856710" cy="1277620"/>
          </a:xfrm>
          <a:prstGeom prst="roundRect"/>
          <a:solidFill>
            <a:srgbClr val="1B4367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5085" b="1">
                <a:solidFill>
                  <a:schemeClr val="bg1"/>
                </a:solidFill>
              </a:rPr>
              <a:t>스마트 시티 내에서의 딥러닝 기반 합의 알고리즘</a:t>
            </a:r>
            <a:endParaRPr lang="ko-KR" altLang="en-US" sz="5085" b="1">
              <a:solidFill>
                <a:schemeClr val="bg1"/>
              </a:solidFill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63775" y="41512490"/>
            <a:ext cx="2460625" cy="1205865"/>
          </a:xfrm>
          <a:prstGeom prst="rect">
            <a:avLst/>
          </a:prstGeom>
        </p:spPr>
      </p:pic>
      <p:sp>
        <p:nvSpPr>
          <p:cNvPr id="55" name="텍스트 상자 7"/>
          <p:cNvSpPr txBox="1">
            <a:spLocks/>
          </p:cNvSpPr>
          <p:nvPr/>
        </p:nvSpPr>
        <p:spPr>
          <a:xfrm rot="0">
            <a:off x="1654175" y="19354165"/>
            <a:ext cx="27235785" cy="4959350"/>
          </a:xfrm>
          <a:prstGeom prst="rect"/>
          <a:noFill/>
        </p:spPr>
        <p:txBody>
          <a:bodyPr wrap="square" lIns="91440" tIns="45720" rIns="91440" bIns="45720" numCol="1" vert="horz" anchor="ctr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4520"/>
              <a:t>●</a:t>
            </a:r>
            <a:r>
              <a:rPr lang="en-US" altLang="ko-KR" sz="4520"/>
              <a:t> </a:t>
            </a:r>
            <a:r>
              <a:rPr lang="ko-KR" altLang="en-US" sz="4520"/>
              <a:t>단락 내용</a:t>
            </a:r>
            <a:endParaRPr lang="ko-KR" altLang="en-US" sz="4520"/>
          </a:p>
          <a:p>
            <a:pPr marL="0" indent="0" latinLnBrk="0">
              <a:buFontTx/>
              <a:buNone/>
            </a:pPr>
            <a:endParaRPr lang="ko-KR" altLang="en-US" sz="4520"/>
          </a:p>
          <a:p>
            <a:pPr marL="0" indent="0" latinLnBrk="0">
              <a:buFontTx/>
              <a:buNone/>
            </a:pPr>
            <a:r>
              <a:rPr lang="ko-KR" altLang="en-US" sz="4520"/>
              <a:t>●</a:t>
            </a:r>
            <a:r>
              <a:rPr lang="en-US" altLang="ko-KR" sz="4520"/>
              <a:t> </a:t>
            </a:r>
            <a:r>
              <a:rPr lang="ko-KR" altLang="en-US" sz="4520"/>
              <a:t>단락 내용</a:t>
            </a:r>
            <a:endParaRPr lang="ko-KR" altLang="en-US" sz="4520"/>
          </a:p>
          <a:p>
            <a:pPr marL="0" indent="0" latinLnBrk="0">
              <a:buFontTx/>
              <a:buNone/>
            </a:pPr>
            <a:endParaRPr lang="ko-KR" altLang="en-US" sz="4520"/>
          </a:p>
          <a:p>
            <a:pPr marL="0" indent="0" latinLnBrk="0">
              <a:buFontTx/>
              <a:buNone/>
            </a:pPr>
            <a:r>
              <a:rPr lang="ko-KR" altLang="en-US" sz="4520"/>
              <a:t>●</a:t>
            </a:r>
            <a:r>
              <a:rPr lang="en-US" altLang="ko-KR" sz="4520"/>
              <a:t> </a:t>
            </a:r>
            <a:r>
              <a:rPr lang="ko-KR" altLang="en-US" sz="4520"/>
              <a:t>단락 내용</a:t>
            </a:r>
            <a:endParaRPr lang="ko-KR" altLang="en-US" sz="4520"/>
          </a:p>
          <a:p>
            <a:pPr marL="0" indent="0" latinLnBrk="0">
              <a:buFontTx/>
              <a:buNone/>
            </a:pPr>
            <a:endParaRPr lang="ko-KR" altLang="en-US" sz="4520"/>
          </a:p>
          <a:p>
            <a:pPr marL="0" indent="0" latinLnBrk="0">
              <a:buFontTx/>
              <a:buNone/>
            </a:pPr>
            <a:r>
              <a:rPr lang="ko-KR" altLang="en-US" sz="4520"/>
              <a:t>●</a:t>
            </a:r>
            <a:r>
              <a:rPr lang="en-US" altLang="ko-KR" sz="4520"/>
              <a:t> </a:t>
            </a:r>
            <a:r>
              <a:rPr lang="ko-KR" altLang="en-US" sz="4520"/>
              <a:t>단락 내용</a:t>
            </a:r>
            <a:endParaRPr lang="ko-KR" altLang="en-US" sz="4520"/>
          </a:p>
        </p:txBody>
      </p:sp>
      <p:sp>
        <p:nvSpPr>
          <p:cNvPr id="56" name="도형 8"/>
          <p:cNvSpPr>
            <a:spLocks/>
          </p:cNvSpPr>
          <p:nvPr/>
        </p:nvSpPr>
        <p:spPr>
          <a:xfrm rot="0">
            <a:off x="703580" y="17482820"/>
            <a:ext cx="28886785" cy="7354570"/>
          </a:xfrm>
          <a:prstGeom prst="roundRect">
            <a:avLst>
              <a:gd name="adj" fmla="val 12014"/>
            </a:avLst>
          </a:prstGeom>
          <a:solidFill>
            <a:srgbClr val="B6D2EC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 sz="11310" b="1">
              <a:solidFill>
                <a:schemeClr val="tx1"/>
              </a:solidFill>
            </a:endParaRPr>
          </a:p>
        </p:txBody>
      </p:sp>
      <p:sp>
        <p:nvSpPr>
          <p:cNvPr id="57" name="텍스트 상자 9"/>
          <p:cNvSpPr txBox="1">
            <a:spLocks/>
          </p:cNvSpPr>
          <p:nvPr/>
        </p:nvSpPr>
        <p:spPr>
          <a:xfrm rot="0">
            <a:off x="1654175" y="19046190"/>
            <a:ext cx="27235785" cy="5654675"/>
          </a:xfrm>
          <a:prstGeom prst="rect"/>
          <a:noFill/>
        </p:spPr>
        <p:txBody>
          <a:bodyPr wrap="square" lIns="91440" tIns="45720" rIns="91440" bIns="45720" numCol="1" vert="horz" anchor="ctr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4520"/>
              <a:t>●</a:t>
            </a:r>
            <a:r>
              <a:rPr lang="en-US" altLang="ko-KR" sz="4520"/>
              <a:t> </a:t>
            </a:r>
            <a:r>
              <a:rPr lang="ko-KR" altLang="en-US" sz="4520"/>
              <a:t>블록체인 네트워크 내에 주어진 작업에 대한 기계 학습 시스템의 순위를 정하여 합의를 달성하는 합의 알고리즘을 사용하는 암호화폐이다.</a:t>
            </a:r>
            <a:endParaRPr lang="ko-KR" altLang="en-US" sz="4520"/>
          </a:p>
          <a:p>
            <a:pPr marL="0" indent="0" latinLnBrk="0">
              <a:buFontTx/>
              <a:buNone/>
            </a:pPr>
            <a:r>
              <a:rPr lang="ko-KR" altLang="en-US" sz="4520"/>
              <a:t>●</a:t>
            </a:r>
            <a:r>
              <a:rPr lang="en-US" altLang="ko-KR" sz="4520"/>
              <a:t> 공급자, 검증자, 학습자로 구성되며, 공급자가 네트워크에 계학 학습에 관련된 대회를 주최하면 학습자는 해당 대회에 대한 기계 학습 모델을 트랜잭션의 형태로 제출하며 그 후, 검증자가 테스트 데이터를 통해 모델 트랜잭션에 대한 순위를 매기게 된다.</a:t>
            </a:r>
            <a:endParaRPr lang="ko-KR" altLang="en-US" sz="4520"/>
          </a:p>
          <a:p>
            <a:pPr marL="0" indent="0" latinLnBrk="0">
              <a:buFontTx/>
              <a:buNone/>
            </a:pPr>
            <a:r>
              <a:rPr lang="ko-KR" altLang="en-US" sz="4520"/>
              <a:t>●</a:t>
            </a:r>
            <a:r>
              <a:rPr lang="en-US" altLang="ko-KR" sz="4520"/>
              <a:t> 가장 순위가 높은 모델을 소유한 학습자는 공급자로부터 일정량의 WekaCoin을 보상으로 받게된다.</a:t>
            </a:r>
            <a:endParaRPr lang="ko-KR" altLang="en-US" sz="4520"/>
          </a:p>
          <a:p>
            <a:pPr marL="0" indent="0" latinLnBrk="0">
              <a:buFontTx/>
              <a:buNone/>
            </a:pPr>
            <a:r>
              <a:rPr lang="ko-KR" altLang="en-US" sz="4520"/>
              <a:t>●</a:t>
            </a:r>
            <a:r>
              <a:rPr lang="en-US" altLang="ko-KR" sz="4520"/>
              <a:t> </a:t>
            </a:r>
            <a:r>
              <a:rPr lang="ko-KR" altLang="en-US" sz="4520"/>
              <a:t>결과적으로 분산되고 검증 가능한 공개 데이터베이스와 이를 검증하는 데에 사용되는 기계 학습 모델의 개방형 저장소가 구현된다.</a:t>
            </a:r>
            <a:endParaRPr lang="ko-KR" altLang="en-US" sz="4520"/>
          </a:p>
        </p:txBody>
      </p:sp>
      <p:sp>
        <p:nvSpPr>
          <p:cNvPr id="58" name="도형 10"/>
          <p:cNvSpPr>
            <a:spLocks/>
          </p:cNvSpPr>
          <p:nvPr/>
        </p:nvSpPr>
        <p:spPr>
          <a:xfrm rot="0">
            <a:off x="703580" y="17521555"/>
            <a:ext cx="4554855" cy="1277620"/>
          </a:xfrm>
          <a:prstGeom prst="roundRect"/>
          <a:solidFill>
            <a:srgbClr val="1B4367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5085" b="1">
                <a:solidFill>
                  <a:schemeClr val="bg1"/>
                </a:solidFill>
              </a:rPr>
              <a:t>WekaCoin</a:t>
            </a:r>
            <a:endParaRPr lang="ko-KR" altLang="en-US" sz="5085" b="1">
              <a:solidFill>
                <a:schemeClr val="bg1"/>
              </a:solidFill>
            </a:endParaRPr>
          </a:p>
        </p:txBody>
      </p:sp>
      <p:sp>
        <p:nvSpPr>
          <p:cNvPr id="60" name="도형 16"/>
          <p:cNvSpPr>
            <a:spLocks/>
          </p:cNvSpPr>
          <p:nvPr/>
        </p:nvSpPr>
        <p:spPr>
          <a:xfrm rot="0">
            <a:off x="699135" y="25022175"/>
            <a:ext cx="28886785" cy="5458460"/>
          </a:xfrm>
          <a:prstGeom prst="roundRect">
            <a:avLst>
              <a:gd name="adj" fmla="val 12014"/>
            </a:avLst>
          </a:prstGeom>
          <a:solidFill>
            <a:srgbClr val="B6D2EC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 sz="11310" b="1">
              <a:solidFill>
                <a:schemeClr val="tx1"/>
              </a:solidFill>
            </a:endParaRPr>
          </a:p>
        </p:txBody>
      </p:sp>
      <p:sp>
        <p:nvSpPr>
          <p:cNvPr id="61" name="텍스트 상자 17"/>
          <p:cNvSpPr txBox="1">
            <a:spLocks/>
          </p:cNvSpPr>
          <p:nvPr/>
        </p:nvSpPr>
        <p:spPr>
          <a:xfrm rot="0">
            <a:off x="1649730" y="26585545"/>
            <a:ext cx="27235785" cy="3568700"/>
          </a:xfrm>
          <a:prstGeom prst="rect"/>
          <a:noFill/>
        </p:spPr>
        <p:txBody>
          <a:bodyPr wrap="square" lIns="91440" tIns="45720" rIns="91440" bIns="45720" numCol="1" vert="horz" anchor="ctr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4520"/>
              <a:t>●</a:t>
            </a:r>
            <a:r>
              <a:rPr lang="en-US" altLang="ko-KR" sz="4520"/>
              <a:t> </a:t>
            </a:r>
            <a:r>
              <a:rPr lang="ko-KR" altLang="en-US" sz="4520"/>
              <a:t>기존의 합의 알고리즘에서 낭비되는 계산 능력을 통해 모델을 훈련시키기 위한 합의 알고리즘</a:t>
            </a:r>
            <a:endParaRPr lang="ko-KR" altLang="en-US" sz="4520"/>
          </a:p>
          <a:p>
            <a:pPr marL="0" indent="0" latinLnBrk="0">
              <a:buFontTx/>
              <a:buNone/>
            </a:pPr>
            <a:r>
              <a:rPr lang="ko-KR" altLang="en-US" sz="4520"/>
              <a:t>● PoLe에는 목표 작업을 발표하는 데이터 노드와 발표된 작업을 해결하기 위한 합의 노드가 존재한다.</a:t>
            </a:r>
            <a:endParaRPr lang="ko-KR" altLang="en-US" sz="4520"/>
          </a:p>
          <a:p>
            <a:pPr marL="0" indent="0" latinLnBrk="0">
              <a:buFontTx/>
              <a:buNone/>
            </a:pPr>
            <a:r>
              <a:rPr lang="ko-KR" altLang="en-US" sz="4520"/>
              <a:t>● 데이터 노드가 작업을 발표한 후, 합의 노드는 이를 수락하고 최소한의 훈련 정확도를 달성하는 모델을 찾는다.</a:t>
            </a:r>
            <a:endParaRPr lang="ko-KR" altLang="en-US" sz="4520"/>
          </a:p>
          <a:p>
            <a:pPr marL="0" indent="0" latinLnBrk="0">
              <a:buFontTx/>
              <a:buNone/>
            </a:pPr>
            <a:r>
              <a:rPr lang="ko-KR" altLang="en-US" sz="4520"/>
              <a:t>● 그 후 일반화 성능이 가장 좋은 모델을 다수 선택한 후, 그에 따라 작업 보상을 분배한다.</a:t>
            </a:r>
            <a:endParaRPr lang="ko-KR" altLang="en-US" sz="4520"/>
          </a:p>
        </p:txBody>
      </p:sp>
      <p:sp>
        <p:nvSpPr>
          <p:cNvPr id="62" name="도형 18"/>
          <p:cNvSpPr>
            <a:spLocks/>
          </p:cNvSpPr>
          <p:nvPr/>
        </p:nvSpPr>
        <p:spPr>
          <a:xfrm rot="0">
            <a:off x="699135" y="24984710"/>
            <a:ext cx="6235700" cy="1277620"/>
          </a:xfrm>
          <a:prstGeom prst="roundRect"/>
          <a:solidFill>
            <a:srgbClr val="1B4367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5085" b="1">
                <a:solidFill>
                  <a:schemeClr val="bg1"/>
                </a:solidFill>
              </a:rPr>
              <a:t>Proof of Learning</a:t>
            </a:r>
            <a:endParaRPr lang="ko-KR" altLang="en-US" sz="5085" b="1">
              <a:solidFill>
                <a:schemeClr val="bg1"/>
              </a:solidFill>
            </a:endParaRPr>
          </a:p>
        </p:txBody>
      </p:sp>
      <p:sp>
        <p:nvSpPr>
          <p:cNvPr id="63" name="도형 19"/>
          <p:cNvSpPr>
            <a:spLocks/>
          </p:cNvSpPr>
          <p:nvPr/>
        </p:nvSpPr>
        <p:spPr>
          <a:xfrm rot="0">
            <a:off x="732790" y="30656530"/>
            <a:ext cx="28886785" cy="7520305"/>
          </a:xfrm>
          <a:prstGeom prst="roundRect">
            <a:avLst>
              <a:gd name="adj" fmla="val 12014"/>
            </a:avLst>
          </a:prstGeom>
          <a:solidFill>
            <a:srgbClr val="B6D2EC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 sz="11310" b="1">
              <a:solidFill>
                <a:schemeClr val="tx1"/>
              </a:solidFill>
            </a:endParaRPr>
          </a:p>
        </p:txBody>
      </p:sp>
      <p:sp>
        <p:nvSpPr>
          <p:cNvPr id="64" name="텍스트 상자 20"/>
          <p:cNvSpPr txBox="1">
            <a:spLocks/>
          </p:cNvSpPr>
          <p:nvPr/>
        </p:nvSpPr>
        <p:spPr>
          <a:xfrm rot="0">
            <a:off x="1683385" y="32219900"/>
            <a:ext cx="27235785" cy="5654675"/>
          </a:xfrm>
          <a:prstGeom prst="rect"/>
          <a:noFill/>
        </p:spPr>
        <p:txBody>
          <a:bodyPr wrap="square" lIns="91440" tIns="45720" rIns="91440" bIns="45720" numCol="1" vert="horz" anchor="ctr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4520"/>
              <a:t>●</a:t>
            </a:r>
            <a:r>
              <a:rPr lang="en-US" altLang="ko-KR" sz="4520"/>
              <a:t> IoT 네트워크에서의 합의를 달성하기 위한 합의 알고리즘</a:t>
            </a:r>
            <a:endParaRPr lang="ko-KR" altLang="en-US" sz="4520"/>
          </a:p>
          <a:p>
            <a:pPr marL="0" indent="0" latinLnBrk="0">
              <a:buFontTx/>
              <a:buNone/>
            </a:pPr>
            <a:r>
              <a:rPr lang="ko-KR" altLang="en-US" sz="4520"/>
              <a:t>● 허가형 블록체인인 하이퍼레저 패브릭은 악성 활동에 대해 비교적 낮은 내성을 가지고 있으며, 이를 보완하기 위하여 2단계의 합의 프로토콜을 사용한다.</a:t>
            </a:r>
            <a:endParaRPr lang="ko-KR" altLang="en-US" sz="4520"/>
          </a:p>
          <a:p>
            <a:pPr marL="0" indent="0" latinLnBrk="0">
              <a:buFontTx/>
              <a:buNone/>
            </a:pPr>
            <a:r>
              <a:rPr lang="ko-KR" altLang="en-US" sz="4520"/>
              <a:t>● 합의 프로토콜은 이상값 인식 합의 프로토콜과 PBFT로 구성되어 있다.</a:t>
            </a:r>
            <a:endParaRPr lang="ko-KR" altLang="en-US" sz="4520"/>
          </a:p>
          <a:p>
            <a:pPr marL="0" indent="0" latinLnBrk="0">
              <a:buFontTx/>
              <a:buNone/>
            </a:pPr>
            <a:r>
              <a:rPr lang="ko-KR" altLang="en-US" sz="4520"/>
              <a:t>● 이상값 인식 합의 프로토콜 과정에서 기존에 학습된 탐지기를 통하여 이상 활동을 탐지하는 기계 학습 알고리즘을 사용한다.</a:t>
            </a:r>
            <a:endParaRPr lang="ko-KR" altLang="en-US" sz="4520"/>
          </a:p>
          <a:p>
            <a:pPr marL="0" indent="0" latinLnBrk="0">
              <a:buFontTx/>
              <a:buNone/>
            </a:pPr>
            <a:r>
              <a:rPr lang="ko-KR" altLang="en-US" sz="4520"/>
              <a:t>그 후 PBFT 합의 알고리즘을 거치게 되며, 결과적으로 약간의 추가적인 지연이 발생 하지만 내결함성 측면에서의 성능을 향상시킬 수 있다.</a:t>
            </a:r>
            <a:endParaRPr lang="ko-KR" altLang="en-US" sz="4520"/>
          </a:p>
        </p:txBody>
      </p:sp>
      <p:sp>
        <p:nvSpPr>
          <p:cNvPr id="65" name="도형 21"/>
          <p:cNvSpPr>
            <a:spLocks/>
          </p:cNvSpPr>
          <p:nvPr/>
        </p:nvSpPr>
        <p:spPr>
          <a:xfrm rot="0">
            <a:off x="732790" y="30695265"/>
            <a:ext cx="9592945" cy="1277620"/>
          </a:xfrm>
          <a:prstGeom prst="roundRect"/>
          <a:solidFill>
            <a:srgbClr val="1B4367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5085" b="1">
                <a:solidFill>
                  <a:schemeClr val="bg1"/>
                </a:solidFill>
              </a:rPr>
              <a:t>AIBC (AI-based BlockChain)</a:t>
            </a:r>
            <a:endParaRPr lang="ko-KR" altLang="en-US" sz="5085" b="1">
              <a:solidFill>
                <a:schemeClr val="bg1"/>
              </a:solidFill>
            </a:endParaRPr>
          </a:p>
        </p:txBody>
      </p:sp>
      <p:sp>
        <p:nvSpPr>
          <p:cNvPr id="66" name="도형 25"/>
          <p:cNvSpPr>
            <a:spLocks/>
          </p:cNvSpPr>
          <p:nvPr/>
        </p:nvSpPr>
        <p:spPr>
          <a:xfrm rot="0">
            <a:off x="779780" y="38314630"/>
            <a:ext cx="28886785" cy="3210560"/>
          </a:xfrm>
          <a:prstGeom prst="roundRect"/>
          <a:solidFill>
            <a:srgbClr val="B6D2EC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endParaRPr lang="ko-KR" altLang="en-US" sz="11310" b="1">
              <a:solidFill>
                <a:schemeClr val="tx1"/>
              </a:solidFill>
            </a:endParaRPr>
          </a:p>
        </p:txBody>
      </p:sp>
      <p:sp>
        <p:nvSpPr>
          <p:cNvPr id="67" name="텍스트 상자 26"/>
          <p:cNvSpPr txBox="1">
            <a:spLocks/>
          </p:cNvSpPr>
          <p:nvPr/>
        </p:nvSpPr>
        <p:spPr>
          <a:xfrm rot="0">
            <a:off x="1616075" y="39731950"/>
            <a:ext cx="27235785" cy="1482725"/>
          </a:xfrm>
          <a:prstGeom prst="rect"/>
          <a:noFill/>
        </p:spPr>
        <p:txBody>
          <a:bodyPr wrap="square" lIns="91440" tIns="45720" rIns="91440" bIns="45720" numCol="1" vert="horz" anchor="ctr">
            <a:spAutoFit/>
          </a:bodyPr>
          <a:lstStyle/>
          <a:p>
            <a:pPr marL="0" indent="0" latinLnBrk="0">
              <a:buFontTx/>
              <a:buNone/>
            </a:pPr>
            <a:r>
              <a:rPr lang="ko-KR" altLang="en-US" sz="4520"/>
              <a:t>●</a:t>
            </a:r>
            <a:r>
              <a:rPr lang="en-US" altLang="ko-KR" sz="4520"/>
              <a:t> 기존 합의 알고리즘의 문제를 해결하기 위해 다양한 딥러닝 기반 합의 알고리즘이 존재하며,</a:t>
            </a:r>
            <a:r>
              <a:rPr lang="ko-KR" altLang="en-US" sz="4520"/>
              <a:t> 합의 알고리즘 으로써의 사용뿐만이 아닌 딥러닝 플랫폼으로써의 블록체인 네트워크의 활용 방안이 존재하였다.</a:t>
            </a:r>
            <a:endParaRPr lang="ko-KR" altLang="en-US" sz="4520"/>
          </a:p>
        </p:txBody>
      </p:sp>
      <p:sp>
        <p:nvSpPr>
          <p:cNvPr id="68" name="도형 27"/>
          <p:cNvSpPr>
            <a:spLocks/>
          </p:cNvSpPr>
          <p:nvPr/>
        </p:nvSpPr>
        <p:spPr>
          <a:xfrm rot="0">
            <a:off x="779780" y="38314630"/>
            <a:ext cx="3596005" cy="1207770"/>
          </a:xfrm>
          <a:prstGeom prst="roundRect"/>
          <a:solidFill>
            <a:srgbClr val="1B4367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sz="5085" b="1">
                <a:solidFill>
                  <a:schemeClr val="bg1"/>
                </a:solidFill>
              </a:rPr>
              <a:t>결론</a:t>
            </a:r>
            <a:endParaRPr lang="ko-KR" altLang="en-US" sz="5085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02666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1</Pages>
  <Paragraphs>42</Paragraphs>
  <Words>83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Windows 사용자</dc:creator>
  <cp:lastModifiedBy>dnjsdndeee</cp:lastModifiedBy>
  <dc:title>PowerPoint 프레젠테이션</dc:title>
  <cp:version>9.104.131.47063</cp:version>
  <dcterms:modified xsi:type="dcterms:W3CDTF">2019-04-21T12:05:39Z</dcterms:modified>
</cp:coreProperties>
</file>