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33" d="100"/>
          <a:sy n="33" d="100"/>
        </p:scale>
        <p:origin x="1752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준 김" userId="185f8337-2247-4f37-8bdb-f28dabdaedae" providerId="ADAL" clId="{6034152B-F18C-4DA5-BF0A-3A34A31CFA2D}"/>
    <pc:docChg chg="modSld">
      <pc:chgData name="현준 김" userId="185f8337-2247-4f37-8bdb-f28dabdaedae" providerId="ADAL" clId="{6034152B-F18C-4DA5-BF0A-3A34A31CFA2D}" dt="2022-09-21T08:36:33.042" v="2" actId="1076"/>
      <pc:docMkLst>
        <pc:docMk/>
      </pc:docMkLst>
      <pc:sldChg chg="modSp mod">
        <pc:chgData name="현준 김" userId="185f8337-2247-4f37-8bdb-f28dabdaedae" providerId="ADAL" clId="{6034152B-F18C-4DA5-BF0A-3A34A31CFA2D}" dt="2022-09-21T08:36:33.042" v="2" actId="1076"/>
        <pc:sldMkLst>
          <pc:docMk/>
          <pc:sldMk cId="2730266641" sldId="257"/>
        </pc:sldMkLst>
        <pc:picChg chg="mod">
          <ac:chgData name="현준 김" userId="185f8337-2247-4f37-8bdb-f28dabdaedae" providerId="ADAL" clId="{6034152B-F18C-4DA5-BF0A-3A34A31CFA2D}" dt="2022-09-21T08:36:33.042" v="2" actId="1076"/>
          <ac:picMkLst>
            <pc:docMk/>
            <pc:sldMk cId="2730266641" sldId="257"/>
            <ac:picMk id="3" creationId="{98CFDF12-8F3E-8B46-8C1D-D9B6619BFA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90F1F1-0911-4822-B82D-7584D3501E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168" y="41538186"/>
            <a:ext cx="2460454" cy="12056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EF1A46-83B6-41CF-A57F-95A50980FA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" y="42010118"/>
            <a:ext cx="3026852" cy="6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2022-09-21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87" y="4008231"/>
            <a:ext cx="3025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김현준</a:t>
            </a:r>
            <a:r>
              <a:rPr lang="en-US" altLang="ko-KR" sz="5400" baseline="30000" dirty="0"/>
              <a:t> *</a:t>
            </a:r>
            <a:r>
              <a:rPr lang="ko-KR" altLang="en-US" sz="5400" dirty="0"/>
              <a:t> </a:t>
            </a:r>
            <a:r>
              <a:rPr lang="ko-KR" altLang="en-US" sz="5400" dirty="0" err="1"/>
              <a:t>서화정</a:t>
            </a:r>
            <a:r>
              <a:rPr lang="ko-KR" altLang="en-US" sz="5400" dirty="0"/>
              <a:t> </a:t>
            </a:r>
            <a:r>
              <a:rPr lang="en-US" altLang="ko-KR" sz="5400" baseline="30000" dirty="0"/>
              <a:t> *†</a:t>
            </a:r>
            <a:endParaRPr lang="en-US" altLang="ko-KR" sz="5400" dirty="0"/>
          </a:p>
          <a:p>
            <a:pPr algn="ctr"/>
            <a:r>
              <a:rPr lang="en-US" altLang="ko-KR" sz="5400" baseline="30000" dirty="0"/>
              <a:t>* </a:t>
            </a:r>
            <a:r>
              <a:rPr lang="ko-KR" altLang="en-US" sz="5400" dirty="0"/>
              <a:t>한성대학교 대학원 정보컴퓨터공학부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8" name="TextBox 7"/>
          <p:cNvSpPr txBox="1"/>
          <p:nvPr/>
        </p:nvSpPr>
        <p:spPr>
          <a:xfrm>
            <a:off x="21287" y="6308814"/>
            <a:ext cx="30253926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" altLang="ko-KR" sz="7200" b="1" dirty="0"/>
              <a:t>ABSTRACT</a:t>
            </a:r>
            <a:endParaRPr lang="en-US" altLang="ko-KR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787DC2-92BD-4A58-8849-50C00D842B44}"/>
              </a:ext>
            </a:extLst>
          </p:cNvPr>
          <p:cNvSpPr txBox="1"/>
          <p:nvPr/>
        </p:nvSpPr>
        <p:spPr>
          <a:xfrm>
            <a:off x="917047" y="10505961"/>
            <a:ext cx="14429523" cy="103412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b="1" dirty="0"/>
              <a:t>경량 </a:t>
            </a:r>
            <a:r>
              <a:rPr lang="ko-KR" altLang="en-US" sz="7200" b="1" dirty="0" err="1"/>
              <a:t>블록암호</a:t>
            </a:r>
            <a:r>
              <a:rPr lang="ko-KR" altLang="en-US" sz="7200" b="1" dirty="0"/>
              <a:t> </a:t>
            </a:r>
            <a:r>
              <a:rPr lang="en" altLang="ko-KR" sz="7200" b="1" dirty="0"/>
              <a:t>SIMON</a:t>
            </a:r>
            <a:endParaRPr lang="en-US" altLang="ko-KR" sz="7200" b="1" dirty="0"/>
          </a:p>
          <a:p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/>
              <a:t>SIMON[1]</a:t>
            </a:r>
            <a:r>
              <a:rPr lang="ko-KR" altLang="en-US" sz="5400" dirty="0"/>
              <a:t>은 </a:t>
            </a:r>
            <a:r>
              <a:rPr lang="en-US" altLang="ko-KR" sz="5400" dirty="0"/>
              <a:t>NSA</a:t>
            </a:r>
            <a:r>
              <a:rPr lang="ko-KR" altLang="en-US" sz="5400" dirty="0"/>
              <a:t>에서 고도로 제한된 장치의 보안 문제를 해결과 하드웨어의 고성능을 위해 설계한 </a:t>
            </a:r>
            <a:r>
              <a:rPr lang="en-US" altLang="ko-KR" sz="5400" dirty="0"/>
              <a:t>Feistel </a:t>
            </a:r>
            <a:r>
              <a:rPr lang="ko-KR" altLang="en-US" sz="5400" dirty="0"/>
              <a:t>구조의 경량 블록 암호 제품군이다</a:t>
            </a:r>
            <a:r>
              <a:rPr lang="en-US" altLang="ko-KR" sz="5400" dirty="0"/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/>
              <a:t>SIMON </a:t>
            </a:r>
            <a:r>
              <a:rPr lang="ko-KR" altLang="en-US" sz="5400" dirty="0"/>
              <a:t>블록 암호는 다양한 블록 크기와 키 길이를 지원하며  </a:t>
            </a:r>
            <a:r>
              <a:rPr lang="en-US" altLang="ko-KR" sz="5400" dirty="0"/>
              <a:t>Simon2n/nm</a:t>
            </a:r>
            <a:r>
              <a:rPr lang="ko-KR" altLang="en-US" sz="5400" dirty="0"/>
              <a:t>으로 표시된다</a:t>
            </a:r>
            <a:r>
              <a:rPr lang="en-US" altLang="ko-KR" sz="5400" dirty="0"/>
              <a:t>. Simon64/128</a:t>
            </a:r>
            <a:r>
              <a:rPr lang="ko-KR" altLang="en-US" sz="5400" dirty="0"/>
              <a:t>은 </a:t>
            </a:r>
            <a:r>
              <a:rPr lang="en-US" altLang="ko-KR" sz="5400" dirty="0"/>
              <a:t>128</a:t>
            </a:r>
            <a:r>
              <a:rPr lang="ko-KR" altLang="en-US" sz="5400" dirty="0"/>
              <a:t>비트 키를 사용하는 </a:t>
            </a:r>
            <a:r>
              <a:rPr lang="en-US" altLang="ko-KR" sz="5400" dirty="0"/>
              <a:t>64</a:t>
            </a:r>
            <a:r>
              <a:rPr lang="ko-KR" altLang="en-US" sz="5400" dirty="0"/>
              <a:t>비트 평문으로 동작한다</a:t>
            </a:r>
            <a:r>
              <a:rPr lang="en-US" altLang="ko-KR" sz="5400" dirty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2F2BCEA1-8B9C-430F-8DA4-AD59F0A4C427}"/>
              </a:ext>
            </a:extLst>
          </p:cNvPr>
          <p:cNvSpPr/>
          <p:nvPr/>
        </p:nvSpPr>
        <p:spPr>
          <a:xfrm>
            <a:off x="708083" y="6264393"/>
            <a:ext cx="28885975" cy="35241415"/>
          </a:xfrm>
          <a:prstGeom prst="roundRect">
            <a:avLst>
              <a:gd name="adj" fmla="val 4418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8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F6291-F600-4F27-8E11-B69099165547}"/>
              </a:ext>
            </a:extLst>
          </p:cNvPr>
          <p:cNvSpPr txBox="1"/>
          <p:nvPr/>
        </p:nvSpPr>
        <p:spPr>
          <a:xfrm>
            <a:off x="2069432" y="7597339"/>
            <a:ext cx="263250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3600" dirty="0">
                <a:latin typeface="+mn-ea"/>
              </a:rPr>
              <a:t>IoT</a:t>
            </a:r>
            <a:r>
              <a:rPr lang="ko-KR" altLang="en-US" sz="3600" dirty="0">
                <a:latin typeface="+mn-ea"/>
              </a:rPr>
              <a:t>와 </a:t>
            </a:r>
            <a:r>
              <a:rPr lang="ko-KR" altLang="en-US" sz="3600" dirty="0" err="1">
                <a:latin typeface="+mn-ea"/>
              </a:rPr>
              <a:t>클라우드</a:t>
            </a:r>
            <a:r>
              <a:rPr lang="ko-KR" altLang="en-US" sz="3600" dirty="0">
                <a:latin typeface="+mn-ea"/>
              </a:rPr>
              <a:t> 컴퓨팅 기술의 도래로 수 많은 데이터가 생성되고 전송되고 있다</a:t>
            </a:r>
            <a:r>
              <a:rPr lang="en-US" altLang="ko-KR" sz="3600" dirty="0">
                <a:latin typeface="+mn-ea"/>
              </a:rPr>
              <a:t>. </a:t>
            </a:r>
            <a:r>
              <a:rPr lang="ko-KR" altLang="en-US" sz="3600" dirty="0">
                <a:latin typeface="+mn-ea"/>
              </a:rPr>
              <a:t>이러한 통신에 필요한 고속 암호화의 필요성이 대두됨에 따라 </a:t>
            </a:r>
            <a:r>
              <a:rPr lang="en" altLang="ko-KR" sz="3600" dirty="0">
                <a:latin typeface="+mn-ea"/>
              </a:rPr>
              <a:t>GPU</a:t>
            </a:r>
            <a:r>
              <a:rPr lang="ko-KR" altLang="en-US" sz="3600" dirty="0">
                <a:latin typeface="+mn-ea"/>
              </a:rPr>
              <a:t>의 높은 처리 능력을 기반으로 한 암호화 처리에 그래픽 프로세서를 활용하는 연구가 진행되고 있다</a:t>
            </a:r>
            <a:r>
              <a:rPr lang="en-US" altLang="ko-KR" sz="3600" dirty="0">
                <a:latin typeface="+mn-ea"/>
              </a:rPr>
              <a:t>. </a:t>
            </a:r>
            <a:r>
              <a:rPr lang="ko-KR" altLang="en-US" sz="3600" dirty="0">
                <a:latin typeface="+mn-ea"/>
              </a:rPr>
              <a:t>본 논문에서는 경량 </a:t>
            </a:r>
            <a:r>
              <a:rPr lang="ko-KR" altLang="en-US" sz="3600" dirty="0" err="1">
                <a:latin typeface="+mn-ea"/>
              </a:rPr>
              <a:t>블록암호</a:t>
            </a:r>
            <a:r>
              <a:rPr lang="ko-KR" altLang="en-US" sz="3600" dirty="0">
                <a:latin typeface="+mn-ea"/>
              </a:rPr>
              <a:t> </a:t>
            </a:r>
            <a:r>
              <a:rPr lang="en" altLang="ko-KR" sz="3600" dirty="0">
                <a:latin typeface="+mn-ea"/>
              </a:rPr>
              <a:t>SIMON</a:t>
            </a:r>
            <a:r>
              <a:rPr lang="ko-KR" altLang="en-US" sz="3600" dirty="0">
                <a:latin typeface="+mn-ea"/>
              </a:rPr>
              <a:t>에 </a:t>
            </a:r>
            <a:r>
              <a:rPr lang="ko-KR" altLang="en-US" sz="3600" dirty="0" err="1">
                <a:latin typeface="+mn-ea"/>
              </a:rPr>
              <a:t>비트슬라이싱</a:t>
            </a:r>
            <a:r>
              <a:rPr lang="ko-KR" altLang="en-US" sz="3600" dirty="0">
                <a:latin typeface="+mn-ea"/>
              </a:rPr>
              <a:t> 기법을 적용하여 </a:t>
            </a:r>
            <a:r>
              <a:rPr lang="en" altLang="ko-KR" sz="3600" dirty="0">
                <a:latin typeface="+mn-ea"/>
              </a:rPr>
              <a:t>GPU</a:t>
            </a:r>
            <a:r>
              <a:rPr lang="ko-KR" altLang="en-US" sz="3600" dirty="0">
                <a:latin typeface="+mn-ea"/>
              </a:rPr>
              <a:t>상에서 구현하였다</a:t>
            </a:r>
            <a:r>
              <a:rPr lang="en-US" altLang="ko-KR" sz="3600" dirty="0">
                <a:latin typeface="+mn-ea"/>
              </a:rPr>
              <a:t>. </a:t>
            </a:r>
            <a:r>
              <a:rPr lang="en" altLang="ko-KR" sz="3600" dirty="0">
                <a:latin typeface="+mn-ea"/>
              </a:rPr>
              <a:t>SIMON64/128</a:t>
            </a:r>
            <a:r>
              <a:rPr lang="ko-KR" altLang="en-US" sz="3600" dirty="0">
                <a:latin typeface="+mn-ea"/>
              </a:rPr>
              <a:t>을 대상으로 구현하였으며 결과적으로 </a:t>
            </a:r>
            <a:r>
              <a:rPr lang="en" altLang="ko-KR" sz="3600" dirty="0">
                <a:latin typeface="+mn-ea"/>
              </a:rPr>
              <a:t>RTX3060</a:t>
            </a:r>
            <a:r>
              <a:rPr lang="ko-KR" altLang="en-US" sz="3600" dirty="0">
                <a:latin typeface="+mn-ea"/>
              </a:rPr>
              <a:t>상에서 </a:t>
            </a:r>
            <a:r>
              <a:rPr lang="en-US" altLang="ko-KR" sz="3600" dirty="0">
                <a:latin typeface="+mn-ea"/>
              </a:rPr>
              <a:t>38.651</a:t>
            </a:r>
            <a:r>
              <a:rPr lang="en" altLang="ko-KR" sz="3600" dirty="0">
                <a:latin typeface="+mn-ea"/>
              </a:rPr>
              <a:t>Gbps</a:t>
            </a:r>
            <a:r>
              <a:rPr lang="ko-KR" altLang="en-US" sz="3600" dirty="0">
                <a:latin typeface="+mn-ea"/>
              </a:rPr>
              <a:t>의 높은 </a:t>
            </a:r>
            <a:r>
              <a:rPr lang="ko-KR" altLang="en-US" sz="3600" dirty="0" err="1">
                <a:latin typeface="+mn-ea"/>
              </a:rPr>
              <a:t>쳐리량을</a:t>
            </a:r>
            <a:r>
              <a:rPr lang="ko-KR" altLang="en-US" sz="3600" dirty="0">
                <a:latin typeface="+mn-ea"/>
              </a:rPr>
              <a:t> 달성하였다</a:t>
            </a:r>
            <a:r>
              <a:rPr lang="en-US" altLang="ko-KR" sz="3600" dirty="0">
                <a:latin typeface="+mn-ea"/>
              </a:rPr>
              <a:t>.</a:t>
            </a:r>
            <a:endParaRPr lang="ko-KR" altLang="en-US" sz="3600" dirty="0">
              <a:latin typeface="+mn-ea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165F70D6-EB33-4E0F-85BF-71F54892C94A}"/>
              </a:ext>
            </a:extLst>
          </p:cNvPr>
          <p:cNvSpPr/>
          <p:nvPr/>
        </p:nvSpPr>
        <p:spPr>
          <a:xfrm>
            <a:off x="708083" y="304953"/>
            <a:ext cx="28885975" cy="3102282"/>
          </a:xfrm>
          <a:prstGeom prst="roundRect">
            <a:avLst>
              <a:gd name="adj" fmla="val 43579"/>
            </a:avLst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sz="9600" dirty="0">
                <a:solidFill>
                  <a:schemeClr val="tx1"/>
                </a:solidFill>
              </a:rPr>
              <a:t>GPU </a:t>
            </a:r>
            <a:r>
              <a:rPr lang="ko-KR" altLang="en-US" sz="9600" dirty="0">
                <a:solidFill>
                  <a:schemeClr val="tx1"/>
                </a:solidFill>
              </a:rPr>
              <a:t>상에서 </a:t>
            </a:r>
            <a:r>
              <a:rPr lang="ko-KR" altLang="en-US" sz="9600" dirty="0" err="1">
                <a:solidFill>
                  <a:schemeClr val="tx1"/>
                </a:solidFill>
              </a:rPr>
              <a:t>경량암호</a:t>
            </a:r>
            <a:r>
              <a:rPr lang="ko-KR" altLang="en-US" sz="9600" dirty="0">
                <a:solidFill>
                  <a:schemeClr val="tx1"/>
                </a:solidFill>
              </a:rPr>
              <a:t> </a:t>
            </a:r>
            <a:r>
              <a:rPr lang="en" altLang="ko-KR" sz="9600" dirty="0">
                <a:solidFill>
                  <a:schemeClr val="tx1"/>
                </a:solidFill>
              </a:rPr>
              <a:t>SIMON</a:t>
            </a:r>
            <a:r>
              <a:rPr lang="ko-KR" altLang="en-US" sz="9600" dirty="0">
                <a:solidFill>
                  <a:schemeClr val="tx1"/>
                </a:solidFill>
              </a:rPr>
              <a:t>의 </a:t>
            </a:r>
            <a:r>
              <a:rPr lang="ko-KR" altLang="en-US" sz="9600" dirty="0" err="1">
                <a:solidFill>
                  <a:schemeClr val="tx1"/>
                </a:solidFill>
              </a:rPr>
              <a:t>비트슬라이싱</a:t>
            </a:r>
            <a:r>
              <a:rPr lang="ko-KR" altLang="en-US" sz="9600" dirty="0">
                <a:solidFill>
                  <a:schemeClr val="tx1"/>
                </a:solidFill>
              </a:rPr>
              <a:t> 구현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3974B-5382-BA4D-92A8-775090A03B87}"/>
              </a:ext>
            </a:extLst>
          </p:cNvPr>
          <p:cNvSpPr txBox="1"/>
          <p:nvPr/>
        </p:nvSpPr>
        <p:spPr>
          <a:xfrm>
            <a:off x="843083" y="29746928"/>
            <a:ext cx="14402595" cy="128342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b="1" dirty="0"/>
              <a:t> </a:t>
            </a:r>
            <a:r>
              <a:rPr lang="ko-KR" altLang="en-US" sz="7200" b="1" dirty="0" err="1"/>
              <a:t>제안기법</a:t>
            </a:r>
            <a:endParaRPr lang="en-US" altLang="ko-KR" sz="7200" b="1" dirty="0"/>
          </a:p>
          <a:p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비트 </a:t>
            </a:r>
            <a:r>
              <a:rPr lang="ko-KR" altLang="en-US" sz="5400" dirty="0" err="1"/>
              <a:t>슬라이싱</a:t>
            </a:r>
            <a:r>
              <a:rPr lang="ko-KR" altLang="en-US" sz="5400" dirty="0"/>
              <a:t> 기법을 적용</a:t>
            </a:r>
            <a:br>
              <a:rPr lang="en-US" altLang="ko-KR" sz="5400" dirty="0"/>
            </a:br>
            <a:r>
              <a:rPr lang="en-US" altLang="ko-KR" sz="5400" dirty="0"/>
              <a:t>GPU </a:t>
            </a:r>
            <a:r>
              <a:rPr lang="ko-KR" altLang="en-US" sz="5400" dirty="0"/>
              <a:t>코어가 </a:t>
            </a:r>
            <a:r>
              <a:rPr lang="en-US" altLang="ko-KR" sz="5400" dirty="0"/>
              <a:t>32</a:t>
            </a:r>
            <a:r>
              <a:rPr lang="ko-KR" altLang="en-US" sz="5400" dirty="0"/>
              <a:t>비트 아키텍처에 맞추어 </a:t>
            </a:r>
            <a:r>
              <a:rPr lang="en-US" altLang="ko-KR" sz="5400" dirty="0"/>
              <a:t>SIMON 64/128</a:t>
            </a:r>
            <a:r>
              <a:rPr lang="ko-KR" altLang="en-US" sz="5400" dirty="0"/>
              <a:t>을 </a:t>
            </a:r>
            <a:r>
              <a:rPr lang="en-US" altLang="ko-KR" sz="5400" dirty="0"/>
              <a:t>32</a:t>
            </a:r>
            <a:r>
              <a:rPr lang="ko-KR" altLang="en-US" sz="5400" dirty="0"/>
              <a:t>개의 </a:t>
            </a:r>
            <a:r>
              <a:rPr lang="en-US" altLang="ko-KR" sz="5400" dirty="0"/>
              <a:t>64</a:t>
            </a:r>
            <a:r>
              <a:rPr lang="ko-KR" altLang="en-US" sz="5400" dirty="0"/>
              <a:t>비트 일반 텍스트 블록이 병렬로 구현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연산 과정을 </a:t>
            </a:r>
            <a:r>
              <a:rPr lang="en-US" altLang="ko-KR" sz="5400" dirty="0"/>
              <a:t>AND, OR, NOT</a:t>
            </a:r>
            <a:r>
              <a:rPr lang="ko-KR" altLang="en-US" sz="5400" dirty="0"/>
              <a:t>과 같은 단순한 논리 게이트의 조합으로 변환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/>
              <a:t>32</a:t>
            </a:r>
            <a:r>
              <a:rPr lang="ko-KR" altLang="en-US" sz="5400" dirty="0"/>
              <a:t>개의 블록이 병렬로 연산 되므로 많은 수의 라운드 키가 필요하므로</a:t>
            </a:r>
            <a:r>
              <a:rPr lang="en-US" altLang="ko-KR" sz="5400" dirty="0"/>
              <a:t> on-the-fly </a:t>
            </a:r>
            <a:r>
              <a:rPr lang="ko-KR" altLang="en-US" sz="5400" dirty="0"/>
              <a:t>방식으로 구현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5FD20-41B7-F242-B28C-9898EB381837}"/>
              </a:ext>
            </a:extLst>
          </p:cNvPr>
          <p:cNvSpPr txBox="1"/>
          <p:nvPr/>
        </p:nvSpPr>
        <p:spPr>
          <a:xfrm>
            <a:off x="15148250" y="36539370"/>
            <a:ext cx="14429524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b="1" dirty="0"/>
              <a:t> </a:t>
            </a:r>
            <a:r>
              <a:rPr lang="en" altLang="ko-KR" sz="6000" b="1" dirty="0"/>
              <a:t>CONCLUSIONS</a:t>
            </a:r>
            <a:endParaRPr lang="en-US" altLang="ko-KR" sz="6000" b="1" dirty="0"/>
          </a:p>
          <a:p>
            <a:endParaRPr lang="en-US" altLang="ko-KR" sz="4400" dirty="0"/>
          </a:p>
          <a:p>
            <a:r>
              <a:rPr lang="ko-KR" altLang="en-US" sz="4400" dirty="0"/>
              <a:t>본 논문에서는 경량 블록암호 </a:t>
            </a:r>
            <a:r>
              <a:rPr lang="en-US" altLang="ko-KR" sz="4400" dirty="0"/>
              <a:t>SIMON</a:t>
            </a:r>
            <a:r>
              <a:rPr lang="ko-KR" altLang="en-US" sz="4400" dirty="0"/>
              <a:t>에 </a:t>
            </a:r>
            <a:r>
              <a:rPr lang="ko-KR" altLang="en-US" sz="4400" dirty="0" err="1"/>
              <a:t>비트슬라이싱</a:t>
            </a:r>
            <a:r>
              <a:rPr lang="ko-KR" altLang="en-US" sz="4400" dirty="0"/>
              <a:t> 기법을 적용하여 </a:t>
            </a:r>
            <a:r>
              <a:rPr lang="en-US" altLang="ko-KR" sz="4400" dirty="0"/>
              <a:t>GPU </a:t>
            </a:r>
            <a:r>
              <a:rPr lang="ko-KR" altLang="en-US" sz="4400" dirty="0"/>
              <a:t>상에서 구현하였다</a:t>
            </a:r>
            <a:r>
              <a:rPr lang="en-US" altLang="ko-KR" sz="4400" dirty="0"/>
              <a:t>. SIMON 64/128</a:t>
            </a:r>
            <a:r>
              <a:rPr lang="ko-KR" altLang="en-US" sz="4400" dirty="0"/>
              <a:t>을 대상으로 구현하였으며 결과적으로 </a:t>
            </a:r>
            <a:r>
              <a:rPr lang="en-US" altLang="ko-KR" sz="4400" dirty="0"/>
              <a:t>RTX 3060</a:t>
            </a:r>
            <a:r>
              <a:rPr lang="ko-KR" altLang="en-US" sz="4400" dirty="0"/>
              <a:t>상에서 </a:t>
            </a:r>
            <a:r>
              <a:rPr lang="en-US" altLang="ko-KR" sz="4400" dirty="0"/>
              <a:t>38.651Gbps</a:t>
            </a:r>
            <a:r>
              <a:rPr lang="ko-KR" altLang="en-US" sz="4400" dirty="0"/>
              <a:t>의 처리량을 달성하였다</a:t>
            </a:r>
            <a:endParaRPr lang="en-US" altLang="ko-KR" sz="4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CFDF12-8F3E-8B46-8C1D-D9B6619BF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818" y="20047111"/>
            <a:ext cx="7747822" cy="670609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E30EE9B-4AAA-214A-A175-7FD308D2B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0506" y="21249481"/>
            <a:ext cx="1854200" cy="304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05B2E7-E810-EF40-B262-C40E99766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" y="27066882"/>
            <a:ext cx="14078302" cy="26208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1474E1-2AE7-CD4A-BF3E-FD9928EAC7CB}"/>
              </a:ext>
            </a:extLst>
          </p:cNvPr>
          <p:cNvSpPr txBox="1"/>
          <p:nvPr/>
        </p:nvSpPr>
        <p:spPr>
          <a:xfrm>
            <a:off x="15346570" y="30243198"/>
            <a:ext cx="14429524" cy="64325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b="1" dirty="0"/>
              <a:t> 성능평가</a:t>
            </a:r>
            <a:endParaRPr lang="en-US" altLang="ko-KR" sz="6000" b="1" dirty="0"/>
          </a:p>
          <a:p>
            <a:endParaRPr lang="en-US" altLang="ko-KR" sz="4400" dirty="0"/>
          </a:p>
          <a:p>
            <a:r>
              <a:rPr lang="ko-KR" altLang="en-US" sz="4400" dirty="0"/>
              <a:t>제안기법의 구현 환경은 </a:t>
            </a:r>
            <a:r>
              <a:rPr lang="en-US" altLang="ko-KR" sz="4400" dirty="0"/>
              <a:t>GPU</a:t>
            </a:r>
            <a:r>
              <a:rPr lang="ko-KR" altLang="en-US" sz="4400" dirty="0"/>
              <a:t>는 </a:t>
            </a:r>
            <a:r>
              <a:rPr lang="en-US" altLang="ko-KR" sz="4400" dirty="0"/>
              <a:t>RTX 3060</a:t>
            </a:r>
            <a:r>
              <a:rPr lang="ko-KR" altLang="en-US" sz="4400" dirty="0"/>
              <a:t>를 사용하였으며 툴은 </a:t>
            </a:r>
            <a:r>
              <a:rPr lang="en-US" altLang="ko-KR" sz="4400" dirty="0"/>
              <a:t>Visual Studio2019</a:t>
            </a:r>
            <a:r>
              <a:rPr lang="ko-KR" altLang="en-US" sz="4400" dirty="0"/>
              <a:t>에서  </a:t>
            </a:r>
            <a:r>
              <a:rPr lang="en-US" altLang="ko-KR" sz="4400" dirty="0"/>
              <a:t>CUDA</a:t>
            </a:r>
            <a:r>
              <a:rPr lang="ko-KR" altLang="en-US" sz="4400" dirty="0"/>
              <a:t>를 사용하였다</a:t>
            </a:r>
            <a:r>
              <a:rPr lang="en-US" altLang="ko-KR" sz="4400" dirty="0"/>
              <a:t>. </a:t>
            </a:r>
            <a:r>
              <a:rPr lang="ko-KR" altLang="en-US" sz="4400" dirty="0"/>
              <a:t>높은 처리량을 달성하는 그리드 당 블록 수와 블록당 스레드 수를 탐색하였다</a:t>
            </a:r>
            <a:r>
              <a:rPr lang="en-US" altLang="ko-KR" sz="4400" dirty="0"/>
              <a:t>. </a:t>
            </a:r>
            <a:r>
              <a:rPr lang="ko-KR" altLang="en-US" sz="4400" dirty="0"/>
              <a:t>결과적으로 블록당 스레드 수 </a:t>
            </a:r>
            <a:r>
              <a:rPr lang="en-US" altLang="ko-KR" sz="4400" dirty="0"/>
              <a:t>65536, </a:t>
            </a:r>
            <a:r>
              <a:rPr lang="ko-KR" altLang="en-US" sz="4400" dirty="0"/>
              <a:t>그리드 당 블록 수 </a:t>
            </a:r>
            <a:r>
              <a:rPr lang="en-US" altLang="ko-KR" sz="4400" dirty="0"/>
              <a:t>256</a:t>
            </a:r>
            <a:r>
              <a:rPr lang="ko-KR" altLang="en-US" sz="4400" dirty="0"/>
              <a:t>에서 </a:t>
            </a:r>
            <a:r>
              <a:rPr lang="en-US" altLang="ko-KR" sz="4400" dirty="0"/>
              <a:t>38.651Gbps</a:t>
            </a:r>
            <a:r>
              <a:rPr lang="ko-KR" altLang="en-US" sz="4400" dirty="0"/>
              <a:t>의 처리량을 달성하였다</a:t>
            </a:r>
            <a:r>
              <a:rPr lang="en-US" altLang="ko-KR" sz="4400" dirty="0"/>
              <a:t>. </a:t>
            </a:r>
            <a:r>
              <a:rPr lang="ko-KR" altLang="en-US" sz="4400" dirty="0"/>
              <a:t>표 </a:t>
            </a:r>
            <a:r>
              <a:rPr lang="en-US" altLang="ko-KR" sz="4400" dirty="0"/>
              <a:t>1.</a:t>
            </a:r>
            <a:r>
              <a:rPr lang="ko-KR" altLang="en-US" sz="4400" dirty="0"/>
              <a:t>과 같이 이전연구인 </a:t>
            </a:r>
            <a:r>
              <a:rPr lang="en-US" altLang="ko-KR" sz="4400" dirty="0"/>
              <a:t>Jang et. al[3]</a:t>
            </a:r>
            <a:r>
              <a:rPr lang="ko-KR" altLang="en-US" sz="4400" dirty="0"/>
              <a:t>의 </a:t>
            </a:r>
            <a:r>
              <a:rPr lang="en-US" altLang="ko-KR" sz="4400" dirty="0"/>
              <a:t>RTX2060</a:t>
            </a:r>
            <a:r>
              <a:rPr lang="ko-KR" altLang="en-US" sz="4400" dirty="0"/>
              <a:t>에서의 </a:t>
            </a:r>
            <a:r>
              <a:rPr lang="en-US" altLang="ko-KR" sz="4400" dirty="0"/>
              <a:t>2.064Gbps</a:t>
            </a:r>
            <a:r>
              <a:rPr lang="ko-KR" altLang="en-US" sz="4400" dirty="0"/>
              <a:t>보다 약 </a:t>
            </a:r>
            <a:r>
              <a:rPr lang="en-US" altLang="ko-KR" sz="4400" dirty="0"/>
              <a:t>18</a:t>
            </a:r>
            <a:r>
              <a:rPr lang="ko-KR" altLang="en-US" sz="4400" dirty="0"/>
              <a:t>배 높은 성능이다</a:t>
            </a:r>
            <a:r>
              <a:rPr lang="en-US" altLang="ko-KR" sz="4400" dirty="0"/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71038B1-95BD-0A4D-89BE-7754E02C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079331"/>
              </p:ext>
            </p:extLst>
          </p:nvPr>
        </p:nvGraphicFramePr>
        <p:xfrm>
          <a:off x="15589076" y="21506119"/>
          <a:ext cx="12805450" cy="8778240"/>
        </p:xfrm>
        <a:graphic>
          <a:graphicData uri="http://schemas.openxmlformats.org/drawingml/2006/table">
            <a:tbl>
              <a:tblPr/>
              <a:tblGrid>
                <a:gridCol w="12805450">
                  <a:extLst>
                    <a:ext uri="{9D8B030D-6E8A-4147-A177-3AD203B41FA5}">
                      <a16:colId xmlns:a16="http://schemas.microsoft.com/office/drawing/2014/main" val="1068743623"/>
                    </a:ext>
                  </a:extLst>
                </a:gridCol>
              </a:tblGrid>
              <a:tr h="6201088">
                <a:tc>
                  <a:txBody>
                    <a:bodyPr/>
                    <a:lstStyle/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__device__ void simon_f32(uint32_t* X, uint32_t* Y ) {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Y[0]  ^= (X[31] &amp; X[24]) ^ X[30];  Y[1]  ^= (X[0] &amp; X[25]) ^ X[31];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Y[2]  ^= (X[1] &amp; X[26]) ^ X[0];    Y[3]  ^= (X[2] &amp; X[27]) ^ X[1];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Y[4]  ^= (X[3] &amp; X[28]) ^ X[2];    Y[5]  ^= (X[4] &amp; X[29]) ^ X[3];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Y[6]  ^= (X[5] &amp; X[30]) ^ X[4];    Y[7]  ^= (X[6] &amp; X[31]) ^ X[5];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Y[8]  ^= (X[7] &amp; X[0]) ^ X[6];     Y[9]  ^= (X[8] &amp; X[1]) ^ X[7];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Y[10] ^= (X[9] &amp; X[2]) ^ X[8];     Y[11] ^= (X[10] &amp; X[3]) ^ X[9];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Y[12] ^= (X[11] &amp; X[4]) ^ X[10];   Y[13] ^= (X[12] &amp; X[5]) ^ X[11];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Y[14] ^= (X[13] &amp; X[6]) ^ X[12];   Y[15] ^= (X[14] &amp; X[7]) ^ X[13];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Y[16] ^= (X[15] &amp; X[8]) ^ X[14];   Y[17] ^= (X[16] &amp; X[9]) ^ X[15];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Y[18] ^= (X[17] &amp; X[10]) ^ X[16];  Y[19] ^= (X[18] &amp; X[11]) ^ X[17];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Y[20] ^= (X[19] &amp; X[12]) ^ X[18];  Y[21] ^= (X[20] &amp; X[13]) ^ X[19];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Y[22] ^= (X[21] &amp; X[14]) ^ X[20];  Y[23] ^= (X[22] &amp; X[15]) ^ X[21];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Y[24] ^= (X[23] &amp; X[16]) ^ X[22];  Y[25] ^= (X[24] &amp; X[17]) ^ X[23];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Y[26] ^= (X[25] &amp; X[18]) ^ X[24];  Y[27] ^= (X[26] &amp; X[19]) ^ X[25];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Y[28] ^= (X[27] &amp; X[20]) ^ X[26];  Y[29] ^= (X[28] &amp; X[21]) ^ X[27];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  Y[30] ^= (X[29] &amp; X[22]) ^ X[28];  Y[31] ^= (X[30] &amp; X[23]) ^ X[29];</a:t>
                      </a:r>
                    </a:p>
                    <a:p>
                      <a:pPr algn="just"/>
                      <a:r>
                        <a:rPr lang="en" sz="3200" dirty="0">
                          <a:effectLst/>
                          <a:latin typeface="Helvetica" pitchFamily="2" charset="0"/>
                        </a:rPr>
                        <a:t>}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1725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7DCD51-AA69-DB41-8B6C-764314F4E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85411"/>
              </p:ext>
            </p:extLst>
          </p:nvPr>
        </p:nvGraphicFramePr>
        <p:xfrm>
          <a:off x="15589076" y="9993859"/>
          <a:ext cx="13281080" cy="11424064"/>
        </p:xfrm>
        <a:graphic>
          <a:graphicData uri="http://schemas.openxmlformats.org/drawingml/2006/table">
            <a:tbl>
              <a:tblPr/>
              <a:tblGrid>
                <a:gridCol w="13281080">
                  <a:extLst>
                    <a:ext uri="{9D8B030D-6E8A-4147-A177-3AD203B41FA5}">
                      <a16:colId xmlns:a16="http://schemas.microsoft.com/office/drawing/2014/main" val="2082183916"/>
                    </a:ext>
                  </a:extLst>
                </a:gridCol>
              </a:tblGrid>
              <a:tr h="11424064">
                <a:tc>
                  <a:txBody>
                    <a:bodyPr/>
                    <a:lstStyle/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__constant__ uint32_t z[64] = { 0xffffffff,  0xffffffff,  0x0, 0xffffffff,  0xffffffff,  0x0, 0xffffffff,  0xffffffff,  0xffffffff,  0x0, 0xffffffff,  0x0, 0xffffffff,  0xffffffff,  0x0, 0x0, 0x0, 0xffffffff,  0xffffffff,  0x0, 0x0, 0xffffffff,  0x0, 0xffffffff,  0xffffffff,  0xffffffff,  0xffffffff,  0x0, 0x0, 0x0, 0x0, 0x0, 0x0, 0xffffffff,  0x0, 0x0, 0xffffffff,  0x0, 0x0, 0x0, 0xffffffff,  0x0, 0xffffffff,  0x0, 0x0, 0xffffffff,  0xffffffff,  0xffffffff,  0x0, 0x0, 0xffffffff,  0xffffffff,  0x0, 0xffffffff,  0x0, 0x0, 0x0, 0x0, 0xffffffff,  0xffffffff,  0xffffffff,  0xffffffff,  0xffffffff,  0xffffffff};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__device__ void 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simon_update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(uint32_t* K, uint32_t 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i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) {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//RK0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K[0] = K[0] ^ K[(3) % 32 + 96] ^ K[32] ^ K[(4) % 32 + 96] ^ K[(1) % 32 + 32];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K[1] = K[1] ^ K[(1 + 3) % 32 + 96] ^ K[1 + 32] ^ K[(1 + 4) % 32 + 96] ^ K[(1 + 1) % 32 + 32];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for (int j = 2; j &lt; 32; 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j++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) 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K[j] = K[j] ^ K[(j + 3) % 32 + 96] ^ K[j + 32] ^ K[(j + 4) % 32 + 96] ^ K[(j + 1) % 32 + 32] ^ 0xffffffffffff;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K[0] ^= z[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i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K[0 + 32] = K[0 + 32] ^ K[(0 + 3) % 32] ^ K[0 + 64] ^ K[(0 + 4) % 32] ^ K[(0 + 1) % 32 + 64];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K[1 + 32] = K[1 + 32] ^ K[(1 + 3) % 32] ^ K[1 + 64] ^ K[(1 + 4) % 32] ^ K[(1 + 1) % 32 + 64];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//RK!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for (int j = 2; j &lt; 32; 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j++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) {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K[j + 32] = K[j + 32] ^ K[(j + 3) % 32] ^ K[j + 64] ^ K[(j + 4) % 32] ^ K[(j + 1) % 32 + 64] ^ 0xffffffffffff;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}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K[32] ^= z[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i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 + 1];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//RK2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K[0 + 64] = K[0 + 64] ^ K[(0 + 3) % 32 + 32] ^ K[0 + 96] ^ K[(0 + 4) % 32 + 32] ^ K[(0 + 1) % 32 + 96];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K[1 + 64] = K[1 + 64] ^ K[(1 + 3) % 32 + 32] ^ K[1 + 96] ^ K[(1 + 4) % 32 + 32] ^ K[(1 + 1) % 32 + 96];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for (int j = 2; j &lt; 32; 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j++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) {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K[j + 64] = K[j + 64] ^ K[(j + 3) % 32 + 32] ^ K[j + 96] ^ K[(j + 4) % 32 + 32] ^ K[(j + 1) % 32 + 96] ^ 0xffffffffffff;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}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K[64] ^= z[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i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 + 2];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//RK3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K[0 + 96] = K[0 + 96] ^ K[(0 + 3) % 32 + 64] ^ K[0] ^ K[(0 + 4) % 32 + 64] ^ K[(0 + 1) % 32];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K[1 + 96] = K[1 + 96] ^ K[(1 + 3) % 32 + 64] ^ K[1] ^ K[(1 + 4) % 32 + 64] ^ K[(1 + 1) % 32];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for (int j = 2; j &lt; 32; 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j++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) {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K[j + 96] = K[j + 96] ^ K[(j + 3) % 32 + 64] ^ K[j] ^ K[(j + 4) % 32 + 64] ^ K[(j + 1) % 32 ] ^ 0xffffffffffff;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}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K[96] ^= z[</a:t>
                      </a:r>
                      <a:r>
                        <a:rPr lang="en" sz="2000" dirty="0" err="1">
                          <a:effectLst/>
                          <a:latin typeface="Helvetica" pitchFamily="2" charset="0"/>
                        </a:rPr>
                        <a:t>i</a:t>
                      </a:r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 + 3];</a:t>
                      </a:r>
                    </a:p>
                    <a:p>
                      <a:pPr algn="just"/>
                      <a:r>
                        <a:rPr lang="en" sz="2000" dirty="0">
                          <a:effectLst/>
                          <a:latin typeface="Helvetica" pitchFamily="2" charset="0"/>
                        </a:rPr>
                        <a:t>}</a:t>
                      </a:r>
                    </a:p>
                  </a:txBody>
                  <a:tcPr marL="30297" marR="30297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3633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1874</Words>
  <Application>Microsoft Office PowerPoint</Application>
  <PresentationFormat>사용자 지정</PresentationFormat>
  <Paragraphs>71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Helvetica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김 현준</cp:lastModifiedBy>
  <cp:revision>59</cp:revision>
  <dcterms:created xsi:type="dcterms:W3CDTF">2017-09-25T14:51:22Z</dcterms:created>
  <dcterms:modified xsi:type="dcterms:W3CDTF">2022-09-21T08:36:37Z</dcterms:modified>
</cp:coreProperties>
</file>