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 autoAdjust="0"/>
    <p:restoredTop sz="94660"/>
  </p:normalViewPr>
  <p:slideViewPr>
    <p:cSldViewPr snapToGrid="0">
      <p:cViewPr varScale="1">
        <p:scale>
          <a:sx n="20" d="100"/>
          <a:sy n="20" d="100"/>
        </p:scale>
        <p:origin x="360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495805A-2951-2D4A-914E-7281913D9667}"/>
              </a:ext>
            </a:extLst>
          </p:cNvPr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차분 분석을 위한 </a:t>
            </a:r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딥러닝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기반의</a:t>
            </a:r>
            <a:br>
              <a:rPr lang="en-US" altLang="ko-KR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</a:b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신경망 </a:t>
            </a:r>
            <a:r>
              <a:rPr lang="ko-KR" altLang="en-US" sz="11310" b="1" dirty="0" err="1">
                <a:solidFill>
                  <a:schemeClr val="tx1"/>
                </a:solidFill>
                <a:ea typeface="문체부 제목 돋음체" panose="020B0609000101010101" pitchFamily="49" charset="-127"/>
              </a:rPr>
              <a:t>구별자</a:t>
            </a:r>
            <a:r>
              <a:rPr lang="ko-KR" altLang="en-US" sz="11310" b="1" dirty="0">
                <a:solidFill>
                  <a:schemeClr val="tx1"/>
                </a:solidFill>
                <a:ea typeface="문체부 제목 돋음체" panose="020B0609000101010101" pitchFamily="49" charset="-127"/>
              </a:rPr>
              <a:t> 연구 동향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AA0A56-4C6B-5640-AA7C-45DB49FE73AD}"/>
              </a:ext>
            </a:extLst>
          </p:cNvPr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60" dirty="0"/>
              <a:t>김현지</a:t>
            </a:r>
            <a:r>
              <a:rPr lang="ko-KR" altLang="en-US" sz="3960" baseline="30000" dirty="0"/>
              <a:t>*</a:t>
            </a:r>
            <a:r>
              <a:rPr lang="en-US" altLang="ko-KR" sz="3960" dirty="0"/>
              <a:t>, </a:t>
            </a:r>
            <a:r>
              <a:rPr lang="ko-KR" altLang="en-US" sz="3960" dirty="0"/>
              <a:t>임세진</a:t>
            </a:r>
            <a:r>
              <a:rPr lang="ko-KR" altLang="en-US" sz="3960" baseline="30000" dirty="0"/>
              <a:t>*</a:t>
            </a:r>
            <a:r>
              <a:rPr lang="en-US" altLang="ko-KR" sz="3960" dirty="0"/>
              <a:t>, </a:t>
            </a:r>
            <a:r>
              <a:rPr lang="ko-KR" altLang="en-US" sz="3960" dirty="0"/>
              <a:t>강예준</a:t>
            </a:r>
            <a:r>
              <a:rPr lang="ko-KR" altLang="en-US" sz="3960" baseline="30000" dirty="0"/>
              <a:t>*</a:t>
            </a:r>
            <a:r>
              <a:rPr lang="en-US" altLang="ko-KR" sz="3960" dirty="0"/>
              <a:t>, </a:t>
            </a:r>
            <a:r>
              <a:rPr lang="ko-KR" altLang="en-US" sz="3960" dirty="0"/>
              <a:t>김원웅</a:t>
            </a:r>
            <a:r>
              <a:rPr lang="ko-KR" altLang="en-US" sz="3960" baseline="30000" dirty="0"/>
              <a:t>*</a:t>
            </a:r>
            <a:r>
              <a:rPr lang="en-US" altLang="ko-KR" sz="3960" dirty="0"/>
              <a:t>, </a:t>
            </a:r>
            <a:r>
              <a:rPr lang="ko-KR" altLang="en-US" sz="3960" dirty="0" err="1"/>
              <a:t>서화정</a:t>
            </a:r>
            <a:r>
              <a:rPr lang="ko-KR" altLang="en-US" sz="3960" baseline="30000" dirty="0"/>
              <a:t>*</a:t>
            </a:r>
            <a:r>
              <a:rPr lang="en-US" altLang="ko-KR" sz="3960" baseline="30000" dirty="0"/>
              <a:t>†</a:t>
            </a:r>
            <a:endParaRPr lang="en-US" altLang="ko-KR" sz="3959" dirty="0"/>
          </a:p>
          <a:p>
            <a:pPr algn="ctr"/>
            <a:r>
              <a:rPr lang="en-US" altLang="ko-KR" sz="3959" baseline="30000" dirty="0"/>
              <a:t>* </a:t>
            </a:r>
            <a:r>
              <a:rPr lang="ko-KR" altLang="en-US" sz="3959" dirty="0"/>
              <a:t>한성대학교 대학원 </a:t>
            </a:r>
            <a:r>
              <a:rPr lang="en-US" altLang="ko-KR" sz="3959" dirty="0"/>
              <a:t>IT</a:t>
            </a:r>
            <a:r>
              <a:rPr lang="ko-KR" altLang="en-US" sz="3959" dirty="0" err="1"/>
              <a:t>융합공학부</a:t>
            </a:r>
            <a:endParaRPr lang="ko-KR" altLang="en-US" sz="3959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CEBECC19-9978-C045-B2F3-B15581B4C46B}"/>
              </a:ext>
            </a:extLst>
          </p:cNvPr>
          <p:cNvSpPr/>
          <p:nvPr/>
        </p:nvSpPr>
        <p:spPr>
          <a:xfrm>
            <a:off x="708085" y="6543594"/>
            <a:ext cx="28885975" cy="5461194"/>
          </a:xfrm>
          <a:prstGeom prst="roundRect">
            <a:avLst>
              <a:gd name="adj" fmla="val 74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FF174-DFAC-E442-93BA-7C6E31C50021}"/>
              </a:ext>
            </a:extLst>
          </p:cNvPr>
          <p:cNvSpPr txBox="1"/>
          <p:nvPr/>
        </p:nvSpPr>
        <p:spPr>
          <a:xfrm>
            <a:off x="1125431" y="7700469"/>
            <a:ext cx="27753123" cy="41703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/>
              <a:t>차분 분석은 </a:t>
            </a:r>
            <a:r>
              <a:rPr lang="ko-KR" altLang="en-US" sz="4300" dirty="0" err="1"/>
              <a:t>블록암호에</a:t>
            </a:r>
            <a:r>
              <a:rPr lang="ko-KR" altLang="en-US" sz="4300" dirty="0"/>
              <a:t> 대한 대표적인 암호 분석 기법이며</a:t>
            </a:r>
            <a:r>
              <a:rPr lang="en-US" altLang="ko-KR" sz="4300" dirty="0"/>
              <a:t>,</a:t>
            </a:r>
            <a:r>
              <a:rPr lang="ko-KR" altLang="en-US" sz="4300" dirty="0"/>
              <a:t> 데이터 복잡도를 줄이기 위해 </a:t>
            </a:r>
            <a:r>
              <a:rPr lang="ko-KR" altLang="en-US" sz="4300" b="1" dirty="0" err="1">
                <a:solidFill>
                  <a:srgbClr val="002060"/>
                </a:solidFill>
              </a:rPr>
              <a:t>구별자</a:t>
            </a:r>
            <a:r>
              <a:rPr lang="ko-KR" altLang="en-US" sz="4300" b="1" dirty="0">
                <a:solidFill>
                  <a:srgbClr val="002060"/>
                </a:solidFill>
              </a:rPr>
              <a:t> </a:t>
            </a:r>
            <a:r>
              <a:rPr lang="en-US" altLang="ko-KR" sz="4300" b="1" dirty="0">
                <a:solidFill>
                  <a:srgbClr val="002060"/>
                </a:solidFill>
              </a:rPr>
              <a:t>(Distinguisher)</a:t>
            </a:r>
            <a:r>
              <a:rPr lang="ko-KR" altLang="en-US" sz="4300" b="1" dirty="0">
                <a:solidFill>
                  <a:srgbClr val="002060"/>
                </a:solidFill>
              </a:rPr>
              <a:t>가 사용되며</a:t>
            </a:r>
            <a:r>
              <a:rPr lang="en-US" altLang="ko-KR" sz="4300" b="1" dirty="0">
                <a:solidFill>
                  <a:srgbClr val="002060"/>
                </a:solidFill>
              </a:rPr>
              <a:t>,</a:t>
            </a:r>
            <a:r>
              <a:rPr lang="ko-KR" altLang="en-US" sz="4300" b="1" dirty="0">
                <a:solidFill>
                  <a:srgbClr val="002060"/>
                </a:solidFill>
              </a:rPr>
              <a:t> 인공신경망은 이를 위한 좋은 솔루션</a:t>
            </a:r>
            <a:r>
              <a:rPr lang="ko-KR" altLang="en-US" sz="4300" dirty="0"/>
              <a:t>이 될 수 있다</a:t>
            </a:r>
            <a:r>
              <a:rPr lang="en-US" altLang="ko-KR" sz="43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" altLang="ko-Kore-KR" sz="4300" dirty="0" err="1">
                <a:latin typeface="Helvetica" pitchFamily="2" charset="0"/>
              </a:rPr>
              <a:t>Gohr</a:t>
            </a:r>
            <a:r>
              <a:rPr lang="en" altLang="ko-Kore-KR" sz="4300" dirty="0">
                <a:latin typeface="Helvetica" pitchFamily="2" charset="0"/>
              </a:rPr>
              <a:t>[1]</a:t>
            </a:r>
            <a:r>
              <a:rPr lang="ko-KR" altLang="en-US" sz="4300" dirty="0">
                <a:latin typeface="Helvetica" pitchFamily="2" charset="0"/>
              </a:rPr>
              <a:t>의 연구를 기반으로 하여 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다양한 암호 알고리즘과 입력 차분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, 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모델 구조</a:t>
            </a:r>
            <a:r>
              <a:rPr lang="ko-KR" altLang="en-US" sz="4300" dirty="0">
                <a:latin typeface="Helvetica" pitchFamily="2" charset="0"/>
              </a:rPr>
              <a:t>에 대한 연구들이 진행되고 있다</a:t>
            </a:r>
            <a:r>
              <a:rPr lang="en-US" altLang="ko-KR" sz="4300" dirty="0">
                <a:latin typeface="Helvetica" pitchFamily="2" charset="0"/>
              </a:rPr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1000" dirty="0">
              <a:latin typeface="Helvetica" pitchFamily="2" charset="0"/>
            </a:endParaRPr>
          </a:p>
          <a:p>
            <a:r>
              <a:rPr lang="ko-KR" altLang="en-US" sz="2000" dirty="0">
                <a:latin typeface="Helvetica" pitchFamily="2" charset="0"/>
              </a:rPr>
              <a:t> </a:t>
            </a:r>
            <a:endParaRPr lang="en-US" altLang="ko-KR" sz="2000" dirty="0">
              <a:latin typeface="Helvetica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>
                <a:latin typeface="Helvetica" pitchFamily="2" charset="0"/>
              </a:rPr>
              <a:t>현재 </a:t>
            </a:r>
            <a:r>
              <a:rPr lang="ko-KR" altLang="en-US" sz="4300" dirty="0" err="1">
                <a:latin typeface="Helvetica" pitchFamily="2" charset="0"/>
              </a:rPr>
              <a:t>딥러닝</a:t>
            </a:r>
            <a:r>
              <a:rPr lang="ko-KR" altLang="en-US" sz="4300" dirty="0">
                <a:latin typeface="Helvetica" pitchFamily="2" charset="0"/>
              </a:rPr>
              <a:t> 기반의 신경망 </a:t>
            </a:r>
            <a:r>
              <a:rPr lang="ko-KR" altLang="en-US" sz="4300" dirty="0" err="1">
                <a:latin typeface="Helvetica" pitchFamily="2" charset="0"/>
              </a:rPr>
              <a:t>구별자가</a:t>
            </a:r>
            <a:r>
              <a:rPr lang="ko-KR" altLang="en-US" sz="4300" dirty="0">
                <a:latin typeface="Helvetica" pitchFamily="2" charset="0"/>
              </a:rPr>
              <a:t> 갖는 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한계점 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(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메모리 제한 문제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,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 라운드 축소된 경우 대해서만 가능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)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을 극복하기 위한 방법론에 대한 연구가 필요할</a:t>
            </a:r>
            <a:r>
              <a:rPr lang="ko-KR" altLang="en-US" sz="4300" dirty="0">
                <a:latin typeface="Helvetica" pitchFamily="2" charset="0"/>
              </a:rPr>
              <a:t> 것으로 생각된다</a:t>
            </a:r>
            <a:r>
              <a:rPr lang="en-US" altLang="ko-KR" sz="4300" dirty="0">
                <a:latin typeface="Helvetica" pitchFamily="2" charset="0"/>
              </a:rPr>
              <a:t>.</a:t>
            </a:r>
            <a:endParaRPr lang="en-US" altLang="ko-KR" sz="4300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34F77E54-2C19-A343-A926-11D255BF3F0D}"/>
              </a:ext>
            </a:extLst>
          </p:cNvPr>
          <p:cNvSpPr/>
          <p:nvPr/>
        </p:nvSpPr>
        <p:spPr>
          <a:xfrm>
            <a:off x="708084" y="6543595"/>
            <a:ext cx="3595599" cy="1022928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F5EAE8EA-FE7C-FE45-9024-4DA9D8DCE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968DFB2C-463B-904F-A8A7-2342B1C0B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6412757-4CB0-D847-A163-C3CE2DFA7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BB0B8C1-5831-C141-9DE7-5CDF0415DE36}"/>
              </a:ext>
            </a:extLst>
          </p:cNvPr>
          <p:cNvSpPr/>
          <p:nvPr/>
        </p:nvSpPr>
        <p:spPr>
          <a:xfrm>
            <a:off x="708085" y="12290273"/>
            <a:ext cx="28885975" cy="8469207"/>
          </a:xfrm>
          <a:prstGeom prst="roundRect">
            <a:avLst>
              <a:gd name="adj" fmla="val 715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08C6E9-6BEB-D844-A5B5-D23A10AE2968}"/>
              </a:ext>
            </a:extLst>
          </p:cNvPr>
          <p:cNvSpPr/>
          <p:nvPr/>
        </p:nvSpPr>
        <p:spPr>
          <a:xfrm>
            <a:off x="708084" y="12278651"/>
            <a:ext cx="3595599" cy="1022928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관련 연구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E28FBE34-4348-1343-BD3C-BB05F9B19DF2}"/>
              </a:ext>
            </a:extLst>
          </p:cNvPr>
          <p:cNvSpPr/>
          <p:nvPr/>
        </p:nvSpPr>
        <p:spPr>
          <a:xfrm>
            <a:off x="708085" y="21044965"/>
            <a:ext cx="28885975" cy="20467821"/>
          </a:xfrm>
          <a:prstGeom prst="roundRect">
            <a:avLst>
              <a:gd name="adj" fmla="val 24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2B106E70-B9C5-BC42-B5F3-67AFDF298010}"/>
              </a:ext>
            </a:extLst>
          </p:cNvPr>
          <p:cNvSpPr/>
          <p:nvPr/>
        </p:nvSpPr>
        <p:spPr>
          <a:xfrm>
            <a:off x="708084" y="21044967"/>
            <a:ext cx="3595599" cy="1105340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연구 동향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0304EC8-8DE1-4145-9F39-44D61250D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568" y="41512786"/>
            <a:ext cx="2460454" cy="12056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473313C-3291-674E-B682-B151AEC2BEB9}"/>
              </a:ext>
            </a:extLst>
          </p:cNvPr>
          <p:cNvSpPr txBox="1"/>
          <p:nvPr/>
        </p:nvSpPr>
        <p:spPr>
          <a:xfrm>
            <a:off x="1125430" y="13587064"/>
            <a:ext cx="28468630" cy="67710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/>
              <a:t>입력 차분은 두 </a:t>
            </a:r>
            <a:r>
              <a:rPr lang="ko-KR" altLang="en-US" sz="4300" dirty="0" err="1"/>
              <a:t>평문을</a:t>
            </a:r>
            <a:r>
              <a:rPr lang="ko-KR" altLang="en-US" sz="4300" dirty="0"/>
              <a:t> </a:t>
            </a:r>
            <a:r>
              <a:rPr lang="en-US" altLang="ko-KR" sz="4300" dirty="0"/>
              <a:t>XOR</a:t>
            </a:r>
            <a:r>
              <a:rPr lang="ko-KR" altLang="en-US" sz="4300" dirty="0"/>
              <a:t>한 값이고 출력 차분은 해당 </a:t>
            </a:r>
            <a:r>
              <a:rPr lang="ko-KR" altLang="en-US" sz="4300" dirty="0" err="1"/>
              <a:t>평문</a:t>
            </a:r>
            <a:r>
              <a:rPr lang="ko-KR" altLang="en-US" sz="4300" dirty="0"/>
              <a:t> 쌍을 암호화한 암호문 쌍을 </a:t>
            </a:r>
            <a:r>
              <a:rPr lang="en-US" altLang="ko-KR" sz="4300" dirty="0"/>
              <a:t>XOR</a:t>
            </a:r>
            <a:r>
              <a:rPr lang="ko-KR" altLang="en-US" sz="4300" dirty="0"/>
              <a:t>한 값이다</a:t>
            </a:r>
            <a:r>
              <a:rPr lang="en-US" altLang="ko-KR" sz="4300" dirty="0"/>
              <a:t>.</a:t>
            </a:r>
            <a:r>
              <a:rPr lang="ko-KR" altLang="en-US" sz="4300" dirty="0"/>
              <a:t> 이를 차분 특성이라고 한다</a:t>
            </a:r>
            <a:r>
              <a:rPr lang="en-US" altLang="ko-KR" sz="43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/>
              <a:t>암호 알고리즘이 안전하지 않게 설계된 경우</a:t>
            </a:r>
            <a:r>
              <a:rPr lang="en-US" altLang="ko-KR" sz="4300" dirty="0"/>
              <a:t>,</a:t>
            </a:r>
            <a:r>
              <a:rPr lang="ko-KR" altLang="en-US" sz="4300" dirty="0"/>
              <a:t> </a:t>
            </a:r>
            <a:r>
              <a:rPr lang="ko-KR" altLang="en-US" sz="4300" b="1" dirty="0">
                <a:solidFill>
                  <a:srgbClr val="002060"/>
                </a:solidFill>
              </a:rPr>
              <a:t>입력 차분에 따라 특정 확률의 출력 차분들이 존재</a:t>
            </a:r>
            <a:r>
              <a:rPr lang="ko-KR" altLang="en-US" sz="4300" dirty="0"/>
              <a:t>하며</a:t>
            </a:r>
            <a:r>
              <a:rPr lang="en-US" altLang="ko-KR" sz="4300" dirty="0"/>
              <a:t>,</a:t>
            </a:r>
            <a:r>
              <a:rPr lang="ko-KR" altLang="en-US" sz="4300" dirty="0"/>
              <a:t> 이러한 점을 활용하면 </a:t>
            </a:r>
            <a:r>
              <a:rPr lang="ko-KR" altLang="en-US" sz="4300" b="1" dirty="0">
                <a:solidFill>
                  <a:srgbClr val="002060"/>
                </a:solidFill>
              </a:rPr>
              <a:t>사용된 키를 유추</a:t>
            </a:r>
            <a:r>
              <a:rPr lang="ko-KR" altLang="en-US" sz="4300" dirty="0"/>
              <a:t>할 수 있다</a:t>
            </a:r>
            <a:r>
              <a:rPr lang="en-US" altLang="ko-KR" sz="4300" dirty="0"/>
              <a:t>.</a:t>
            </a:r>
            <a:r>
              <a:rPr lang="ko-KR" altLang="en-US" sz="4300" dirty="0"/>
              <a:t> </a:t>
            </a:r>
            <a:endParaRPr lang="en-US" altLang="ko-KR" sz="43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 err="1"/>
              <a:t>구별자는</a:t>
            </a:r>
            <a:r>
              <a:rPr lang="ko-KR" altLang="en-US" sz="4300" dirty="0"/>
              <a:t> </a:t>
            </a:r>
            <a:r>
              <a:rPr lang="ko-KR" altLang="en-US" sz="4300" dirty="0" err="1"/>
              <a:t>평문에</a:t>
            </a:r>
            <a:r>
              <a:rPr lang="ko-KR" altLang="en-US" sz="4300" dirty="0"/>
              <a:t> 입력 차분을 </a:t>
            </a:r>
            <a:r>
              <a:rPr lang="en-US" altLang="ko-KR" sz="4300" dirty="0"/>
              <a:t>XOR</a:t>
            </a:r>
            <a:r>
              <a:rPr lang="ko-KR" altLang="en-US" sz="4300" dirty="0"/>
              <a:t>한 후 암호화하여 얻은 암호문이 안전하지 않은 암호 알고리즘일 경우</a:t>
            </a:r>
            <a:r>
              <a:rPr lang="en-US" altLang="ko-KR" sz="4300" dirty="0"/>
              <a:t>,</a:t>
            </a:r>
            <a:r>
              <a:rPr lang="ko-KR" altLang="en-US" sz="4300" dirty="0"/>
              <a:t> </a:t>
            </a:r>
            <a:r>
              <a:rPr lang="ko-KR" altLang="en-US" sz="4300" b="1" dirty="0">
                <a:solidFill>
                  <a:srgbClr val="002060"/>
                </a:solidFill>
              </a:rPr>
              <a:t>특정 확률로 특정 출력 차분을 갖는다는 점을 활용하여 차분을 구별해낸다</a:t>
            </a:r>
            <a:r>
              <a:rPr lang="en-US" altLang="ko-KR" sz="4300" b="1" dirty="0">
                <a:solidFill>
                  <a:srgbClr val="002060"/>
                </a:solidFill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000" b="1" dirty="0">
              <a:solidFill>
                <a:srgbClr val="00206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dirty="0">
                <a:latin typeface="Helvetica" pitchFamily="2" charset="0"/>
              </a:rPr>
              <a:t>이를 통해 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랜덤 데이터와 암호문을 구별</a:t>
            </a:r>
            <a:r>
              <a:rPr lang="ko-KR" altLang="en-US" sz="4300" dirty="0">
                <a:latin typeface="Helvetica" pitchFamily="2" charset="0"/>
              </a:rPr>
              <a:t>할 수 있다면 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데이터 복잡도를 감소</a:t>
            </a:r>
            <a:r>
              <a:rPr lang="ko-KR" altLang="en-US" sz="4300" dirty="0">
                <a:latin typeface="Helvetica" pitchFamily="2" charset="0"/>
              </a:rPr>
              <a:t>시킬 수 있다</a:t>
            </a:r>
            <a:r>
              <a:rPr lang="en-US" altLang="ko-KR" sz="4300" dirty="0">
                <a:latin typeface="Helvetica" pitchFamily="2" charset="0"/>
              </a:rPr>
              <a:t>.</a:t>
            </a:r>
            <a:endParaRPr lang="en-US" altLang="ko-KR" sz="4300" b="1" dirty="0">
              <a:solidFill>
                <a:srgbClr val="00206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ko-KR" altLang="en-US" sz="4300" b="1" dirty="0" err="1">
                <a:solidFill>
                  <a:srgbClr val="002060"/>
                </a:solidFill>
                <a:latin typeface="Helvetica" pitchFamily="2" charset="0"/>
              </a:rPr>
              <a:t>딥러닝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 기반의 신경망 </a:t>
            </a:r>
            <a:r>
              <a:rPr lang="ko-KR" altLang="en-US" sz="4300" b="1" dirty="0" err="1">
                <a:solidFill>
                  <a:srgbClr val="002060"/>
                </a:solidFill>
                <a:latin typeface="Helvetica" pitchFamily="2" charset="0"/>
              </a:rPr>
              <a:t>구별자는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 차분을 구별하는 작업을 분류 문제 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(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이진 분류 또는 다중 분류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)</a:t>
            </a:r>
            <a:r>
              <a:rPr lang="ko-KR" altLang="en-US" sz="4300" b="1" dirty="0">
                <a:solidFill>
                  <a:srgbClr val="002060"/>
                </a:solidFill>
                <a:latin typeface="Helvetica" pitchFamily="2" charset="0"/>
              </a:rPr>
              <a:t>로 해결할 수 있다</a:t>
            </a:r>
            <a:r>
              <a:rPr lang="en-US" altLang="ko-KR" sz="4300" b="1" dirty="0">
                <a:solidFill>
                  <a:srgbClr val="002060"/>
                </a:solidFill>
                <a:latin typeface="Helvetica" pitchFamily="2" charset="0"/>
              </a:rPr>
              <a:t>.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309ECCF-8D23-794E-981C-DFDD6ABFD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" t="932" r="751" b="652"/>
          <a:stretch/>
        </p:blipFill>
        <p:spPr>
          <a:xfrm>
            <a:off x="15244356" y="22150307"/>
            <a:ext cx="14257458" cy="18551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2CB429-274A-7047-B151-DA6BA56D8E89}"/>
                  </a:ext>
                </a:extLst>
              </p:cNvPr>
              <p:cNvSpPr txBox="1"/>
              <p:nvPr/>
            </p:nvSpPr>
            <p:spPr>
              <a:xfrm>
                <a:off x="1125430" y="22491470"/>
                <a:ext cx="15371151" cy="1914370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300" b="1" dirty="0">
                    <a:latin typeface="Helvetica" pitchFamily="2" charset="0"/>
                  </a:rPr>
                  <a:t>Ref. </a:t>
                </a:r>
                <a:r>
                  <a:rPr lang="en-US" altLang="ko-KR" sz="4300" b="1" dirty="0">
                    <a:solidFill>
                      <a:schemeClr val="tx1"/>
                    </a:solidFill>
                    <a:latin typeface="Helvetica" pitchFamily="2" charset="0"/>
                  </a:rPr>
                  <a:t>[1]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1.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ko-KR" altLang="en-US" sz="4000" b="1" dirty="0">
                    <a:solidFill>
                      <a:srgbClr val="002060"/>
                    </a:solidFill>
                    <a:latin typeface="+mn-ea"/>
                  </a:rPr>
                  <a:t>신경망 </a:t>
                </a:r>
                <a:r>
                  <a:rPr lang="ko-KR" altLang="en-US" sz="4000" b="1" dirty="0" err="1">
                    <a:solidFill>
                      <a:srgbClr val="002060"/>
                    </a:solidFill>
                    <a:latin typeface="+mn-ea"/>
                  </a:rPr>
                  <a:t>구별자를</a:t>
                </a:r>
                <a:r>
                  <a:rPr lang="ko-KR" altLang="en-US" sz="4000" b="1" dirty="0">
                    <a:solidFill>
                      <a:srgbClr val="002060"/>
                    </a:solidFill>
                    <a:latin typeface="+mn-ea"/>
                  </a:rPr>
                  <a:t> 처음 제안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+mn-ea"/>
                  </a:rPr>
                  <a:t>2.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+mn-ea"/>
                  </a:rPr>
                  <a:t> 무작위 데이터와 여러 입력 차분을 구별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+mn-ea"/>
                  </a:rPr>
                  <a:t>3.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+mn-ea"/>
                  </a:rPr>
                  <a:t> 기존의 </a:t>
                </a:r>
                <a:r>
                  <a:rPr lang="ko-KR" altLang="en-US" sz="4000" dirty="0" err="1">
                    <a:solidFill>
                      <a:schemeClr val="tx1"/>
                    </a:solidFill>
                    <a:latin typeface="+mn-ea"/>
                  </a:rPr>
                  <a:t>구별자에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+mn-ea"/>
                  </a:rPr>
                  <a:t> 비해 키 복구 공격에 대한</a:t>
                </a:r>
                <a:br>
                  <a:rPr lang="en-US" altLang="ko-KR" sz="4000" dirty="0">
                    <a:solidFill>
                      <a:schemeClr val="tx1"/>
                    </a:solidFill>
                    <a:latin typeface="+mn-ea"/>
                  </a:rPr>
                </a:br>
                <a:r>
                  <a:rPr lang="ko-KR" altLang="en-US" sz="4000" dirty="0">
                    <a:solidFill>
                      <a:schemeClr val="tx1"/>
                    </a:solidFill>
                    <a:latin typeface="+mn-ea"/>
                  </a:rPr>
                  <a:t>   데이터 복잡성을 감소</a:t>
                </a:r>
                <a:endParaRPr lang="en-US" altLang="ko-KR" sz="40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300" b="1" dirty="0">
                    <a:latin typeface="Helvetica" pitchFamily="2" charset="0"/>
                  </a:rPr>
                  <a:t>Ref. </a:t>
                </a:r>
                <a:r>
                  <a:rPr lang="en-US" altLang="ko-KR" sz="4300" b="1" dirty="0">
                    <a:solidFill>
                      <a:schemeClr val="tx1"/>
                    </a:solidFill>
                    <a:latin typeface="Helvetica" pitchFamily="2" charset="0"/>
                  </a:rPr>
                  <a:t>[3]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1.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altLang="ko-KR" sz="4000" dirty="0">
                    <a:solidFill>
                      <a:schemeClr val="tx1"/>
                    </a:solidFill>
                  </a:rPr>
                  <a:t>[1]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에서는 하나의 암호문 쌍을 입력 데이터로 사용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40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ko-KR" altLang="en-US" sz="4000" b="1" dirty="0">
                    <a:solidFill>
                      <a:srgbClr val="002060"/>
                    </a:solidFill>
                  </a:rPr>
                  <a:t>개의 암호문 쌍을 사용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하여 그에 따른 실험 진행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2.</a:t>
                </a:r>
                <a:r>
                  <a:rPr lang="en" altLang="ko-Kore-KR" sz="4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모든 경우에 대해 </a:t>
                </a:r>
                <a:r>
                  <a:rPr lang="en-US" altLang="ko-KR" sz="4000" dirty="0">
                    <a:solidFill>
                      <a:schemeClr val="tx1"/>
                    </a:solidFill>
                  </a:rPr>
                  <a:t>0.5 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이상의 정확도 달성</a:t>
                </a:r>
                <a:endParaRPr lang="en-US" altLang="ko-KR" sz="40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300" b="1" dirty="0">
                    <a:latin typeface="Helvetica" pitchFamily="2" charset="0"/>
                  </a:rPr>
                  <a:t>Ref. </a:t>
                </a:r>
                <a:r>
                  <a:rPr lang="en-US" altLang="ko-KR" sz="4300" b="1" dirty="0">
                    <a:solidFill>
                      <a:schemeClr val="tx1"/>
                    </a:solidFill>
                    <a:latin typeface="Helvetica" pitchFamily="2" charset="0"/>
                  </a:rPr>
                  <a:t>[4]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1.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en-US" altLang="ko-KR" sz="4000" dirty="0">
                    <a:solidFill>
                      <a:schemeClr val="tx1"/>
                    </a:solidFill>
                  </a:rPr>
                  <a:t>5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라운드 </a:t>
                </a:r>
                <a:r>
                  <a:rPr lang="en" altLang="ko-Kore-KR" sz="4000" dirty="0">
                    <a:solidFill>
                      <a:schemeClr val="tx1"/>
                    </a:solidFill>
                  </a:rPr>
                  <a:t>Speck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에 대해 여러 입력 차분에 대해 실험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4000" dirty="0">
                    <a:solidFill>
                      <a:schemeClr val="tx1"/>
                    </a:solidFill>
                  </a:rPr>
                  <a:t>[1]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보다 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더 높은 확률을 갖는 차분 특성이 있음을 분석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3. 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이외에도 상위 </a:t>
                </a:r>
                <a:r>
                  <a:rPr lang="en-US" altLang="ko-KR" sz="4000" dirty="0">
                    <a:solidFill>
                      <a:schemeClr val="tx1"/>
                    </a:solidFill>
                  </a:rPr>
                  <a:t>25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개의 입력 차분에 대한 실험 진행</a:t>
                </a:r>
                <a:endParaRPr lang="en-US" altLang="ko-KR" sz="40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r>
                  <a:rPr lang="ko-KR" altLang="en-US" sz="1000" dirty="0">
                    <a:latin typeface="Helvetica" pitchFamily="2" charset="0"/>
                  </a:rPr>
                  <a:t> </a:t>
                </a:r>
                <a:endParaRPr lang="en-US" altLang="ko-KR" sz="10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300" b="1" dirty="0">
                    <a:latin typeface="Helvetica" pitchFamily="2" charset="0"/>
                  </a:rPr>
                  <a:t>Ref. </a:t>
                </a:r>
                <a:r>
                  <a:rPr lang="en-US" altLang="ko-KR" sz="4300" b="1" dirty="0">
                    <a:solidFill>
                      <a:schemeClr val="tx1"/>
                    </a:solidFill>
                    <a:latin typeface="Helvetica" pitchFamily="2" charset="0"/>
                  </a:rPr>
                  <a:t>[5]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1.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다중 및 단일 입력 차분을 위한 두 가지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제안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ko-KR" altLang="en-US" sz="1000" dirty="0">
                    <a:latin typeface="Helvetica" pitchFamily="2" charset="0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:r>
                  <a:rPr lang="en" altLang="ko-Kore-KR" sz="4000" dirty="0">
                    <a:solidFill>
                      <a:schemeClr val="tx1"/>
                    </a:solidFill>
                  </a:rPr>
                  <a:t>MLP, CNN, LSTM</a:t>
                </a:r>
                <a:r>
                  <a:rPr lang="ko-KR" altLang="en-US" sz="4000" dirty="0" err="1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사용하여 </a:t>
                </a:r>
                <a:r>
                  <a:rPr lang="ko-KR" altLang="en-US" sz="4000" dirty="0"/>
                  <a:t>실험</a:t>
                </a:r>
                <a:br>
                  <a:rPr lang="en-US" altLang="ko-KR" sz="4000" dirty="0"/>
                </a:br>
                <a:r>
                  <a:rPr lang="en-US" altLang="ko-KR" sz="4000" dirty="0">
                    <a:sym typeface="Wingdings" pitchFamily="2" charset="2"/>
                  </a:rPr>
                  <a:t></a:t>
                </a:r>
                <a:r>
                  <a:rPr lang="ko-KR" altLang="en-US" sz="4000" dirty="0">
                    <a:sym typeface="Wingdings" pitchFamily="2" charset="2"/>
                  </a:rPr>
                  <a:t>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MLP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가 가장 좋은 성능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,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CNN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은 분석 실패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endParaRPr lang="en-US" altLang="ko-KR" sz="1000" dirty="0">
                  <a:solidFill>
                    <a:schemeClr val="tx1"/>
                  </a:solidFill>
                  <a:latin typeface="Helvetica" pitchFamily="2" charset="0"/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altLang="ko-KR" sz="4300" b="1" dirty="0">
                    <a:latin typeface="Helvetica" pitchFamily="2" charset="0"/>
                  </a:rPr>
                  <a:t>Ref. </a:t>
                </a:r>
                <a:r>
                  <a:rPr lang="en-US" altLang="ko-KR" sz="4300" b="1" dirty="0">
                    <a:solidFill>
                      <a:schemeClr val="tx1"/>
                    </a:solidFill>
                    <a:latin typeface="Helvetica" pitchFamily="2" charset="0"/>
                  </a:rPr>
                  <a:t>[6]</a:t>
                </a:r>
                <a:br>
                  <a:rPr lang="en-US" altLang="ko-KR" sz="4300" dirty="0">
                    <a:solidFill>
                      <a:schemeClr val="tx1"/>
                    </a:solidFill>
                    <a:latin typeface="Helvetica" pitchFamily="2" charset="0"/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latin typeface="Helvetica" pitchFamily="2" charset="0"/>
                  </a:rPr>
                  <a:t>1.</a:t>
                </a:r>
                <a:r>
                  <a:rPr lang="ko-KR" altLang="en-US" sz="4000" dirty="0">
                    <a:solidFill>
                      <a:schemeClr val="tx1"/>
                    </a:solidFill>
                    <a:latin typeface="Helvetica" pitchFamily="2" charset="0"/>
                  </a:rPr>
                  <a:t> 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고전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+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신경망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4000" b="1" dirty="0">
                    <a:solidFill>
                      <a:srgbClr val="002060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4000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새로운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제안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: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4000" dirty="0"/>
                  <a:t>메모리</a:t>
                </a:r>
                <a:r>
                  <a:rPr lang="en-US" altLang="ko-KR" sz="4000" dirty="0"/>
                  <a:t>,</a:t>
                </a:r>
                <a:r>
                  <a:rPr lang="ko-KR" altLang="en-US" sz="4000" dirty="0"/>
                  <a:t> 데이터 복잡성 등으로 인한 라운드 확장 제한을</a:t>
                </a:r>
                <a:br>
                  <a:rPr lang="en-US" altLang="ko-KR" sz="4000" dirty="0"/>
                </a:br>
                <a:r>
                  <a:rPr lang="ko-KR" altLang="en-US" sz="4000" dirty="0"/>
                  <a:t>극복하기 위함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2.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b="1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ko-KR" altLang="en-US" sz="4000" b="1" dirty="0">
                    <a:solidFill>
                      <a:srgbClr val="002060"/>
                    </a:solidFill>
                  </a:rPr>
                  <a:t>라운드 입력 차분을 고전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입력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4000" dirty="0">
                    <a:solidFill>
                      <a:schemeClr val="tx1"/>
                    </a:solidFill>
                  </a:rPr>
                  <a:t>라운드에 대한 출력 차분을 구함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br>
                  <a:rPr lang="en-US" altLang="ko-KR" sz="4000" dirty="0"/>
                </a:br>
                <a:r>
                  <a:rPr lang="en-US" altLang="ko-KR" sz="4000" dirty="0"/>
                  <a:t>3.</a:t>
                </a:r>
                <a:r>
                  <a:rPr lang="ko-KR" altLang="en-US" sz="4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40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ko-KR" altLang="en-US" sz="4000" b="1" dirty="0">
                    <a:solidFill>
                      <a:srgbClr val="002060"/>
                    </a:solidFill>
                  </a:rPr>
                  <a:t>라운드 출력 차분을 신경망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구별자의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입력 차분으로 사용</a:t>
                </a:r>
                <a:br>
                  <a:rPr lang="en-US" altLang="ko-KR" sz="40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lang="ko-KR" altLang="en-US" sz="4000" dirty="0">
                    <a:solidFill>
                      <a:schemeClr val="tx1"/>
                    </a:solidFill>
                    <a:sym typeface="Wingdings" pitchFamily="2" charset="2"/>
                  </a:rPr>
                  <a:t> </a:t>
                </a:r>
                <a:r>
                  <a:rPr lang="ko-KR" altLang="en-US" sz="4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sz="4000" dirty="0">
                    <a:solidFill>
                      <a:schemeClr val="tx1"/>
                    </a:solidFill>
                  </a:rPr>
                  <a:t>라운드에 대해 동작하도록 함</a:t>
                </a:r>
                <a:br>
                  <a:rPr lang="en-US" altLang="ko-KR" sz="4000" dirty="0"/>
                </a:br>
                <a:r>
                  <a:rPr lang="ko-KR" altLang="en-US" sz="1000" dirty="0"/>
                  <a:t> </a:t>
                </a:r>
                <a:br>
                  <a:rPr lang="en-US" altLang="ko-KR" sz="4300" dirty="0">
                    <a:solidFill>
                      <a:schemeClr val="tx1"/>
                    </a:solidFill>
                  </a:rPr>
                </a:br>
                <a:r>
                  <a:rPr lang="en-US" altLang="ko-KR" sz="4000" dirty="0">
                    <a:solidFill>
                      <a:schemeClr val="tx1"/>
                    </a:solidFill>
                  </a:rPr>
                  <a:t>4.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[1]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의 </a:t>
                </a:r>
                <a:r>
                  <a:rPr lang="ko-KR" altLang="en-US" sz="4000" b="1" dirty="0" err="1">
                    <a:solidFill>
                      <a:srgbClr val="002060"/>
                    </a:solidFill>
                  </a:rPr>
                  <a:t>구별자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구조와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[5]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의 </a:t>
                </a:r>
                <a:r>
                  <a:rPr lang="en-US" altLang="ko-KR" sz="4000" b="1" dirty="0">
                    <a:solidFill>
                      <a:srgbClr val="002060"/>
                    </a:solidFill>
                  </a:rPr>
                  <a:t>MLP</a:t>
                </a:r>
                <a:r>
                  <a:rPr lang="ko-KR" altLang="en-US" sz="4000" b="1" dirty="0">
                    <a:solidFill>
                      <a:srgbClr val="002060"/>
                    </a:solidFill>
                  </a:rPr>
                  <a:t> 모델 사용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2CB429-274A-7047-B151-DA6BA56D8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30" y="22491470"/>
                <a:ext cx="15371151" cy="19143702"/>
              </a:xfrm>
              <a:prstGeom prst="rect">
                <a:avLst/>
              </a:prstGeom>
              <a:blipFill>
                <a:blip r:embed="rId4"/>
                <a:stretch>
                  <a:fillRect l="-140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42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493</Words>
  <Application>Microsoft Macintosh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Cambria Math</vt:lpstr>
      <vt:lpstr>Helvetica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 hyunji</cp:lastModifiedBy>
  <cp:revision>69</cp:revision>
  <dcterms:created xsi:type="dcterms:W3CDTF">2017-09-25T14:51:22Z</dcterms:created>
  <dcterms:modified xsi:type="dcterms:W3CDTF">2022-10-04T04:24:25Z</dcterms:modified>
</cp:coreProperties>
</file>