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440" r:id="rId5"/>
    <p:sldId id="457" r:id="rId6"/>
    <p:sldId id="294" r:id="rId7"/>
    <p:sldId id="280" r:id="rId8"/>
    <p:sldId id="284" r:id="rId9"/>
    <p:sldId id="285" r:id="rId10"/>
    <p:sldId id="458" r:id="rId11"/>
    <p:sldId id="459" r:id="rId12"/>
    <p:sldId id="46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92" y="6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" y="1869329"/>
            <a:ext cx="12192000" cy="2387600"/>
          </a:xfrm>
        </p:spPr>
        <p:txBody>
          <a:bodyPr>
            <a:normAutofit/>
          </a:bodyPr>
          <a:lstStyle/>
          <a:p>
            <a:r>
              <a:rPr lang="en" altLang="ko-Kore-KR" dirty="0">
                <a:effectLst/>
                <a:latin typeface="Helvetica" pitchFamily="2" charset="0"/>
              </a:rPr>
              <a:t>Number theoretic transform (NTT)</a:t>
            </a:r>
            <a:br>
              <a:rPr lang="en" altLang="ko-Kore-KR" dirty="0">
                <a:effectLst/>
                <a:latin typeface="Helvetica" pitchFamily="2" charset="0"/>
              </a:rPr>
            </a:br>
            <a:r>
              <a:rPr lang="ko-KR" altLang="en-US" dirty="0">
                <a:effectLst/>
                <a:latin typeface="Helvetica" pitchFamily="2" charset="0"/>
              </a:rPr>
              <a:t>양자 회로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/>
              <a:t>융합공학부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1294B-7F3E-49C5-6171-22DF1286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NTT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F3EA3-3475-674E-6811-D0680FC7FB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09661"/>
            <a:ext cx="11369675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&lt;</a:t>
            </a:r>
            <a:r>
              <a:rPr lang="en" altLang="ko-Kore-KR" dirty="0">
                <a:effectLst/>
                <a:latin typeface="Helvetica" pitchFamily="2" charset="0"/>
              </a:rPr>
              <a:t>NTT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sub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quantum circuit</a:t>
            </a:r>
            <a:r>
              <a:rPr kumimoji="1" lang="en-US" altLang="ko-KR" dirty="0"/>
              <a:t>&gt;</a:t>
            </a:r>
          </a:p>
          <a:p>
            <a:r>
              <a:rPr lang="en" altLang="ko-Kore-KR" sz="2200" dirty="0" err="1">
                <a:effectLst/>
                <a:latin typeface="Helvetica" pitchFamily="2" charset="0"/>
              </a:rPr>
              <a:t>NTT_sub</a:t>
            </a:r>
            <a:r>
              <a:rPr lang="en" altLang="ko-Kore-KR" sz="2200" dirty="0">
                <a:effectLst/>
                <a:latin typeface="Helvetica" pitchFamily="2" charset="0"/>
              </a:rPr>
              <a:t> </a:t>
            </a:r>
            <a:r>
              <a:rPr lang="ko-KR" altLang="en-US" sz="2200" dirty="0">
                <a:effectLst/>
                <a:latin typeface="Helvetica" pitchFamily="2" charset="0"/>
              </a:rPr>
              <a:t>은 세부적으로 </a:t>
            </a:r>
            <a:r>
              <a:rPr lang="en" altLang="ko-Kore-KR" sz="2200" dirty="0">
                <a:effectLst/>
                <a:latin typeface="Helvetica" pitchFamily="2" charset="0"/>
              </a:rPr>
              <a:t>NTT_sub1</a:t>
            </a:r>
            <a:r>
              <a:rPr lang="ko-KR" altLang="en-US" sz="2200" dirty="0">
                <a:effectLst/>
                <a:latin typeface="Helvetica" pitchFamily="2" charset="0"/>
              </a:rPr>
              <a:t>과 </a:t>
            </a:r>
            <a:r>
              <a:rPr lang="en" altLang="ko-Kore-KR" sz="2200" dirty="0">
                <a:effectLst/>
                <a:latin typeface="Helvetica" pitchFamily="2" charset="0"/>
              </a:rPr>
              <a:t>NTT_sub2</a:t>
            </a:r>
            <a:r>
              <a:rPr lang="ko-KR" altLang="en-US" sz="2200" dirty="0">
                <a:effectLst/>
                <a:latin typeface="Helvetica" pitchFamily="2" charset="0"/>
              </a:rPr>
              <a:t>로 동작</a:t>
            </a:r>
            <a:endParaRPr lang="en-US" altLang="ko-KR" sz="2200" dirty="0">
              <a:latin typeface="Helvetica" pitchFamily="2" charset="0"/>
            </a:endParaRPr>
          </a:p>
          <a:p>
            <a:r>
              <a:rPr lang="en" altLang="ko-Kore-KR" sz="2200" dirty="0" err="1">
                <a:effectLst/>
                <a:latin typeface="Helvetica" pitchFamily="2" charset="0"/>
              </a:rPr>
              <a:t>NTT_sub</a:t>
            </a:r>
            <a:r>
              <a:rPr lang="ko-KR" altLang="en-US" sz="2200" dirty="0">
                <a:effectLst/>
                <a:latin typeface="Helvetica" pitchFamily="2" charset="0"/>
              </a:rPr>
              <a:t>에서는 맨 처음의 </a:t>
            </a:r>
            <a:r>
              <a:rPr lang="en" altLang="ko-Kore-KR" sz="2200" dirty="0">
                <a:effectLst/>
                <a:latin typeface="Helvetica" pitchFamily="2" charset="0"/>
              </a:rPr>
              <a:t>NTT input</a:t>
            </a:r>
            <a:r>
              <a:rPr lang="ko-KR" altLang="en-US" sz="2200" dirty="0">
                <a:effectLst/>
                <a:latin typeface="Helvetica" pitchFamily="2" charset="0"/>
              </a:rPr>
              <a:t>에서 </a:t>
            </a:r>
            <a:r>
              <a:rPr lang="en" altLang="ko-Kore-KR" sz="2200" dirty="0" err="1">
                <a:effectLst/>
                <a:latin typeface="Helvetica" pitchFamily="2" charset="0"/>
              </a:rPr>
              <a:t>montgomery_reduce</a:t>
            </a:r>
            <a:r>
              <a:rPr lang="ko-KR" altLang="en-US" sz="2200" dirty="0">
                <a:effectLst/>
                <a:latin typeface="Helvetica" pitchFamily="2" charset="0"/>
              </a:rPr>
              <a:t>까지 마친 결과의 값을 더하고 빼는 수식 </a:t>
            </a:r>
            <a:r>
              <a:rPr lang="en-US" altLang="ko-KR" sz="2200" dirty="0">
                <a:effectLst/>
                <a:latin typeface="Helvetica" pitchFamily="2" charset="0"/>
              </a:rPr>
              <a:t>(1)</a:t>
            </a:r>
            <a:r>
              <a:rPr lang="ko-KR" altLang="en-US" sz="2200" dirty="0">
                <a:effectLst/>
                <a:latin typeface="Helvetica" pitchFamily="2" charset="0"/>
              </a:rPr>
              <a:t>의 연산을 수행</a:t>
            </a:r>
            <a:endParaRPr lang="en-US" altLang="ko-KR" sz="2200" dirty="0">
              <a:effectLst/>
              <a:latin typeface="Helvetica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988AD-1316-4527-A11C-300EC4953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272" y="2830610"/>
            <a:ext cx="4161455" cy="75533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37AED8C-84A1-85A8-E90C-B6C48CDC7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179653"/>
              </p:ext>
            </p:extLst>
          </p:nvPr>
        </p:nvGraphicFramePr>
        <p:xfrm>
          <a:off x="2386012" y="3892985"/>
          <a:ext cx="7419976" cy="2743200"/>
        </p:xfrm>
        <a:graphic>
          <a:graphicData uri="http://schemas.openxmlformats.org/drawingml/2006/table">
            <a:tbl>
              <a:tblPr/>
              <a:tblGrid>
                <a:gridCol w="7419976">
                  <a:extLst>
                    <a:ext uri="{9D8B030D-6E8A-4147-A177-3AD203B41FA5}">
                      <a16:colId xmlns:a16="http://schemas.microsoft.com/office/drawing/2014/main" val="3375252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  <a:latin typeface="Helvetica" pitchFamily="2" charset="0"/>
                        </a:rPr>
                        <a:t> Algorithm 4</a:t>
                      </a:r>
                      <a:r>
                        <a:rPr lang="en">
                          <a:effectLst/>
                          <a:latin typeface="Helvetica" pitchFamily="2" charset="0"/>
                        </a:rPr>
                        <a:t> : NTT quantum circuit    implementation of NTT_sub2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998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>
                          <a:effectLst/>
                          <a:latin typeface="Helvetica" pitchFamily="2" charset="0"/>
                        </a:rPr>
                        <a:t> Input: 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input_2, input_1,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mont_temp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, sub2_temp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Output: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input_2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sub2_temp ← 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CNOT 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mont_temp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, sub2_temp)</a:t>
                      </a:r>
                    </a:p>
                    <a:p>
                      <a:r>
                        <a:rPr lang="en" b="1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(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mont_temp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, sub2_temp)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(r, sub2_temp)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</a:p>
                    <a:p>
                      <a:r>
                        <a:rPr lang="en" b="1" dirty="0">
                          <a:effectLst/>
                          <a:latin typeface="Helvetica" pitchFamily="2" charset="0"/>
                        </a:rPr>
                        <a:t>return 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sub2_temp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34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692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04F64-5E05-1974-1CC1-B0E45D8F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66234-F4A1-DEE7-E052-15870D62E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>
                <a:effectLst/>
                <a:latin typeface="Helvetica" pitchFamily="2" charset="0"/>
              </a:rPr>
              <a:t>본 논문에서는 </a:t>
            </a:r>
            <a:r>
              <a:rPr lang="en" altLang="ko-Kore-KR" sz="2400" dirty="0">
                <a:effectLst/>
                <a:latin typeface="Helvetica" pitchFamily="2" charset="0"/>
              </a:rPr>
              <a:t>PQC </a:t>
            </a:r>
            <a:r>
              <a:rPr lang="ko-KR" altLang="en-US" sz="2400" dirty="0">
                <a:effectLst/>
                <a:latin typeface="Helvetica" pitchFamily="2" charset="0"/>
              </a:rPr>
              <a:t>후보군인 격자 기반 암호에서 다항식 곱셈의 속도를 높이기 위해 사용하는 </a:t>
            </a:r>
            <a:r>
              <a:rPr lang="en" altLang="ko-Kore-KR" sz="2400" dirty="0">
                <a:effectLst/>
                <a:latin typeface="Helvetica" pitchFamily="2" charset="0"/>
              </a:rPr>
              <a:t>NTT </a:t>
            </a:r>
            <a:r>
              <a:rPr lang="ko-KR" altLang="en-US" sz="2400" dirty="0">
                <a:effectLst/>
                <a:latin typeface="Helvetica" pitchFamily="2" charset="0"/>
              </a:rPr>
              <a:t>곱셈에 대한 양자회로를 제안함</a:t>
            </a:r>
            <a:endParaRPr lang="en-US" altLang="ko-KR" sz="2400" dirty="0">
              <a:latin typeface="Helvetica" pitchFamily="2" charset="0"/>
            </a:endParaRPr>
          </a:p>
          <a:p>
            <a:endParaRPr lang="en-US" altLang="ko-KR" sz="200" dirty="0">
              <a:effectLst/>
              <a:latin typeface="Helvetica" pitchFamily="2" charset="0"/>
            </a:endParaRPr>
          </a:p>
          <a:p>
            <a:r>
              <a:rPr lang="ko-KR" altLang="en-US" sz="2400" dirty="0">
                <a:effectLst/>
                <a:latin typeface="Helvetica" pitchFamily="2" charset="0"/>
              </a:rPr>
              <a:t>제안하는 </a:t>
            </a:r>
            <a:r>
              <a:rPr lang="en" altLang="ko-Kore-KR" sz="2400" dirty="0">
                <a:effectLst/>
                <a:latin typeface="Helvetica" pitchFamily="2" charset="0"/>
              </a:rPr>
              <a:t>NTT </a:t>
            </a:r>
            <a:r>
              <a:rPr lang="ko-KR" altLang="en-US" sz="2400" dirty="0">
                <a:effectLst/>
                <a:latin typeface="Helvetica" pitchFamily="2" charset="0"/>
              </a:rPr>
              <a:t>양자 회로에서는 몇몇 방식을 통해 양자 자원을 줄이기 위한 </a:t>
            </a:r>
            <a:r>
              <a:rPr lang="ko-KR" altLang="en-US" sz="2400" dirty="0">
                <a:latin typeface="Helvetica" pitchFamily="2" charset="0"/>
              </a:rPr>
              <a:t>방향으로 </a:t>
            </a:r>
            <a:r>
              <a:rPr lang="ko-KR" altLang="en-US" sz="2400" dirty="0">
                <a:effectLst/>
                <a:latin typeface="Helvetica" pitchFamily="2" charset="0"/>
              </a:rPr>
              <a:t>구현을 진행함</a:t>
            </a:r>
            <a:endParaRPr lang="en-US" altLang="ko-KR" sz="2400" dirty="0">
              <a:latin typeface="Helvetica" pitchFamily="2" charset="0"/>
            </a:endParaRPr>
          </a:p>
          <a:p>
            <a:endParaRPr lang="en-US" altLang="ko-KR" sz="200" dirty="0">
              <a:effectLst/>
              <a:latin typeface="Helvetica" pitchFamily="2" charset="0"/>
            </a:endParaRPr>
          </a:p>
          <a:p>
            <a:r>
              <a:rPr lang="ko-KR" altLang="en-US" sz="2400" dirty="0">
                <a:effectLst/>
                <a:latin typeface="Helvetica" pitchFamily="2" charset="0"/>
              </a:rPr>
              <a:t>제안하는 </a:t>
            </a:r>
            <a:r>
              <a:rPr lang="en" altLang="ko-Kore-KR" sz="2400" dirty="0">
                <a:effectLst/>
                <a:latin typeface="Helvetica" pitchFamily="2" charset="0"/>
              </a:rPr>
              <a:t>NTT</a:t>
            </a:r>
            <a:r>
              <a:rPr lang="ko-KR" altLang="en-US" sz="2400" dirty="0">
                <a:effectLst/>
                <a:latin typeface="Helvetica" pitchFamily="2" charset="0"/>
              </a:rPr>
              <a:t>는 기존 암호에서 사용하는 </a:t>
            </a:r>
            <a:r>
              <a:rPr lang="en" altLang="ko-Kore-KR" sz="2400" dirty="0">
                <a:effectLst/>
                <a:latin typeface="Helvetica" pitchFamily="2" charset="0"/>
              </a:rPr>
              <a:t>parameter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줄인 </a:t>
            </a:r>
            <a:r>
              <a:rPr lang="en" altLang="ko-Kore-KR" sz="2400" dirty="0">
                <a:effectLst/>
                <a:latin typeface="Helvetica" pitchFamily="2" charset="0"/>
              </a:rPr>
              <a:t>simple-NTT </a:t>
            </a:r>
            <a:r>
              <a:rPr lang="ko-KR" altLang="en-US" sz="2400" dirty="0">
                <a:effectLst/>
                <a:latin typeface="Helvetica" pitchFamily="2" charset="0"/>
              </a:rPr>
              <a:t>로 동작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endParaRPr lang="en-US" altLang="ko-KR" sz="200" dirty="0">
              <a:latin typeface="Helvetica" pitchFamily="2" charset="0"/>
            </a:endParaRPr>
          </a:p>
          <a:p>
            <a:r>
              <a:rPr lang="ko-KR" altLang="en-US" sz="2400" dirty="0">
                <a:effectLst/>
                <a:latin typeface="Helvetica" pitchFamily="2" charset="0"/>
              </a:rPr>
              <a:t>이것은  추후 격자기반 </a:t>
            </a:r>
            <a:r>
              <a:rPr lang="en" altLang="ko-Kore-KR" sz="2400" dirty="0">
                <a:effectLst/>
                <a:latin typeface="Helvetica" pitchFamily="2" charset="0"/>
              </a:rPr>
              <a:t>PQC</a:t>
            </a:r>
            <a:r>
              <a:rPr lang="ko-KR" altLang="en-US" sz="2400" dirty="0">
                <a:effectLst/>
                <a:latin typeface="Helvetica" pitchFamily="2" charset="0"/>
              </a:rPr>
              <a:t>에 해당하는 </a:t>
            </a:r>
            <a:r>
              <a:rPr lang="en" altLang="ko-Kore-KR" sz="2400" dirty="0">
                <a:effectLst/>
                <a:latin typeface="Helvetica" pitchFamily="2" charset="0"/>
              </a:rPr>
              <a:t>CRYSTALS-KYBER </a:t>
            </a:r>
            <a:r>
              <a:rPr lang="ko-KR" altLang="en-US" sz="2400" dirty="0">
                <a:effectLst/>
                <a:latin typeface="Helvetica" pitchFamily="2" charset="0"/>
              </a:rPr>
              <a:t>및 </a:t>
            </a:r>
            <a:r>
              <a:rPr lang="en" altLang="ko-Kore-KR" sz="2400" dirty="0">
                <a:effectLst/>
                <a:latin typeface="Helvetica" pitchFamily="2" charset="0"/>
              </a:rPr>
              <a:t>Falcon</a:t>
            </a:r>
            <a:r>
              <a:rPr lang="ko-KR" altLang="en-US" sz="2400" dirty="0">
                <a:effectLst/>
                <a:latin typeface="Helvetica" pitchFamily="2" charset="0"/>
              </a:rPr>
              <a:t>의</a:t>
            </a:r>
            <a:r>
              <a:rPr lang="en" altLang="ko-Kore-KR" sz="2400" dirty="0">
                <a:effectLst/>
                <a:latin typeface="Helvetica" pitchFamily="2" charset="0"/>
              </a:rPr>
              <a:t> Parameter </a:t>
            </a:r>
            <a:r>
              <a:rPr lang="ko-KR" altLang="en-US" sz="2400" dirty="0">
                <a:effectLst/>
                <a:latin typeface="Helvetica" pitchFamily="2" charset="0"/>
              </a:rPr>
              <a:t>로 수정하여 격자 기반 암호군의 </a:t>
            </a:r>
            <a:r>
              <a:rPr lang="en" altLang="ko-Kore-KR" sz="2400" dirty="0">
                <a:effectLst/>
                <a:latin typeface="Helvetica" pitchFamily="2" charset="0"/>
              </a:rPr>
              <a:t>Post-quantum </a:t>
            </a:r>
            <a:r>
              <a:rPr lang="ko-KR" altLang="en-US" sz="2400" dirty="0">
                <a:effectLst/>
                <a:latin typeface="Helvetica" pitchFamily="2" charset="0"/>
              </a:rPr>
              <a:t>안전성 평가에 사용될 수 </a:t>
            </a:r>
            <a:r>
              <a:rPr lang="ko-KR" altLang="en-US" sz="2400">
                <a:effectLst/>
                <a:latin typeface="Helvetica" pitchFamily="2" charset="0"/>
              </a:rPr>
              <a:t>있다고 기대함</a:t>
            </a:r>
            <a:endParaRPr lang="en-US" altLang="ko-KR" sz="24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1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592" y="3086774"/>
            <a:ext cx="10071852" cy="718952"/>
          </a:xfrm>
        </p:spPr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592" y="4002615"/>
            <a:ext cx="10071850" cy="718952"/>
          </a:xfrm>
        </p:spPr>
        <p:txBody>
          <a:bodyPr/>
          <a:lstStyle/>
          <a:p>
            <a:r>
              <a:rPr lang="ko-KR" altLang="en-US" dirty="0"/>
              <a:t>제안 기법 </a:t>
            </a:r>
            <a:r>
              <a:rPr lang="en-US" altLang="ko-KR" dirty="0"/>
              <a:t>(NTT </a:t>
            </a:r>
            <a:r>
              <a:rPr lang="ko-KR" altLang="en-US" dirty="0"/>
              <a:t>양자회로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592" y="4921796"/>
            <a:ext cx="10071850" cy="718952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D7F5393-F52B-15E3-6630-B46FB9AE1DCF}"/>
              </a:ext>
            </a:extLst>
          </p:cNvPr>
          <p:cNvSpPr/>
          <p:nvPr/>
        </p:nvSpPr>
        <p:spPr>
          <a:xfrm>
            <a:off x="1055592" y="4912287"/>
            <a:ext cx="10071852" cy="70681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A95C6-325D-C6AD-552C-267A970BE2FC}"/>
              </a:ext>
            </a:extLst>
          </p:cNvPr>
          <p:cNvSpPr txBox="1"/>
          <p:nvPr/>
        </p:nvSpPr>
        <p:spPr>
          <a:xfrm>
            <a:off x="1055592" y="1238903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Contents</a:t>
            </a:r>
            <a:endParaRPr kumimoji="1" lang="ko-Kore-KR" altLang="en-US" sz="4000" dirty="0"/>
          </a:p>
        </p:txBody>
      </p:sp>
      <p:sp>
        <p:nvSpPr>
          <p:cNvPr id="11" name="텍스트 개체 틀 1">
            <a:extLst>
              <a:ext uri="{FF2B5EF4-FFF2-40B4-BE49-F238E27FC236}">
                <a16:creationId xmlns:a16="http://schemas.microsoft.com/office/drawing/2014/main" id="{F8BB420C-885E-26F5-A0B5-02EB32090170}"/>
              </a:ext>
            </a:extLst>
          </p:cNvPr>
          <p:cNvSpPr txBox="1">
            <a:spLocks/>
          </p:cNvSpPr>
          <p:nvPr/>
        </p:nvSpPr>
        <p:spPr>
          <a:xfrm>
            <a:off x="1055592" y="2158084"/>
            <a:ext cx="10071852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서론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0" y="1108050"/>
                <a:ext cx="12192000" cy="1964049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500" dirty="0"/>
                  <a:t>양자컴퓨터는 큐비트의 </a:t>
                </a:r>
                <a:r>
                  <a:rPr lang="ko-KR" altLang="en-US" sz="25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500" dirty="0"/>
                  <a:t> 및 </a:t>
                </a:r>
                <a:r>
                  <a:rPr lang="ko-KR" altLang="en-US" sz="25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500" dirty="0"/>
                  <a:t>의 양자 상태를 활용하여 계산을 수행</a:t>
                </a:r>
                <a:endParaRPr lang="en-US" altLang="ko-KR" sz="2500" dirty="0"/>
              </a:p>
              <a:p>
                <a:r>
                  <a:rPr lang="ko-KR" altLang="en-US" sz="2500" dirty="0"/>
                  <a:t>큐비트</a:t>
                </a:r>
                <a:r>
                  <a:rPr lang="ko-KR" altLang="en-US" sz="25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5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5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500" dirty="0">
                    <a:solidFill>
                      <a:schemeClr val="tx1"/>
                    </a:solidFill>
                  </a:rPr>
                  <a:t>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500" dirty="0">
                    <a:solidFill>
                      <a:schemeClr val="tx1"/>
                    </a:solidFill>
                  </a:rPr>
                  <a:t>개의 경우를 한번에 표현하고 연산 가능</a:t>
                </a:r>
                <a:endParaRPr lang="en-US" altLang="ko-KR" sz="25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ore-KR" sz="2500" dirty="0"/>
                  <a:t>IBM, Google, Microsoft </a:t>
                </a:r>
                <a:r>
                  <a:rPr kumimoji="1" lang="ko-Kore-KR" altLang="en-US" sz="2500" dirty="0"/>
                  <a:t>등</a:t>
                </a:r>
                <a:r>
                  <a:rPr kumimoji="1" lang="ko-KR" altLang="en-US" sz="2500" dirty="0"/>
                  <a:t> 세계적인 기업 뿐 아니라 </a:t>
                </a:r>
                <a:r>
                  <a:rPr kumimoji="1" lang="en-US" altLang="ko-KR" sz="2500" dirty="0"/>
                  <a:t>LG, </a:t>
                </a:r>
                <a:r>
                  <a:rPr kumimoji="1" lang="ko-KR" altLang="en-US" sz="2500" dirty="0"/>
                  <a:t>삼성 등 국내 기업에서도 양자컴퓨터 개발에 투자하고 있음</a:t>
                </a:r>
                <a:endParaRPr kumimoji="1" lang="ko-Kore-KR" altLang="en-US" sz="2500" dirty="0"/>
              </a:p>
              <a:p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0" y="1108050"/>
                <a:ext cx="12192000" cy="1964049"/>
              </a:xfrm>
              <a:blipFill>
                <a:blip r:embed="rId2"/>
                <a:stretch>
                  <a:fillRect l="-832" t="-5161" r="-2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C3E89D14-F433-5680-D3FF-A6644AE525F4}"/>
              </a:ext>
            </a:extLst>
          </p:cNvPr>
          <p:cNvSpPr/>
          <p:nvPr/>
        </p:nvSpPr>
        <p:spPr>
          <a:xfrm>
            <a:off x="711201" y="2986373"/>
            <a:ext cx="10786532" cy="36893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1DFA1-34B7-1ACB-C820-18F8A45E8D9B}"/>
              </a:ext>
            </a:extLst>
          </p:cNvPr>
          <p:cNvSpPr txBox="1"/>
          <p:nvPr/>
        </p:nvSpPr>
        <p:spPr>
          <a:xfrm>
            <a:off x="711201" y="2986373"/>
            <a:ext cx="107865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dirty="0"/>
              <a:t>Google</a:t>
            </a:r>
            <a:r>
              <a:rPr kumimoji="1" lang="ko-KR" altLang="en-US" sz="2000" dirty="0"/>
              <a:t>의 양자 우월성 달성</a:t>
            </a:r>
          </a:p>
          <a:p>
            <a:pPr lvl="1"/>
            <a:r>
              <a:rPr kumimoji="1" lang="en-US" altLang="ko-KR" dirty="0"/>
              <a:t> - 2019</a:t>
            </a:r>
            <a:r>
              <a:rPr kumimoji="1" lang="ko-KR" altLang="en-US" dirty="0"/>
              <a:t>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Google AI Quantum </a:t>
            </a:r>
            <a:r>
              <a:rPr kumimoji="1" lang="ko-KR" altLang="en-US" dirty="0"/>
              <a:t>연구팀은 고전 컴퓨터상에서의 난제인 </a:t>
            </a:r>
            <a:r>
              <a:rPr kumimoji="1" lang="ko-KR" altLang="en-US" dirty="0">
                <a:solidFill>
                  <a:srgbClr val="FF0000"/>
                </a:solidFill>
              </a:rPr>
              <a:t>난수 증명 문제를 </a:t>
            </a:r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r>
              <a:rPr kumimoji="1" lang="ko-KR" altLang="en-US" dirty="0">
                <a:solidFill>
                  <a:srgbClr val="FF0000"/>
                </a:solidFill>
              </a:rPr>
              <a:t>분 </a:t>
            </a:r>
            <a:r>
              <a:rPr kumimoji="1" lang="en-US" altLang="ko-KR" dirty="0">
                <a:solidFill>
                  <a:srgbClr val="FF0000"/>
                </a:solidFill>
              </a:rPr>
              <a:t>20</a:t>
            </a:r>
            <a:r>
              <a:rPr kumimoji="1" lang="ko-KR" altLang="en-US" dirty="0">
                <a:solidFill>
                  <a:srgbClr val="FF0000"/>
                </a:solidFill>
              </a:rPr>
              <a:t>초 만에 해결하여</a:t>
            </a:r>
            <a:r>
              <a:rPr kumimoji="1" lang="ko-KR" altLang="en-US" dirty="0">
                <a:solidFill>
                  <a:schemeClr val="accent6"/>
                </a:solidFill>
                <a:sym typeface="Wingdings" pitchFamily="2" charset="2"/>
              </a:rPr>
              <a:t> </a:t>
            </a:r>
            <a:r>
              <a:rPr kumimoji="1" lang="ko-KR" altLang="en-US" dirty="0">
                <a:sym typeface="Wingdings" pitchFamily="2" charset="2"/>
              </a:rPr>
              <a:t>국제학술지 </a:t>
            </a:r>
            <a:r>
              <a:rPr kumimoji="1" lang="en-US" altLang="ko-KR" dirty="0">
                <a:sym typeface="Wingdings" pitchFamily="2" charset="2"/>
              </a:rPr>
              <a:t>Nature </a:t>
            </a:r>
            <a:r>
              <a:rPr kumimoji="1" lang="ko-KR" altLang="en-US" dirty="0">
                <a:sym typeface="Wingdings" pitchFamily="2" charset="2"/>
              </a:rPr>
              <a:t>게재</a:t>
            </a:r>
            <a:endParaRPr kumimoji="1" lang="en-US" altLang="ko-KR" dirty="0">
              <a:sym typeface="Wingdings" pitchFamily="2" charset="2"/>
            </a:endParaRPr>
          </a:p>
          <a:p>
            <a:pPr lvl="1"/>
            <a:r>
              <a:rPr kumimoji="1" lang="en-US" altLang="ko-KR" dirty="0">
                <a:solidFill>
                  <a:schemeClr val="accent5"/>
                </a:solidFill>
              </a:rPr>
              <a:t> - </a:t>
            </a:r>
            <a:r>
              <a:rPr kumimoji="1" lang="ko-KR" altLang="en-US" dirty="0">
                <a:solidFill>
                  <a:schemeClr val="accent5"/>
                </a:solidFill>
              </a:rPr>
              <a:t>경쟁사 </a:t>
            </a:r>
            <a:r>
              <a:rPr kumimoji="1" lang="en-US" altLang="ko-KR" dirty="0">
                <a:solidFill>
                  <a:schemeClr val="accent5"/>
                </a:solidFill>
              </a:rPr>
              <a:t>IBM</a:t>
            </a:r>
            <a:r>
              <a:rPr kumimoji="1" lang="ko-KR" altLang="en-US" dirty="0"/>
              <a:t>은 블로그</a:t>
            </a:r>
            <a:r>
              <a:rPr kumimoji="1" lang="en-US" altLang="ko-KR" dirty="0"/>
              <a:t>,</a:t>
            </a:r>
            <a:r>
              <a:rPr kumimoji="1" lang="ko-KR" altLang="en-US" dirty="0"/>
              <a:t> 논문에서 </a:t>
            </a:r>
            <a:r>
              <a:rPr kumimoji="1" lang="en-US" altLang="ko-KR" dirty="0"/>
              <a:t>Google</a:t>
            </a:r>
            <a:r>
              <a:rPr kumimoji="1" lang="ko-KR" altLang="en-US" dirty="0"/>
              <a:t> 연구팀은 자신들이 유리한 방식으로 문제를 설계하고 실험한 결과를 게재하였다고 논평</a:t>
            </a:r>
            <a:endParaRPr kumimoji="1"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D7C1C7-36C7-43DB-DCCE-84C66A044B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117"/>
          <a:stretch/>
        </p:blipFill>
        <p:spPr>
          <a:xfrm>
            <a:off x="1664983" y="4529101"/>
            <a:ext cx="4620277" cy="20263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98E71D2-F7BC-CDC6-344F-3885BE7EA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080" y="4432489"/>
            <a:ext cx="2798678" cy="21502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A53D8B-0A79-A328-868A-995B3E6D104D}"/>
              </a:ext>
            </a:extLst>
          </p:cNvPr>
          <p:cNvSpPr txBox="1"/>
          <p:nvPr/>
        </p:nvSpPr>
        <p:spPr>
          <a:xfrm>
            <a:off x="7539080" y="5829523"/>
            <a:ext cx="2597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사용된 </a:t>
            </a:r>
            <a:r>
              <a:rPr kumimoji="1" lang="en-US" altLang="ko-KR" sz="1200" b="1" dirty="0">
                <a:solidFill>
                  <a:schemeClr val="bg1"/>
                </a:solidFill>
              </a:rPr>
              <a:t>54-qubit</a:t>
            </a:r>
            <a:r>
              <a:rPr kumimoji="1" lang="ko-KR" altLang="en-US" sz="1200" b="1" dirty="0">
                <a:solidFill>
                  <a:schemeClr val="bg1"/>
                </a:solidFill>
              </a:rPr>
              <a:t> </a:t>
            </a:r>
            <a:r>
              <a:rPr kumimoji="1" lang="en-US" altLang="ko-KR" sz="1200" b="1" dirty="0">
                <a:solidFill>
                  <a:schemeClr val="bg1"/>
                </a:solidFill>
              </a:rPr>
              <a:t>Sycamore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</a:rPr>
              <a:t> Processor</a:t>
            </a:r>
            <a:endParaRPr kumimoji="1" lang="ko-Kore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C690B-B985-E465-F4F1-EA245470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서론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628CD-3AEA-3AB9-8FEF-C3C4FFC86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38237"/>
            <a:ext cx="11369675" cy="5603875"/>
          </a:xfrm>
        </p:spPr>
        <p:txBody>
          <a:bodyPr>
            <a:normAutofit/>
          </a:bodyPr>
          <a:lstStyle/>
          <a:p>
            <a:r>
              <a:rPr kumimoji="1" lang="ko-Kore-KR" altLang="en-US" sz="2400" b="1" dirty="0"/>
              <a:t>양자 컴퓨터의</a:t>
            </a:r>
            <a:r>
              <a:rPr kumimoji="1" lang="ko-KR" altLang="en-US" sz="2400" b="1" dirty="0"/>
              <a:t> 가용</a:t>
            </a:r>
            <a:r>
              <a:rPr kumimoji="1" lang="ko-Kore-KR" altLang="en-US" sz="2400" b="1" dirty="0"/>
              <a:t> 자원이</a:t>
            </a:r>
            <a:r>
              <a:rPr kumimoji="1" lang="en-US" altLang="ko-Kore-KR" sz="2400" b="1" dirty="0"/>
              <a:t>(ex. </a:t>
            </a:r>
            <a:r>
              <a:rPr kumimoji="1" lang="ko-Kore-KR" altLang="en-US" sz="2400" b="1" dirty="0"/>
              <a:t>사용 가능한 큐비트</a:t>
            </a:r>
            <a:r>
              <a:rPr kumimoji="1" lang="ko-KR" altLang="en-US" sz="2400" b="1" dirty="0"/>
              <a:t> </a:t>
            </a:r>
            <a:r>
              <a:rPr kumimoji="1" lang="ko-Kore-KR" altLang="en-US" sz="2400" b="1" dirty="0"/>
              <a:t>수</a:t>
            </a:r>
            <a:r>
              <a:rPr kumimoji="1" lang="en-US" altLang="ko-KR" sz="2400" b="1" dirty="0"/>
              <a:t>) </a:t>
            </a:r>
            <a:r>
              <a:rPr kumimoji="1" lang="ko-KR" altLang="en-US" sz="2400" b="1" dirty="0"/>
              <a:t>암호 공격에 필요한 자원에 도달할 때가</a:t>
            </a:r>
            <a:r>
              <a:rPr kumimoji="1" lang="ko-Kore-KR" altLang="en-US" sz="2400" b="1" dirty="0"/>
              <a:t> 곧 암호가 깨질 수 있는 시점으로</a:t>
            </a:r>
            <a:r>
              <a:rPr kumimoji="1" lang="ko-KR" altLang="en-US" sz="2400" b="1" dirty="0"/>
              <a:t> 봄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endParaRPr lang="en-US" altLang="ko-KR" sz="1000" dirty="0">
              <a:effectLst/>
              <a:latin typeface="Helvetica" pitchFamily="2" charset="0"/>
            </a:endParaRPr>
          </a:p>
          <a:p>
            <a:r>
              <a:rPr lang="ko-KR" altLang="en-US" sz="2400" dirty="0">
                <a:effectLst/>
                <a:latin typeface="Helvetica" pitchFamily="2" charset="0"/>
              </a:rPr>
              <a:t>대규모 양자컴퓨터의 발달에 대응하기 위해 </a:t>
            </a:r>
            <a:r>
              <a:rPr lang="en" altLang="ko-Kore-KR" sz="2400" dirty="0">
                <a:effectLst/>
                <a:latin typeface="Helvetica" pitchFamily="2" charset="0"/>
              </a:rPr>
              <a:t>NIST</a:t>
            </a:r>
            <a:r>
              <a:rPr lang="ko-KR" altLang="en-US" sz="2400" dirty="0">
                <a:effectLst/>
                <a:latin typeface="Helvetica" pitchFamily="2" charset="0"/>
              </a:rPr>
              <a:t>에서는 </a:t>
            </a:r>
            <a:r>
              <a:rPr lang="en" altLang="ko-Kore-KR" sz="2400" dirty="0">
                <a:effectLst/>
                <a:latin typeface="Helvetica" pitchFamily="2" charset="0"/>
              </a:rPr>
              <a:t>Post-quantum </a:t>
            </a:r>
            <a:r>
              <a:rPr lang="ko-KR" altLang="en-US" sz="2400" dirty="0">
                <a:effectLst/>
                <a:latin typeface="Helvetica" pitchFamily="2" charset="0"/>
              </a:rPr>
              <a:t>암호 선정을 위한 </a:t>
            </a:r>
            <a:r>
              <a:rPr lang="en" altLang="ko-Kore-KR" sz="2400" dirty="0">
                <a:effectLst/>
                <a:latin typeface="Helvetica" pitchFamily="2" charset="0"/>
              </a:rPr>
              <a:t>conference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개최하였으며 </a:t>
            </a:r>
            <a:r>
              <a:rPr lang="en-US" altLang="ko-KR" sz="2400" dirty="0">
                <a:effectLst/>
                <a:latin typeface="Helvetica" pitchFamily="2" charset="0"/>
              </a:rPr>
              <a:t>4 </a:t>
            </a:r>
            <a:r>
              <a:rPr lang="ko-KR" altLang="en-US" sz="2400" dirty="0">
                <a:effectLst/>
                <a:latin typeface="Helvetica" pitchFamily="2" charset="0"/>
              </a:rPr>
              <a:t>라운드의 암호를 공개하였음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altLang="ko-KR" sz="1000" dirty="0">
              <a:effectLst/>
              <a:latin typeface="Helvetica" pitchFamily="2" charset="0"/>
            </a:endParaRPr>
          </a:p>
          <a:p>
            <a:r>
              <a:rPr lang="en-US" altLang="ko-KR" sz="2400" dirty="0">
                <a:effectLst/>
                <a:latin typeface="Helvetica" pitchFamily="2" charset="0"/>
              </a:rPr>
              <a:t>Number theoretic transform(NTT)</a:t>
            </a:r>
            <a:r>
              <a:rPr lang="ko-KR" altLang="en-US" sz="2400" dirty="0">
                <a:effectLst/>
                <a:latin typeface="Helvetica" pitchFamily="2" charset="0"/>
              </a:rPr>
              <a:t>는 격자 기반 암호에서 다항식 곱셈을 효율적으로 하기 위해 사용됨</a:t>
            </a:r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kumimoji="1" lang="en-US" altLang="ko-KR" sz="1000" b="1" dirty="0">
              <a:latin typeface="Helvetica" pitchFamily="2" charset="0"/>
            </a:endParaRPr>
          </a:p>
          <a:p>
            <a:r>
              <a:rPr kumimoji="1" lang="ko-KR" altLang="en-US" sz="2400" b="1" dirty="0">
                <a:latin typeface="Helvetica" pitchFamily="2" charset="0"/>
              </a:rPr>
              <a:t>본 논문에서는 </a:t>
            </a:r>
            <a:r>
              <a:rPr kumimoji="1" lang="en-US" altLang="ko-KR" sz="2400" b="1" dirty="0">
                <a:latin typeface="Helvetica" pitchFamily="2" charset="0"/>
              </a:rPr>
              <a:t>NTT</a:t>
            </a:r>
            <a:r>
              <a:rPr kumimoji="1" lang="ko-KR" altLang="en-US" sz="2400" b="1" dirty="0">
                <a:latin typeface="Helvetica" pitchFamily="2" charset="0"/>
              </a:rPr>
              <a:t> 양자회로를 제안하며</a:t>
            </a:r>
            <a:r>
              <a:rPr kumimoji="1" lang="en-US" altLang="ko-KR" sz="2400" b="1" dirty="0">
                <a:latin typeface="Helvetica" pitchFamily="2" charset="0"/>
              </a:rPr>
              <a:t>,</a:t>
            </a:r>
            <a:r>
              <a:rPr kumimoji="1" lang="ko-KR" altLang="en-US" sz="2400" b="1" dirty="0">
                <a:latin typeface="Helvetica" pitchFamily="2" charset="0"/>
              </a:rPr>
              <a:t> </a:t>
            </a:r>
            <a:r>
              <a:rPr lang="ko-KR" altLang="en-US" sz="2400" b="1" dirty="0">
                <a:effectLst/>
                <a:latin typeface="Helvetica" pitchFamily="2" charset="0"/>
              </a:rPr>
              <a:t>해당</a:t>
            </a:r>
            <a:r>
              <a:rPr lang="en" altLang="ko-Kore-KR" sz="2400" b="1" dirty="0">
                <a:effectLst/>
                <a:latin typeface="Helvetica" pitchFamily="2" charset="0"/>
              </a:rPr>
              <a:t> </a:t>
            </a:r>
            <a:r>
              <a:rPr lang="ko-KR" altLang="en-US" sz="2400" b="1" dirty="0">
                <a:effectLst/>
                <a:latin typeface="Helvetica" pitchFamily="2" charset="0"/>
              </a:rPr>
              <a:t>양자회로는 실제의 암호보다 더 작은 범위의 </a:t>
            </a:r>
            <a:r>
              <a:rPr lang="en" altLang="ko-Kore-KR" sz="2400" b="1" dirty="0">
                <a:effectLst/>
                <a:latin typeface="Helvetica" pitchFamily="2" charset="0"/>
              </a:rPr>
              <a:t>Parameter N=16, Q=33 </a:t>
            </a:r>
            <a:r>
              <a:rPr lang="ko-KR" altLang="en-US" sz="2400" b="1" dirty="0">
                <a:effectLst/>
                <a:latin typeface="Helvetica" pitchFamily="2" charset="0"/>
              </a:rPr>
              <a:t>와 임의의 </a:t>
            </a:r>
            <a:r>
              <a:rPr lang="en" altLang="ko-Kore-KR" sz="2400" b="1" dirty="0">
                <a:effectLst/>
                <a:latin typeface="Helvetica" pitchFamily="2" charset="0"/>
              </a:rPr>
              <a:t>zetas </a:t>
            </a:r>
            <a:r>
              <a:rPr lang="ko-KR" altLang="en-US" sz="2400" b="1" dirty="0">
                <a:effectLst/>
                <a:latin typeface="Helvetica" pitchFamily="2" charset="0"/>
              </a:rPr>
              <a:t>값에 대해 </a:t>
            </a:r>
            <a:r>
              <a:rPr lang="en" altLang="ko-Kore-KR" sz="2400" b="1" dirty="0">
                <a:effectLst/>
                <a:latin typeface="Helvetica" pitchFamily="2" charset="0"/>
              </a:rPr>
              <a:t>simple-NTT </a:t>
            </a:r>
            <a:r>
              <a:rPr lang="ko-KR" altLang="en-US" sz="2400" b="1" dirty="0">
                <a:effectLst/>
                <a:latin typeface="Helvetica" pitchFamily="2" charset="0"/>
              </a:rPr>
              <a:t>로서 동작함</a:t>
            </a:r>
            <a:endParaRPr lang="en-US" altLang="ko-KR" sz="2400" b="1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kumimoji="1"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66934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양자프로그래밍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000" dirty="0"/>
                  <a:t>Quantum gate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양자 컴퓨터에서는 디지털 회로의 디지털 논리 게이트와 유사하게 양자 게이트를 사용하여 큐비트의 상태를 제어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Quantum gate</a:t>
                </a:r>
                <a:r>
                  <a:rPr lang="ko-KR" altLang="en-US" sz="2000" dirty="0"/>
                  <a:t>의 인풋으로는 </a:t>
                </a:r>
                <a:r>
                  <a:rPr lang="en-US" altLang="ko-KR" sz="2000" dirty="0"/>
                  <a:t>qubit </a:t>
                </a:r>
                <a:r>
                  <a:rPr lang="ko-KR" altLang="en-US" sz="2000" dirty="0"/>
                  <a:t>만 동작 가능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(quantum data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와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classic data trade-off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불가능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)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endParaRPr lang="en-US" altLang="ko-KR" sz="2000" b="1" dirty="0">
                  <a:solidFill>
                    <a:srgbClr val="2E75B6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큐비트는 양자회로 연산에서 </a:t>
                </a:r>
                <a:r>
                  <a:rPr lang="en-US" altLang="ko-KR" sz="2000" dirty="0"/>
                  <a:t>Control </a:t>
                </a:r>
                <a:r>
                  <a:rPr lang="ko-KR" altLang="en-US" sz="2000" dirty="0" err="1"/>
                  <a:t>큐비트</a:t>
                </a:r>
                <a:r>
                  <a:rPr lang="ko-KR" altLang="en-US" sz="2000" dirty="0"/>
                  <a:t> 과 </a:t>
                </a:r>
                <a:r>
                  <a:rPr lang="en-US" altLang="ko-KR" sz="2000" dirty="0"/>
                  <a:t>Target </a:t>
                </a:r>
                <a:r>
                  <a:rPr lang="ko-KR" altLang="en-US" sz="2000" dirty="0"/>
                  <a:t>큐비트로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나눌 수 있음 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Control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</a:t>
                </a:r>
                <a:r>
                  <a:rPr lang="ko-KR" altLang="en-US" sz="1600" dirty="0"/>
                  <a:t> 연산에 영향을 주는 </a:t>
                </a:r>
                <a:r>
                  <a:rPr lang="ko-KR" altLang="en-US" sz="1600" dirty="0" err="1"/>
                  <a:t>큐비트</a:t>
                </a:r>
                <a:r>
                  <a:rPr lang="en-US" altLang="ko-KR" sz="1600" dirty="0"/>
                  <a:t>,</a:t>
                </a:r>
                <a:r>
                  <a:rPr lang="ko-KR" altLang="en-US" sz="1600" dirty="0"/>
                  <a:t> 값이 바뀌지 않음</a:t>
                </a:r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1600" b="1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 </m:t>
                    </m:r>
                  </m:oMath>
                </a14:m>
                <a:r>
                  <a:rPr lang="en-US" altLang="ko-KR" sz="1600" b="1" dirty="0">
                    <a:solidFill>
                      <a:srgbClr val="2E75B6"/>
                    </a:solidFill>
                  </a:rPr>
                  <a:t>Target </a:t>
                </a:r>
                <a:r>
                  <a:rPr lang="ko-KR" altLang="en-US" sz="1600" b="1" dirty="0" err="1">
                    <a:solidFill>
                      <a:srgbClr val="2E75B6"/>
                    </a:solidFill>
                  </a:rPr>
                  <a:t>큐비트</a:t>
                </a:r>
                <a:r>
                  <a:rPr lang="en-US" altLang="ko-KR" sz="1600" b="1" dirty="0">
                    <a:solidFill>
                      <a:srgbClr val="2E75B6"/>
                    </a:solidFill>
                  </a:rPr>
                  <a:t> 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연상 대상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결과 값이 저장됨</a:t>
                </a:r>
                <a:endParaRPr lang="en-US" altLang="ko-KR" sz="16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측정을 제외한 모든 연산에 대하여 </a:t>
                </a:r>
                <a:r>
                  <a:rPr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가역적 특성</a:t>
                </a:r>
                <a:r>
                  <a:rPr lang="ko-KR" altLang="en-US" sz="2000" dirty="0"/>
                  <a:t>을 가짐 </a:t>
                </a:r>
                <a:r>
                  <a:rPr lang="en-US" altLang="ko-KR" sz="2000" dirty="0"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inverse </a:t>
                </a:r>
                <a:r>
                  <a:rPr lang="ko-KR" altLang="en-US" sz="2000" dirty="0">
                    <a:sym typeface="Wingdings" pitchFamily="2" charset="2"/>
                  </a:rPr>
                  <a:t>연산 가능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대표적인 양자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게이트로는 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Hadamard gate, X gate, CNOT gate, Toffoli gate, Swap gate</a:t>
                </a:r>
                <a:r>
                  <a:rPr lang="ko-KR" altLang="en-US" sz="2000" dirty="0"/>
                  <a:t>가 있음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큐비트와 양자 게이트로 구성한 회로를 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양자 회로</a:t>
                </a:r>
                <a:r>
                  <a:rPr lang="en-US" altLang="ko-KR" sz="2000" b="1" dirty="0">
                    <a:solidFill>
                      <a:srgbClr val="2E75B6"/>
                    </a:solidFill>
                  </a:rPr>
                  <a:t>(Quantum circuit)</a:t>
                </a:r>
                <a:r>
                  <a:rPr lang="ko-KR" altLang="en-US" sz="2000" b="1" dirty="0">
                    <a:solidFill>
                      <a:srgbClr val="2E75B6"/>
                    </a:solidFill>
                  </a:rPr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함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081085"/>
                <a:ext cx="11369675" cy="5603875"/>
              </a:xfrm>
              <a:blipFill>
                <a:blip r:embed="rId3"/>
                <a:stretch>
                  <a:fillRect l="-1116" t="-1806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EE57F5D-DED3-B64C-82DC-D52DC67E05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97" t="50245" r="51447"/>
          <a:stretch/>
        </p:blipFill>
        <p:spPr>
          <a:xfrm>
            <a:off x="5996001" y="4900954"/>
            <a:ext cx="3036780" cy="16090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B5A7F5-52C8-2A47-B77E-8F3F6A089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905" b="60829"/>
          <a:stretch/>
        </p:blipFill>
        <p:spPr>
          <a:xfrm>
            <a:off x="411162" y="5397861"/>
            <a:ext cx="2580214" cy="113151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00B38536-582E-C6C0-1F24-EF04212D6B35}"/>
              </a:ext>
            </a:extLst>
          </p:cNvPr>
          <p:cNvGrpSpPr/>
          <p:nvPr/>
        </p:nvGrpSpPr>
        <p:grpSpPr>
          <a:xfrm>
            <a:off x="2983493" y="5207363"/>
            <a:ext cx="2838987" cy="1165335"/>
            <a:chOff x="3136583" y="5363475"/>
            <a:chExt cx="2838987" cy="116533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D6C515-A278-FB4B-962A-1D063D8715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3275" t="26871" b="67083"/>
            <a:stretch/>
          </p:blipFill>
          <p:spPr>
            <a:xfrm>
              <a:off x="3136583" y="6347505"/>
              <a:ext cx="2838987" cy="18130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74F4527B-7E27-3D1E-F58B-90956566D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7258" t="4048" r="1639" b="73148"/>
            <a:stretch/>
          </p:blipFill>
          <p:spPr>
            <a:xfrm>
              <a:off x="3392832" y="5363475"/>
              <a:ext cx="2497369" cy="684000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755BF1-71C9-645B-46B3-E15710D6F953}"/>
              </a:ext>
            </a:extLst>
          </p:cNvPr>
          <p:cNvGrpSpPr/>
          <p:nvPr/>
        </p:nvGrpSpPr>
        <p:grpSpPr>
          <a:xfrm>
            <a:off x="9083421" y="5100055"/>
            <a:ext cx="2395295" cy="1384210"/>
            <a:chOff x="9021777" y="5266042"/>
            <a:chExt cx="2395295" cy="138421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B77982D-CE54-B34B-B8ED-0F3068ADB3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88466" r="8083"/>
            <a:stretch/>
          </p:blipFill>
          <p:spPr>
            <a:xfrm>
              <a:off x="9021777" y="6278251"/>
              <a:ext cx="2364059" cy="3720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85144F6-0856-ABB1-2AEF-168D80179F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736" t="50244" r="8083" b="20012"/>
            <a:stretch/>
          </p:blipFill>
          <p:spPr>
            <a:xfrm>
              <a:off x="9053013" y="5266042"/>
              <a:ext cx="2364059" cy="959380"/>
            </a:xfrm>
            <a:prstGeom prst="rect">
              <a:avLst/>
            </a:prstGeom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B69BA-DF2E-DC3B-9CA6-C01F0D86895F}"/>
              </a:ext>
            </a:extLst>
          </p:cNvPr>
          <p:cNvSpPr/>
          <p:nvPr/>
        </p:nvSpPr>
        <p:spPr>
          <a:xfrm flipV="1">
            <a:off x="7085965" y="5965547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C11ECE-4B3C-F4E0-6ED1-4E6A8809693B}"/>
              </a:ext>
            </a:extLst>
          </p:cNvPr>
          <p:cNvSpPr/>
          <p:nvPr/>
        </p:nvSpPr>
        <p:spPr>
          <a:xfrm flipV="1">
            <a:off x="4211966" y="5691916"/>
            <a:ext cx="250044" cy="2258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90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" altLang="ko-KR" dirty="0"/>
              <a:t>NTT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09661"/>
                <a:ext cx="11369675" cy="5603875"/>
              </a:xfrm>
            </p:spPr>
            <p:txBody>
              <a:bodyPr/>
              <a:lstStyle/>
              <a:p>
                <a:r>
                  <a:rPr lang="en" altLang="ko-KR" b="1" dirty="0"/>
                  <a:t>Number theoretic transform(NTT)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Fast Fourier transform</a:t>
                </a:r>
                <a:r>
                  <a:rPr lang="ko-KR" altLang="en-US" sz="2400" dirty="0"/>
                  <a:t>의 도메인을 정수필드로 일반화 한 것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b="1" dirty="0"/>
                  <a:t>Lattice</a:t>
                </a:r>
                <a:r>
                  <a:rPr lang="ko-KR" altLang="en-US" sz="2400" b="1" dirty="0"/>
                  <a:t> 기반 암호에서 많이 사용됨</a:t>
                </a:r>
                <a:endParaRPr lang="en-US" altLang="ko-KR" sz="2400" b="1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긴 다항식 곱을 효율적으로 계산할 수 있음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일반적으로 </a:t>
                </a:r>
                <a:r>
                  <a:rPr lang="en-US" altLang="ko-KR" sz="2400" dirty="0"/>
                  <a:t>Karatsuba </a:t>
                </a:r>
                <a:r>
                  <a:rPr lang="ko-KR" altLang="en-US" sz="2400" dirty="0"/>
                  <a:t>곱셈 방법보다 더 효율적임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과정 </a:t>
                </a:r>
                <a:r>
                  <a:rPr lang="en-US" altLang="ko-KR" sz="2400" dirty="0"/>
                  <a:t>: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NTT</a:t>
                </a:r>
                <a:r>
                  <a:rPr lang="ko-KR" altLang="en-US" sz="2400" dirty="0"/>
                  <a:t>변환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pointwise </a:t>
                </a:r>
                <a:r>
                  <a:rPr lang="ko-KR" altLang="en-US" sz="2400" dirty="0">
                    <a:sym typeface="Wingdings" pitchFamily="2" charset="2"/>
                  </a:rPr>
                  <a:t>곱셈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Inverse NTT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200" dirty="0"/>
                  <a:t>&lt;n</a:t>
                </a:r>
                <a:r>
                  <a:rPr lang="ko-KR" altLang="en-US" sz="2200" dirty="0"/>
                  <a:t> 길이의 두 다항식 곱의 계산 복잡도</a:t>
                </a:r>
                <a:r>
                  <a:rPr lang="en-US" altLang="ko-KR" sz="2200" dirty="0"/>
                  <a:t>&gt;</a:t>
                </a:r>
              </a:p>
              <a:p>
                <a:pPr lvl="1"/>
                <a:r>
                  <a:rPr lang="en-US" altLang="ko-KR" sz="2000" dirty="0"/>
                  <a:t>Basic :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Karatsuba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1.585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NTT :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ko-KR" altLang="en-US" b="1" dirty="0"/>
                  <a:t>다항식 곱셈 효율 </a:t>
                </a:r>
                <a:r>
                  <a:rPr lang="en-US" altLang="ko-KR" b="1" dirty="0"/>
                  <a:t>: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Basic &lt; Karatsuba &lt; NTT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09661"/>
                <a:ext cx="11369675" cy="5603875"/>
              </a:xfrm>
              <a:blipFill>
                <a:blip r:embed="rId2"/>
                <a:stretch>
                  <a:fillRect l="-893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NTT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00873E6-6395-87E8-7075-7CE78C6BB3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7241616" cy="5603875"/>
          </a:xfrm>
        </p:spPr>
        <p:txBody>
          <a:bodyPr>
            <a:normAutofit/>
          </a:bodyPr>
          <a:lstStyle/>
          <a:p>
            <a:r>
              <a:rPr lang="ko-KR" altLang="en-US" sz="2200" dirty="0">
                <a:effectLst/>
                <a:latin typeface="Helvetica" pitchFamily="2" charset="0"/>
              </a:rPr>
              <a:t>제안하는 </a:t>
            </a:r>
            <a:r>
              <a:rPr lang="en" altLang="ko-Kore-KR" sz="2200" dirty="0">
                <a:effectLst/>
                <a:latin typeface="Helvetica" pitchFamily="2" charset="0"/>
              </a:rPr>
              <a:t>NTT </a:t>
            </a:r>
            <a:r>
              <a:rPr lang="ko-KR" altLang="en-US" sz="2200" dirty="0">
                <a:effectLst/>
                <a:latin typeface="Helvetica" pitchFamily="2" charset="0"/>
              </a:rPr>
              <a:t>양자회로는 </a:t>
            </a:r>
            <a:r>
              <a:rPr lang="en" altLang="ko-Kore-KR" sz="2200" dirty="0">
                <a:effectLst/>
                <a:latin typeface="Helvetica" pitchFamily="2" charset="0"/>
              </a:rPr>
              <a:t>parameter N=16, Q=33</a:t>
            </a:r>
            <a:r>
              <a:rPr lang="ko-KR" altLang="en-US" sz="2200" dirty="0">
                <a:effectLst/>
                <a:latin typeface="Helvetica" pitchFamily="2" charset="0"/>
              </a:rPr>
              <a:t>에서의 동작을 수행함 </a:t>
            </a:r>
            <a:r>
              <a:rPr lang="en-US" altLang="ko-KR" sz="2200" dirty="0">
                <a:effectLst/>
                <a:latin typeface="Helvetica" pitchFamily="2" charset="0"/>
              </a:rPr>
              <a:t>(</a:t>
            </a:r>
            <a:r>
              <a:rPr lang="ko-KR" altLang="en-US" sz="2200" dirty="0">
                <a:effectLst/>
                <a:latin typeface="Helvetica" pitchFamily="2" charset="0"/>
              </a:rPr>
              <a:t>실제 암호보다 작은 </a:t>
            </a:r>
            <a:r>
              <a:rPr lang="en-US" altLang="ko-KR" sz="2200" dirty="0">
                <a:effectLst/>
                <a:latin typeface="Helvetica" pitchFamily="2" charset="0"/>
              </a:rPr>
              <a:t>parameter)</a:t>
            </a:r>
          </a:p>
          <a:p>
            <a:endParaRPr kumimoji="1" lang="en-US" altLang="ko-Kore-KR" sz="1050" dirty="0">
              <a:latin typeface="Helvetica" pitchFamily="2" charset="0"/>
            </a:endParaRPr>
          </a:p>
          <a:p>
            <a:r>
              <a:rPr lang="en" altLang="ko-Kore-KR" sz="2200" dirty="0">
                <a:effectLst/>
                <a:latin typeface="Helvetica" pitchFamily="2" charset="0"/>
              </a:rPr>
              <a:t>NTT </a:t>
            </a:r>
            <a:r>
              <a:rPr lang="ko-KR" altLang="en-US" sz="2200" dirty="0">
                <a:effectLst/>
                <a:latin typeface="Helvetica" pitchFamily="2" charset="0"/>
              </a:rPr>
              <a:t>양자회로의 동작 순서는 크게 세가지로 나뉘며 세가지 동작에 대한 함수명은 </a:t>
            </a:r>
            <a:r>
              <a:rPr lang="en" altLang="ko-Kore-KR" sz="2200" dirty="0" err="1">
                <a:effectLst/>
                <a:latin typeface="Helvetica" pitchFamily="2" charset="0"/>
              </a:rPr>
              <a:t>fqmul</a:t>
            </a:r>
            <a:r>
              <a:rPr lang="en" altLang="ko-Kore-KR" sz="2200" dirty="0">
                <a:effectLst/>
                <a:latin typeface="Helvetica" pitchFamily="2" charset="0"/>
              </a:rPr>
              <a:t>, </a:t>
            </a:r>
            <a:r>
              <a:rPr lang="en" altLang="ko-Kore-KR" sz="2200" dirty="0" err="1">
                <a:effectLst/>
                <a:latin typeface="Helvetica" pitchFamily="2" charset="0"/>
              </a:rPr>
              <a:t>montgomery_reduce</a:t>
            </a:r>
            <a:r>
              <a:rPr lang="en" altLang="ko-Kore-KR" sz="2200" dirty="0">
                <a:effectLst/>
                <a:latin typeface="Helvetica" pitchFamily="2" charset="0"/>
              </a:rPr>
              <a:t>, </a:t>
            </a:r>
            <a:r>
              <a:rPr lang="en" altLang="ko-Kore-KR" sz="2200" dirty="0" err="1">
                <a:effectLst/>
                <a:latin typeface="Helvetica" pitchFamily="2" charset="0"/>
              </a:rPr>
              <a:t>NTT_sub</a:t>
            </a:r>
            <a:r>
              <a:rPr lang="ko-KR" altLang="en-US" sz="2200" dirty="0" err="1">
                <a:effectLst/>
                <a:latin typeface="Helvetica" pitchFamily="2" charset="0"/>
              </a:rPr>
              <a:t>으로</a:t>
            </a:r>
            <a:r>
              <a:rPr lang="ko-KR" altLang="en-US" sz="2200" dirty="0">
                <a:effectLst/>
                <a:latin typeface="Helvetica" pitchFamily="2" charset="0"/>
              </a:rPr>
              <a:t> 언급함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endParaRPr lang="en-US" altLang="ko-KR" sz="1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ko-KR" sz="2200" b="1" dirty="0">
                <a:latin typeface="Helvetica" pitchFamily="2" charset="0"/>
              </a:rPr>
              <a:t>&lt;</a:t>
            </a:r>
            <a:r>
              <a:rPr lang="en-US" altLang="ko-KR" sz="2200" b="1" dirty="0" err="1">
                <a:latin typeface="Helvetica" pitchFamily="2" charset="0"/>
              </a:rPr>
              <a:t>fqmul</a:t>
            </a:r>
            <a:r>
              <a:rPr lang="en-US" altLang="ko-KR" sz="2200" b="1" dirty="0">
                <a:latin typeface="Helvetica" pitchFamily="2" charset="0"/>
              </a:rPr>
              <a:t>&gt;</a:t>
            </a:r>
          </a:p>
          <a:p>
            <a:pPr marL="0" indent="0">
              <a:buNone/>
            </a:pPr>
            <a:r>
              <a:rPr lang="en" altLang="ko-Kore-KR" sz="2000" dirty="0">
                <a:effectLst/>
                <a:latin typeface="Helvetica" pitchFamily="2" charset="0"/>
              </a:rPr>
              <a:t>: </a:t>
            </a:r>
            <a:r>
              <a:rPr lang="ko-KR" altLang="en-US" sz="2000" dirty="0">
                <a:effectLst/>
                <a:latin typeface="Helvetica" pitchFamily="2" charset="0"/>
              </a:rPr>
              <a:t> </a:t>
            </a:r>
            <a:r>
              <a:rPr lang="en" altLang="ko-Kore-KR" sz="2000" dirty="0">
                <a:effectLst/>
                <a:latin typeface="Helvetica" pitchFamily="2" charset="0"/>
              </a:rPr>
              <a:t>NTT input</a:t>
            </a:r>
            <a:r>
              <a:rPr lang="ko-KR" altLang="en-US" sz="2000" dirty="0">
                <a:effectLst/>
                <a:latin typeface="Helvetica" pitchFamily="2" charset="0"/>
              </a:rPr>
              <a:t>에 대해 </a:t>
            </a:r>
            <a:r>
              <a:rPr lang="en" altLang="ko-Kore-KR" sz="2000" dirty="0">
                <a:effectLst/>
                <a:latin typeface="Helvetica" pitchFamily="2" charset="0"/>
              </a:rPr>
              <a:t>zetas </a:t>
            </a:r>
            <a:r>
              <a:rPr lang="ko-KR" altLang="en-US" sz="2000" dirty="0">
                <a:effectLst/>
                <a:latin typeface="Helvetica" pitchFamily="2" charset="0"/>
              </a:rPr>
              <a:t>값을 곱하는 연산을 수행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" altLang="ko-Kore-KR" sz="2200" b="1" dirty="0">
                <a:effectLst/>
                <a:latin typeface="Helvetica" pitchFamily="2" charset="0"/>
              </a:rPr>
              <a:t>&lt;</a:t>
            </a:r>
            <a:r>
              <a:rPr lang="en" altLang="ko-Kore-KR" sz="2200" b="1" dirty="0" err="1">
                <a:effectLst/>
                <a:latin typeface="Helvetica" pitchFamily="2" charset="0"/>
              </a:rPr>
              <a:t>montgomery_reduce</a:t>
            </a:r>
            <a:r>
              <a:rPr lang="en" altLang="ko-Kore-KR" sz="2200" b="1" dirty="0">
                <a:effectLst/>
                <a:latin typeface="Helvetica" pitchFamily="2" charset="0"/>
              </a:rPr>
              <a:t>&gt;</a:t>
            </a:r>
            <a:r>
              <a:rPr lang="en" altLang="ko-Kore-KR" sz="2000" b="1" dirty="0">
                <a:effectLst/>
                <a:latin typeface="Helvetica" pitchFamily="2" charset="0"/>
              </a:rPr>
              <a:t> </a:t>
            </a:r>
          </a:p>
          <a:p>
            <a:pPr marL="0" indent="0">
              <a:buNone/>
            </a:pPr>
            <a:r>
              <a:rPr lang="en" altLang="ko-Kore-KR" sz="2000" dirty="0">
                <a:effectLst/>
                <a:latin typeface="Helvetica" pitchFamily="2" charset="0"/>
              </a:rPr>
              <a:t>: </a:t>
            </a:r>
            <a:r>
              <a:rPr lang="en" altLang="ko-Kore-KR" sz="2000" dirty="0" err="1">
                <a:effectLst/>
                <a:latin typeface="Helvetica" pitchFamily="2" charset="0"/>
              </a:rPr>
              <a:t>fqmul</a:t>
            </a:r>
            <a:r>
              <a:rPr lang="en" altLang="ko-Kore-KR" sz="2000" dirty="0">
                <a:effectLst/>
                <a:latin typeface="Helvetica" pitchFamily="2" charset="0"/>
              </a:rPr>
              <a:t> </a:t>
            </a:r>
            <a:r>
              <a:rPr lang="ko-KR" altLang="en-US" sz="2000" dirty="0">
                <a:effectLst/>
                <a:latin typeface="Helvetica" pitchFamily="2" charset="0"/>
              </a:rPr>
              <a:t>에서 곱해진 결과에 대한 </a:t>
            </a:r>
            <a:r>
              <a:rPr lang="en" altLang="ko-Kore-KR" sz="2000" dirty="0">
                <a:effectLst/>
                <a:latin typeface="Helvetica" pitchFamily="2" charset="0"/>
              </a:rPr>
              <a:t>Montgomery reduce</a:t>
            </a:r>
            <a:r>
              <a:rPr lang="ko-KR" altLang="en-US" sz="2000" dirty="0">
                <a:effectLst/>
                <a:latin typeface="Helvetica" pitchFamily="2" charset="0"/>
              </a:rPr>
              <a:t>을 수행</a:t>
            </a:r>
          </a:p>
          <a:p>
            <a:pPr marL="0" indent="0">
              <a:buNone/>
            </a:pPr>
            <a:r>
              <a:rPr lang="en-US" altLang="ko-KR" sz="2200" b="1" dirty="0">
                <a:latin typeface="Helvetica" pitchFamily="2" charset="0"/>
              </a:rPr>
              <a:t>&lt;</a:t>
            </a:r>
            <a:r>
              <a:rPr lang="en-US" altLang="ko-KR" sz="2200" b="1" dirty="0" err="1">
                <a:latin typeface="Helvetica" pitchFamily="2" charset="0"/>
              </a:rPr>
              <a:t>NTT_sub</a:t>
            </a:r>
            <a:r>
              <a:rPr lang="en-US" altLang="ko-KR" sz="2200" b="1" dirty="0">
                <a:latin typeface="Helvetica" pitchFamily="2" charset="0"/>
              </a:rPr>
              <a:t>&gt;</a:t>
            </a:r>
          </a:p>
          <a:p>
            <a:pPr marL="0" indent="0">
              <a:buNone/>
            </a:pPr>
            <a:r>
              <a:rPr lang="en" altLang="ko-Kore-KR" sz="2000" dirty="0">
                <a:effectLst/>
                <a:latin typeface="Helvetica" pitchFamily="2" charset="0"/>
              </a:rPr>
              <a:t>: Montgomery reduction</a:t>
            </a:r>
            <a:r>
              <a:rPr lang="ko-KR" altLang="en-US" sz="2000" dirty="0">
                <a:effectLst/>
                <a:latin typeface="Helvetica" pitchFamily="2" charset="0"/>
              </a:rPr>
              <a:t>을 마친 값과 기존 </a:t>
            </a:r>
            <a:r>
              <a:rPr lang="en" altLang="ko-Kore-KR" sz="2000" dirty="0">
                <a:effectLst/>
                <a:latin typeface="Helvetica" pitchFamily="2" charset="0"/>
              </a:rPr>
              <a:t>input</a:t>
            </a:r>
            <a:r>
              <a:rPr lang="ko-KR" altLang="en-US" sz="2000" dirty="0">
                <a:effectLst/>
                <a:latin typeface="Helvetica" pitchFamily="2" charset="0"/>
              </a:rPr>
              <a:t>과의 덧셈</a:t>
            </a:r>
            <a:r>
              <a:rPr lang="en-US" altLang="ko-KR" sz="2000" dirty="0">
                <a:effectLst/>
                <a:latin typeface="Helvetica" pitchFamily="2" charset="0"/>
              </a:rPr>
              <a:t>, </a:t>
            </a:r>
            <a:r>
              <a:rPr lang="ko-KR" altLang="en-US" sz="2000" dirty="0">
                <a:effectLst/>
                <a:latin typeface="Helvetica" pitchFamily="2" charset="0"/>
              </a:rPr>
              <a:t>뺄셈을 수행하여 </a:t>
            </a:r>
            <a:r>
              <a:rPr lang="en" altLang="ko-Kore-KR" sz="2000" dirty="0">
                <a:effectLst/>
                <a:latin typeface="Helvetica" pitchFamily="2" charset="0"/>
              </a:rPr>
              <a:t>input </a:t>
            </a:r>
            <a:r>
              <a:rPr lang="ko-KR" altLang="en-US" sz="2000" dirty="0">
                <a:effectLst/>
                <a:latin typeface="Helvetica" pitchFamily="2" charset="0"/>
              </a:rPr>
              <a:t>배열의 값을 변경</a:t>
            </a:r>
            <a:endParaRPr kumimoji="1" lang="en-US" altLang="ko-Kore-KR" sz="2000" dirty="0">
              <a:latin typeface="Helvetica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F2D34D-9A35-9B2E-4AE8-01411740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80" y="1428750"/>
            <a:ext cx="4127300" cy="45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C864A-3736-4DDA-1175-FC43F40F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NTT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0A7466-9226-2799-E4FB-4C89BBDCC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95373"/>
            <a:ext cx="11369675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ore-KR" dirty="0"/>
              <a:t>&lt;</a:t>
            </a:r>
            <a:r>
              <a:rPr kumimoji="1" lang="en-US" altLang="ko-Kore-KR" dirty="0" err="1"/>
              <a:t>fqmul</a:t>
            </a:r>
            <a:r>
              <a:rPr kumimoji="1" lang="en-US" altLang="ko-Kore-KR" dirty="0"/>
              <a:t> quantum circuit&gt;</a:t>
            </a:r>
          </a:p>
          <a:p>
            <a:r>
              <a:rPr lang="en" altLang="ko-Kore-KR" sz="2200" dirty="0" err="1">
                <a:effectLst/>
                <a:latin typeface="Helvetica" pitchFamily="2" charset="0"/>
              </a:rPr>
              <a:t>fqmul</a:t>
            </a:r>
            <a:r>
              <a:rPr lang="en" altLang="ko-Kore-KR" sz="2200" dirty="0">
                <a:effectLst/>
                <a:latin typeface="Helvetica" pitchFamily="2" charset="0"/>
              </a:rPr>
              <a:t> </a:t>
            </a:r>
            <a:r>
              <a:rPr lang="ko-KR" altLang="en-US" sz="2200" dirty="0">
                <a:effectLst/>
                <a:latin typeface="Helvetica" pitchFamily="2" charset="0"/>
              </a:rPr>
              <a:t>양자회로 내부 동작은 </a:t>
            </a:r>
            <a:r>
              <a:rPr lang="en" altLang="ko-Kore-KR" sz="2200" dirty="0">
                <a:effectLst/>
                <a:latin typeface="Helvetica" pitchFamily="2" charset="0"/>
              </a:rPr>
              <a:t>input</a:t>
            </a:r>
            <a:r>
              <a:rPr lang="ko-KR" altLang="en-US" sz="2200" dirty="0">
                <a:effectLst/>
                <a:latin typeface="Helvetica" pitchFamily="2" charset="0"/>
              </a:rPr>
              <a:t>과 </a:t>
            </a:r>
            <a:r>
              <a:rPr lang="en" altLang="ko-Kore-KR" sz="2200" dirty="0">
                <a:effectLst/>
                <a:latin typeface="Helvetica" pitchFamily="2" charset="0"/>
              </a:rPr>
              <a:t>zetas value </a:t>
            </a:r>
            <a:r>
              <a:rPr lang="ko-KR" altLang="en-US" sz="2200" dirty="0">
                <a:effectLst/>
                <a:latin typeface="Helvetica" pitchFamily="2" charset="0"/>
              </a:rPr>
              <a:t>에 대한 곱셈을 수행함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r>
              <a:rPr lang="en" altLang="ko-Kore-KR" sz="2200" dirty="0">
                <a:effectLst/>
                <a:latin typeface="Helvetica" pitchFamily="2" charset="0"/>
              </a:rPr>
              <a:t>zetas </a:t>
            </a:r>
            <a:r>
              <a:rPr lang="ko-KR" altLang="en-US" sz="2200" dirty="0">
                <a:effectLst/>
                <a:latin typeface="Helvetica" pitchFamily="2" charset="0"/>
              </a:rPr>
              <a:t>는 이미 정해진 상수이므로 값을 큐비트에 할당 하지 않고 </a:t>
            </a:r>
            <a:r>
              <a:rPr lang="en" altLang="ko-Kore-KR" sz="2200" dirty="0">
                <a:effectLst/>
                <a:latin typeface="Helvetica" pitchFamily="2" charset="0"/>
              </a:rPr>
              <a:t>zetas value </a:t>
            </a:r>
            <a:r>
              <a:rPr lang="ko-KR" altLang="en-US" sz="2200" dirty="0">
                <a:effectLst/>
                <a:latin typeface="Helvetica" pitchFamily="2" charset="0"/>
              </a:rPr>
              <a:t>만큼 덧셈</a:t>
            </a:r>
            <a:r>
              <a:rPr lang="en-US" altLang="ko-KR" sz="2200" dirty="0">
                <a:effectLst/>
                <a:latin typeface="Helvetica" pitchFamily="2" charset="0"/>
              </a:rPr>
              <a:t>[1]</a:t>
            </a:r>
            <a:r>
              <a:rPr lang="ko-KR" altLang="en-US" sz="2200" dirty="0">
                <a:effectLst/>
                <a:latin typeface="Helvetica" pitchFamily="2" charset="0"/>
              </a:rPr>
              <a:t>을 수행하도록 하여 </a:t>
            </a:r>
            <a:r>
              <a:rPr lang="ko-KR" altLang="en-US" sz="2200" dirty="0" err="1">
                <a:effectLst/>
                <a:latin typeface="Helvetica" pitchFamily="2" charset="0"/>
              </a:rPr>
              <a:t>큐비트</a:t>
            </a:r>
            <a:r>
              <a:rPr lang="ko-KR" altLang="en-US" sz="2200" dirty="0">
                <a:effectLst/>
                <a:latin typeface="Helvetica" pitchFamily="2" charset="0"/>
              </a:rPr>
              <a:t> 수를 줄임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r>
              <a:rPr lang="en" altLang="ko-Kore-KR" sz="2200" dirty="0">
                <a:effectLst/>
                <a:latin typeface="Helvetica" pitchFamily="2" charset="0"/>
              </a:rPr>
              <a:t>input </a:t>
            </a:r>
            <a:r>
              <a:rPr lang="ko-KR" altLang="en-US" sz="2200" dirty="0">
                <a:effectLst/>
                <a:latin typeface="Helvetica" pitchFamily="2" charset="0"/>
              </a:rPr>
              <a:t>값은 다음 연산에서 필요한 값이므로 원래의 값을 유지해야 함</a:t>
            </a:r>
            <a:endParaRPr lang="en-US" altLang="ko-KR" sz="2200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US" altLang="ko-KR" sz="18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elvetica" pitchFamily="2" charset="0"/>
              </a:rPr>
              <a:t>곱셈 결과 </a:t>
            </a:r>
            <a:r>
              <a:rPr lang="en-US" altLang="ko-KR" sz="1800" dirty="0">
                <a:effectLst/>
                <a:latin typeface="Helvetica" pitchFamily="2" charset="0"/>
              </a:rPr>
              <a:t>(</a:t>
            </a:r>
            <a:r>
              <a:rPr lang="en" altLang="ko-Kore-KR" sz="1800" dirty="0">
                <a:effectLst/>
                <a:latin typeface="Helvetica" pitchFamily="2" charset="0"/>
              </a:rPr>
              <a:t>input × zetas value)</a:t>
            </a:r>
            <a:r>
              <a:rPr lang="ko-KR" altLang="en-US" sz="1800" dirty="0" err="1">
                <a:effectLst/>
                <a:latin typeface="Helvetica" pitchFamily="2" charset="0"/>
              </a:rPr>
              <a:t>를</a:t>
            </a:r>
            <a:r>
              <a:rPr lang="ko-KR" altLang="en-US" sz="1800" dirty="0">
                <a:effectLst/>
                <a:latin typeface="Helvetica" pitchFamily="2" charset="0"/>
              </a:rPr>
              <a:t> </a:t>
            </a:r>
            <a:r>
              <a:rPr lang="en" altLang="ko-Kore-KR" sz="1800" dirty="0" err="1">
                <a:effectLst/>
                <a:latin typeface="Helvetica" pitchFamily="2" charset="0"/>
              </a:rPr>
              <a:t>fqmul_temp</a:t>
            </a:r>
            <a:r>
              <a:rPr lang="en" altLang="ko-Kore-KR" sz="1800" dirty="0">
                <a:effectLst/>
                <a:latin typeface="Helvetica" pitchFamily="2" charset="0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큐비트에 저장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endParaRPr lang="en-US" altLang="ko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1F50A4-4D3D-AC41-D819-94069FA23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340654"/>
              </p:ext>
            </p:extLst>
          </p:nvPr>
        </p:nvGraphicFramePr>
        <p:xfrm>
          <a:off x="2899171" y="3716281"/>
          <a:ext cx="6393657" cy="2468880"/>
        </p:xfrm>
        <a:graphic>
          <a:graphicData uri="http://schemas.openxmlformats.org/drawingml/2006/table">
            <a:tbl>
              <a:tblPr/>
              <a:tblGrid>
                <a:gridCol w="6393657">
                  <a:extLst>
                    <a:ext uri="{9D8B030D-6E8A-4147-A177-3AD203B41FA5}">
                      <a16:colId xmlns:a16="http://schemas.microsoft.com/office/drawing/2014/main" val="7709379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" b="1">
                          <a:effectLst/>
                          <a:latin typeface="Helvetica" pitchFamily="2" charset="0"/>
                        </a:rPr>
                        <a:t>Algorithm 1</a:t>
                      </a:r>
                      <a:r>
                        <a:rPr lang="en">
                          <a:effectLst/>
                          <a:latin typeface="Helvetica" pitchFamily="2" charset="0"/>
                        </a:rPr>
                        <a:t> : NTT quantum circuit implementation of fqmul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956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b="1" dirty="0">
                          <a:effectLst/>
                          <a:latin typeface="Helvetica" pitchFamily="2" charset="0"/>
                        </a:rPr>
                        <a:t> Input :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fqmul_temp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, input, zetas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Output :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fqmul_temp</a:t>
                      </a:r>
                      <a:endParaRPr lang="en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b="1" dirty="0">
                          <a:effectLst/>
                          <a:latin typeface="Helvetica" pitchFamily="2" charset="0"/>
                        </a:rPr>
                        <a:t> </a:t>
                      </a:r>
                      <a:endParaRPr lang="en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fqmul_temp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← 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CNOT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(input,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fqmul_temp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)</a:t>
                      </a:r>
                    </a:p>
                    <a:p>
                      <a:endParaRPr lang="en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if 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zetas != 1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   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for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b="1" dirty="0">
                          <a:effectLst/>
                          <a:latin typeface="Helvetica" pitchFamily="2" charset="0"/>
                        </a:rPr>
                        <a:t>in range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(zetas-1)</a:t>
                      </a:r>
                    </a:p>
                    <a:p>
                      <a:r>
                        <a:rPr lang="en" dirty="0">
                          <a:effectLst/>
                          <a:latin typeface="Helvetica" pitchFamily="2" charset="0"/>
                        </a:rPr>
                        <a:t>        </a:t>
                      </a:r>
                      <a:r>
                        <a:rPr lang="en" b="1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 (input, </a:t>
                      </a:r>
                      <a:r>
                        <a:rPr lang="en" dirty="0" err="1">
                          <a:effectLst/>
                          <a:latin typeface="Helvetica" pitchFamily="2" charset="0"/>
                        </a:rPr>
                        <a:t>fqmul_temp</a:t>
                      </a:r>
                      <a:r>
                        <a:rPr lang="en" dirty="0">
                          <a:effectLst/>
                          <a:latin typeface="Helvetica" pitchFamily="2" charset="0"/>
                        </a:rPr>
                        <a:t>)</a:t>
                      </a:r>
                    </a:p>
                  </a:txBody>
                  <a:tcPr marL="47625" marR="47625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9560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DFDAEB-C48F-FA99-D6F3-7E36C234AC59}"/>
              </a:ext>
            </a:extLst>
          </p:cNvPr>
          <p:cNvSpPr txBox="1"/>
          <p:nvPr/>
        </p:nvSpPr>
        <p:spPr>
          <a:xfrm>
            <a:off x="0" y="6496364"/>
            <a:ext cx="1018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effectLst/>
                <a:latin typeface="Helvetica" pitchFamily="2" charset="0"/>
              </a:rPr>
              <a:t>[1]</a:t>
            </a:r>
            <a:r>
              <a:rPr lang="ko-KR" altLang="en-US" sz="1400" dirty="0">
                <a:effectLst/>
                <a:latin typeface="Helvetica" pitchFamily="2" charset="0"/>
              </a:rPr>
              <a:t> </a:t>
            </a:r>
            <a:r>
              <a:rPr lang="en" altLang="ko-Kore-KR" sz="1400" dirty="0">
                <a:effectLst/>
                <a:latin typeface="Helvetica" pitchFamily="2" charset="0"/>
              </a:rPr>
              <a:t>Cuccaro, Steven &amp; Draper, Thomas &amp; </a:t>
            </a:r>
            <a:r>
              <a:rPr lang="en" altLang="ko-Kore-KR" sz="1400" dirty="0" err="1">
                <a:effectLst/>
                <a:latin typeface="Helvetica" pitchFamily="2" charset="0"/>
              </a:rPr>
              <a:t>Kutin</a:t>
            </a:r>
            <a:r>
              <a:rPr lang="en" altLang="ko-Kore-KR" sz="1400" dirty="0">
                <a:effectLst/>
                <a:latin typeface="Helvetica" pitchFamily="2" charset="0"/>
              </a:rPr>
              <a:t>, Samuel &amp; Moulton, David. (2004). A new quantum ripple-carry addition circuit.</a:t>
            </a:r>
          </a:p>
        </p:txBody>
      </p:sp>
    </p:spTree>
    <p:extLst>
      <p:ext uri="{BB962C8B-B14F-4D97-AF65-F5344CB8AC3E}">
        <p14:creationId xmlns:p14="http://schemas.microsoft.com/office/powerpoint/2010/main" val="9266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A6D3B-7E90-3E43-CB66-70C7769D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제안기법 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NTT</a:t>
            </a:r>
            <a:r>
              <a:rPr kumimoji="1" lang="ko-KR" altLang="en-US" dirty="0"/>
              <a:t> 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ED10E-E91C-C98C-6994-CF671286A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09661"/>
            <a:ext cx="11368160" cy="91916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effectLst/>
                <a:latin typeface="Helvetica" pitchFamily="2" charset="0"/>
              </a:rPr>
              <a:t>&lt;</a:t>
            </a:r>
            <a:r>
              <a:rPr lang="en" altLang="ko-Kore-KR" dirty="0" err="1">
                <a:effectLst/>
                <a:latin typeface="Helvetica" pitchFamily="2" charset="0"/>
              </a:rPr>
              <a:t>Montgomery_reduce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>
                <a:effectLst/>
                <a:latin typeface="Helvetica" pitchFamily="2" charset="0"/>
              </a:rPr>
              <a:t>quantum circuit&gt;</a:t>
            </a:r>
            <a:endParaRPr lang="en" altLang="ko-KR" dirty="0">
              <a:latin typeface="Helvetica" pitchFamily="2" charset="0"/>
            </a:endParaRPr>
          </a:p>
          <a:p>
            <a:r>
              <a:rPr lang="en" altLang="ko-Kore-KR" sz="2000" dirty="0">
                <a:effectLst/>
                <a:latin typeface="Helvetica" pitchFamily="2" charset="0"/>
              </a:rPr>
              <a:t>Montgomery reduce </a:t>
            </a:r>
            <a:r>
              <a:rPr lang="ko-KR" altLang="en-US" sz="2000" dirty="0">
                <a:effectLst/>
                <a:latin typeface="Helvetica" pitchFamily="2" charset="0"/>
              </a:rPr>
              <a:t>에서는 </a:t>
            </a:r>
            <a:r>
              <a:rPr lang="en" altLang="ko-Kore-KR" sz="2000" dirty="0" err="1">
                <a:effectLst/>
                <a:latin typeface="Helvetica" pitchFamily="2" charset="0"/>
              </a:rPr>
              <a:t>fqmul</a:t>
            </a:r>
            <a:r>
              <a:rPr lang="ko-KR" altLang="en-US" sz="2000" dirty="0">
                <a:effectLst/>
                <a:latin typeface="Helvetica" pitchFamily="2" charset="0"/>
              </a:rPr>
              <a:t>의 최종 연산 결과를 </a:t>
            </a:r>
            <a:r>
              <a:rPr lang="en" altLang="ko-Kore-KR" sz="2000" dirty="0">
                <a:effectLst/>
                <a:latin typeface="Helvetica" pitchFamily="2" charset="0"/>
              </a:rPr>
              <a:t>input </a:t>
            </a:r>
            <a:r>
              <a:rPr lang="ko-KR" altLang="en-US" sz="2000" dirty="0" err="1">
                <a:effectLst/>
                <a:latin typeface="Helvetica" pitchFamily="2" charset="0"/>
              </a:rPr>
              <a:t>으로</a:t>
            </a:r>
            <a:r>
              <a:rPr lang="ko-KR" altLang="en-US" sz="2000" dirty="0">
                <a:effectLst/>
                <a:latin typeface="Helvetica" pitchFamily="2" charset="0"/>
              </a:rPr>
              <a:t> 하여 연산을 수행</a:t>
            </a:r>
            <a:endParaRPr lang="en-US" altLang="ko-KR" sz="2000" dirty="0">
              <a:latin typeface="Helvetica" pitchFamily="2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0DA98F-21D1-B436-1176-9E442EA4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429945"/>
              </p:ext>
            </p:extLst>
          </p:nvPr>
        </p:nvGraphicFramePr>
        <p:xfrm>
          <a:off x="7308959" y="2251181"/>
          <a:ext cx="4578242" cy="4178194"/>
        </p:xfrm>
        <a:graphic>
          <a:graphicData uri="http://schemas.openxmlformats.org/drawingml/2006/table">
            <a:tbl>
              <a:tblPr/>
              <a:tblGrid>
                <a:gridCol w="4578242">
                  <a:extLst>
                    <a:ext uri="{9D8B030D-6E8A-4147-A177-3AD203B41FA5}">
                      <a16:colId xmlns:a16="http://schemas.microsoft.com/office/drawing/2014/main" val="1582517321"/>
                    </a:ext>
                  </a:extLst>
                </a:gridCol>
              </a:tblGrid>
              <a:tr h="233202">
                <a:tc>
                  <a:txBody>
                    <a:bodyPr/>
                    <a:lstStyle/>
                    <a:p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Algorithm 2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altLang="ko-KR" sz="1500" dirty="0">
                          <a:effectLst/>
                          <a:latin typeface="Helvetica" pitchFamily="2" charset="0"/>
                        </a:rPr>
                        <a:t>:</a:t>
                      </a:r>
                      <a:r>
                        <a:rPr lang="ko-KR" altLang="en-US" sz="150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sz="1500" dirty="0" err="1">
                          <a:effectLst/>
                          <a:latin typeface="Helvetica" pitchFamily="2" charset="0"/>
                        </a:rPr>
                        <a:t>montgomery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reduce</a:t>
                      </a:r>
                      <a:r>
                        <a:rPr lang="ko-KR" altLang="en-US" sz="150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-US" altLang="ko-KR" sz="1500" dirty="0">
                          <a:effectLst/>
                          <a:latin typeface="Helvetica" pitchFamily="2" charset="0"/>
                        </a:rPr>
                        <a:t>quantum circuit</a:t>
                      </a:r>
                      <a:endParaRPr lang="en" sz="1500" dirty="0">
                        <a:effectLst/>
                        <a:latin typeface="Helvetica" pitchFamily="2" charset="0"/>
                      </a:endParaRPr>
                    </a:p>
                  </a:txBody>
                  <a:tcPr marL="39349" marR="39349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340729"/>
                  </a:ext>
                </a:extLst>
              </a:tr>
              <a:tr h="3944992">
                <a:tc>
                  <a:txBody>
                    <a:bodyPr/>
                    <a:lstStyle/>
                    <a:p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 Input : 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input, QINV, mont_temp1, mont_temp2</a:t>
                      </a: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Output :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mont_temp2</a:t>
                      </a: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</a:t>
                      </a: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mont_temp1 ← 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CNOT 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(input, mont_temp1)</a:t>
                      </a:r>
                    </a:p>
                    <a:p>
                      <a:endParaRPr lang="en" sz="1500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 for </a:t>
                      </a:r>
                      <a:r>
                        <a:rPr lang="en" sz="15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in range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-QINV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-1)</a:t>
                      </a: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   </a:t>
                      </a:r>
                      <a:r>
                        <a:rPr lang="en" sz="1500" b="1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(input, mont_temp1)</a:t>
                      </a:r>
                    </a:p>
                    <a:p>
                      <a:endParaRPr lang="en" sz="1500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mont_temp2 ← 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CNOT 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(mont_temp1, mont_temp2)</a:t>
                      </a:r>
                    </a:p>
                    <a:p>
                      <a:endParaRPr lang="en" sz="1500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 for </a:t>
                      </a:r>
                      <a:r>
                        <a:rPr lang="en" sz="1500" dirty="0" err="1">
                          <a:effectLst/>
                          <a:latin typeface="Helvetica" pitchFamily="2" charset="0"/>
                        </a:rPr>
                        <a:t>i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in range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Q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-1)</a:t>
                      </a: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   </a:t>
                      </a:r>
                      <a:r>
                        <a:rPr lang="en" sz="1500" b="1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 (mont_temp1, mont_temp2)</a:t>
                      </a:r>
                    </a:p>
                    <a:p>
                      <a:endParaRPr lang="en" sz="1500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 </a:t>
                      </a:r>
                      <a:r>
                        <a:rPr lang="en" sz="1500" b="1" dirty="0" err="1">
                          <a:effectLst/>
                          <a:latin typeface="Helvetica" pitchFamily="2" charset="0"/>
                        </a:rPr>
                        <a:t>ripple_carry_add</a:t>
                      </a:r>
                      <a:r>
                        <a:rPr lang="en" sz="1500" b="1" dirty="0">
                          <a:effectLst/>
                          <a:latin typeface="Helvetica" pitchFamily="2" charset="0"/>
                        </a:rPr>
                        <a:t> 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(input, mont_temp2)</a:t>
                      </a:r>
                      <a:br>
                        <a:rPr lang="en" sz="1500" dirty="0">
                          <a:effectLst/>
                          <a:latin typeface="Helvetica" pitchFamily="2" charset="0"/>
                        </a:rPr>
                      </a:br>
                      <a:endParaRPr lang="en" sz="1500" dirty="0">
                        <a:effectLst/>
                        <a:latin typeface="Helvetica" pitchFamily="2" charset="0"/>
                      </a:endParaRPr>
                    </a:p>
                    <a:p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 mont_temp2 ← mont_temp2 [16 : </a:t>
                      </a:r>
                      <a:r>
                        <a:rPr lang="en" sz="1500" dirty="0" err="1">
                          <a:effectLst/>
                          <a:latin typeface="Helvetica" pitchFamily="2" charset="0"/>
                        </a:rPr>
                        <a:t>len</a:t>
                      </a:r>
                      <a:r>
                        <a:rPr lang="en" sz="1500" dirty="0">
                          <a:effectLst/>
                          <a:latin typeface="Helvetica" pitchFamily="2" charset="0"/>
                        </a:rPr>
                        <a:t>(a)]</a:t>
                      </a:r>
                    </a:p>
                  </a:txBody>
                  <a:tcPr marL="39349" marR="39349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1687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4C32E77-D6CB-C824-55A0-DEE5C7A1562C}"/>
              </a:ext>
            </a:extLst>
          </p:cNvPr>
          <p:cNvSpPr txBox="1"/>
          <p:nvPr/>
        </p:nvSpPr>
        <p:spPr>
          <a:xfrm>
            <a:off x="411163" y="2071688"/>
            <a:ext cx="6704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effectLst/>
                <a:latin typeface="Helvetica" pitchFamily="2" charset="0"/>
              </a:rPr>
              <a:t>1.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CNOT gate</a:t>
            </a:r>
            <a:r>
              <a:rPr lang="ko-KR" altLang="en-US" dirty="0" err="1">
                <a:effectLst/>
                <a:latin typeface="Helvetica" pitchFamily="2" charset="0"/>
              </a:rPr>
              <a:t>를</a:t>
            </a:r>
            <a:r>
              <a:rPr lang="ko-KR" altLang="en-US" dirty="0">
                <a:effectLst/>
                <a:latin typeface="Helvetica" pitchFamily="2" charset="0"/>
              </a:rPr>
              <a:t> 사용하여 </a:t>
            </a:r>
            <a:r>
              <a:rPr lang="en" altLang="ko-Kore-KR" dirty="0">
                <a:effectLst/>
                <a:latin typeface="Helvetica" pitchFamily="2" charset="0"/>
              </a:rPr>
              <a:t>input </a:t>
            </a:r>
            <a:r>
              <a:rPr lang="ko-KR" altLang="en-US" dirty="0">
                <a:effectLst/>
                <a:latin typeface="Helvetica" pitchFamily="2" charset="0"/>
              </a:rPr>
              <a:t>값을 </a:t>
            </a:r>
            <a:r>
              <a:rPr lang="en" altLang="ko-Kore-KR" dirty="0">
                <a:effectLst/>
                <a:latin typeface="Helvetica" pitchFamily="2" charset="0"/>
              </a:rPr>
              <a:t>mont_temp1</a:t>
            </a:r>
            <a:r>
              <a:rPr lang="ko-KR" altLang="en-US" dirty="0">
                <a:effectLst/>
                <a:latin typeface="Helvetica" pitchFamily="2" charset="0"/>
              </a:rPr>
              <a:t>에 저장함</a:t>
            </a:r>
            <a:endParaRPr lang="en" altLang="ko-Kore-KR" dirty="0">
              <a:effectLst/>
              <a:latin typeface="Helvetica" pitchFamily="2" charset="0"/>
            </a:endParaRPr>
          </a:p>
          <a:p>
            <a:r>
              <a:rPr lang="en-US" altLang="ko-KR" dirty="0">
                <a:effectLst/>
                <a:latin typeface="Helvetica" pitchFamily="2" charset="0"/>
              </a:rPr>
              <a:t>2.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Q</a:t>
            </a:r>
            <a:r>
              <a:rPr lang="ko-KR" altLang="en-US" dirty="0">
                <a:effectLst/>
                <a:latin typeface="Helvetica" pitchFamily="2" charset="0"/>
              </a:rPr>
              <a:t>의 </a:t>
            </a:r>
            <a:r>
              <a:rPr lang="en" altLang="ko-Kore-KR" dirty="0">
                <a:effectLst/>
                <a:latin typeface="Helvetica" pitchFamily="2" charset="0"/>
              </a:rPr>
              <a:t>inverse </a:t>
            </a:r>
            <a:r>
              <a:rPr lang="ko-KR" altLang="en-US" dirty="0">
                <a:effectLst/>
                <a:latin typeface="Helvetica" pitchFamily="2" charset="0"/>
              </a:rPr>
              <a:t>값인 </a:t>
            </a:r>
            <a:r>
              <a:rPr lang="en" altLang="ko-Kore-KR" dirty="0">
                <a:effectLst/>
                <a:latin typeface="Helvetica" pitchFamily="2" charset="0"/>
              </a:rPr>
              <a:t>QINV</a:t>
            </a:r>
            <a:r>
              <a:rPr lang="ko-KR" altLang="en-US" dirty="0" err="1">
                <a:effectLst/>
                <a:latin typeface="Helvetica" pitchFamily="2" charset="0"/>
              </a:rPr>
              <a:t>와의</a:t>
            </a:r>
            <a:r>
              <a:rPr lang="ko-KR" altLang="en-US" dirty="0">
                <a:effectLst/>
                <a:latin typeface="Helvetica" pitchFamily="2" charset="0"/>
              </a:rPr>
              <a:t> 곱셈을 수행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ko-KR" altLang="en-US" dirty="0">
                <a:effectLst/>
                <a:latin typeface="Helvetica" pitchFamily="2" charset="0"/>
              </a:rPr>
              <a:t>여기서 </a:t>
            </a:r>
            <a:r>
              <a:rPr lang="en" altLang="ko-Kore-KR" dirty="0">
                <a:effectLst/>
                <a:latin typeface="Helvetica" pitchFamily="2" charset="0"/>
              </a:rPr>
              <a:t>QINV</a:t>
            </a:r>
            <a:r>
              <a:rPr lang="ko-KR" altLang="en-US" dirty="0">
                <a:effectLst/>
                <a:latin typeface="Helvetica" pitchFamily="2" charset="0"/>
              </a:rPr>
              <a:t>는 이미 알고 있는 값이므로</a:t>
            </a:r>
            <a:r>
              <a:rPr lang="en-US" altLang="ko-KR" dirty="0">
                <a:effectLst/>
                <a:latin typeface="Helvetica" pitchFamily="2" charset="0"/>
              </a:rPr>
              <a:t>, </a:t>
            </a:r>
            <a:r>
              <a:rPr lang="en" altLang="ko-Kore-KR" dirty="0">
                <a:effectLst/>
                <a:latin typeface="Helvetica" pitchFamily="2" charset="0"/>
              </a:rPr>
              <a:t>QINV </a:t>
            </a:r>
            <a:r>
              <a:rPr lang="ko-KR" altLang="en-US" dirty="0">
                <a:effectLst/>
                <a:latin typeface="Helvetica" pitchFamily="2" charset="0"/>
              </a:rPr>
              <a:t>을 저장하기 위한 추가 게이트 및 큐비트를 할당하지 않음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kumimoji="1" lang="en-US" altLang="ko-Kore-KR" dirty="0">
              <a:latin typeface="Helvetica" pitchFamily="2" charset="0"/>
            </a:endParaRPr>
          </a:p>
          <a:p>
            <a:r>
              <a:rPr lang="en-US" altLang="ko-KR" dirty="0">
                <a:effectLst/>
                <a:latin typeface="Helvetica" pitchFamily="2" charset="0"/>
              </a:rPr>
              <a:t>3.</a:t>
            </a:r>
            <a:r>
              <a:rPr lang="ko-KR" altLang="en-US" dirty="0">
                <a:effectLst/>
                <a:latin typeface="Helvetica" pitchFamily="2" charset="0"/>
              </a:rPr>
              <a:t> 곱셈 결과를 </a:t>
            </a:r>
            <a:r>
              <a:rPr lang="en" altLang="ko-Kore-KR" dirty="0">
                <a:effectLst/>
                <a:latin typeface="Helvetica" pitchFamily="2" charset="0"/>
              </a:rPr>
              <a:t>mont_temp1</a:t>
            </a:r>
            <a:r>
              <a:rPr lang="ko-KR" altLang="en-US" dirty="0">
                <a:effectLst/>
                <a:latin typeface="Helvetica" pitchFamily="2" charset="0"/>
              </a:rPr>
              <a:t>에 저장</a:t>
            </a:r>
            <a:endParaRPr lang="en-US" altLang="ko-KR" dirty="0">
              <a:effectLst/>
              <a:latin typeface="Helvetica" pitchFamily="2" charset="0"/>
            </a:endParaRPr>
          </a:p>
          <a:p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latin typeface="Helvetica" pitchFamily="2" charset="0"/>
              </a:rPr>
              <a:t>4.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" altLang="ko-Kore-KR" dirty="0">
                <a:effectLst/>
                <a:latin typeface="Helvetica" pitchFamily="2" charset="0"/>
              </a:rPr>
              <a:t>Q </a:t>
            </a:r>
            <a:r>
              <a:rPr lang="ko-KR" altLang="en-US" dirty="0">
                <a:effectLst/>
                <a:latin typeface="Helvetica" pitchFamily="2" charset="0"/>
              </a:rPr>
              <a:t>또한 이미 알려진 상수 이므로 값을 저장하기 위한 추가 </a:t>
            </a:r>
            <a:r>
              <a:rPr lang="ko-KR" altLang="en-US" dirty="0" err="1">
                <a:effectLst/>
                <a:latin typeface="Helvetica" pitchFamily="2" charset="0"/>
              </a:rPr>
              <a:t>큐비트</a:t>
            </a:r>
            <a:r>
              <a:rPr lang="ko-KR" altLang="en-US" dirty="0">
                <a:effectLst/>
                <a:latin typeface="Helvetica" pitchFamily="2" charset="0"/>
              </a:rPr>
              <a:t> 및 양자 게이트를 사용하지 않으며 </a:t>
            </a:r>
            <a:r>
              <a:rPr lang="en" altLang="ko-Kore-KR" dirty="0">
                <a:effectLst/>
                <a:latin typeface="Helvetica" pitchFamily="2" charset="0"/>
              </a:rPr>
              <a:t>Q</a:t>
            </a:r>
            <a:r>
              <a:rPr lang="ko-KR" altLang="en-US" dirty="0">
                <a:latin typeface="Helvetica" pitchFamily="2" charset="0"/>
              </a:rPr>
              <a:t>에 대한 곱셈결과를 </a:t>
            </a:r>
            <a:r>
              <a:rPr lang="en" altLang="ko-Kore-KR" dirty="0">
                <a:effectLst/>
                <a:latin typeface="Helvetica" pitchFamily="2" charset="0"/>
              </a:rPr>
              <a:t>mont_temp2 </a:t>
            </a:r>
            <a:r>
              <a:rPr lang="ko-KR" altLang="en-US" dirty="0">
                <a:effectLst/>
                <a:latin typeface="Helvetica" pitchFamily="2" charset="0"/>
              </a:rPr>
              <a:t>에 저장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" pitchFamily="2" charset="0"/>
            </a:endParaRPr>
          </a:p>
          <a:p>
            <a:r>
              <a:rPr lang="en-US" altLang="ko-KR" dirty="0">
                <a:effectLst/>
                <a:latin typeface="Helvetica" pitchFamily="2" charset="0"/>
              </a:rPr>
              <a:t>5.</a:t>
            </a:r>
            <a:r>
              <a:rPr lang="ko-KR" altLang="en-US" dirty="0">
                <a:effectLst/>
                <a:latin typeface="Helvetica" pitchFamily="2" charset="0"/>
              </a:rPr>
              <a:t> 덧셈을 통해 </a:t>
            </a:r>
            <a:r>
              <a:rPr lang="en" altLang="ko-Kore-KR" dirty="0">
                <a:effectLst/>
                <a:latin typeface="Helvetica" pitchFamily="2" charset="0"/>
              </a:rPr>
              <a:t>mont_temp2</a:t>
            </a:r>
            <a:r>
              <a:rPr lang="ko-KR" altLang="en-US" dirty="0">
                <a:effectLst/>
                <a:latin typeface="Helvetica" pitchFamily="2" charset="0"/>
              </a:rPr>
              <a:t>에 맨 처음의 </a:t>
            </a:r>
            <a:r>
              <a:rPr lang="en" altLang="ko-Kore-KR" dirty="0">
                <a:effectLst/>
                <a:latin typeface="Helvetica" pitchFamily="2" charset="0"/>
              </a:rPr>
              <a:t>input </a:t>
            </a:r>
            <a:r>
              <a:rPr lang="ko-KR" altLang="en-US" dirty="0">
                <a:effectLst/>
                <a:latin typeface="Helvetica" pitchFamily="2" charset="0"/>
              </a:rPr>
              <a:t>값을 더함</a:t>
            </a:r>
            <a:endParaRPr lang="en-US" altLang="ko-KR" dirty="0">
              <a:effectLst/>
              <a:latin typeface="Helvetica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Helvetica" pitchFamily="2" charset="0"/>
            </a:endParaRPr>
          </a:p>
          <a:p>
            <a:r>
              <a:rPr lang="en-US" altLang="ko-KR" dirty="0">
                <a:effectLst/>
                <a:latin typeface="Helvetica" pitchFamily="2" charset="0"/>
              </a:rPr>
              <a:t>6.</a:t>
            </a:r>
            <a:r>
              <a:rPr lang="ko-KR" altLang="en-US" dirty="0">
                <a:effectLst/>
                <a:latin typeface="Helvetica" pitchFamily="2" charset="0"/>
              </a:rPr>
              <a:t> 마지막으로 </a:t>
            </a:r>
            <a:r>
              <a:rPr lang="en-US" altLang="ko-KR" dirty="0">
                <a:effectLst/>
                <a:latin typeface="Helvetica" pitchFamily="2" charset="0"/>
              </a:rPr>
              <a:t>16-</a:t>
            </a:r>
            <a:r>
              <a:rPr lang="en" altLang="ko-Kore-KR" dirty="0">
                <a:effectLst/>
                <a:latin typeface="Helvetica" pitchFamily="2" charset="0"/>
              </a:rPr>
              <a:t>bit left shift </a:t>
            </a:r>
            <a:r>
              <a:rPr lang="ko-KR" altLang="en-US" dirty="0">
                <a:effectLst/>
                <a:latin typeface="Helvetica" pitchFamily="2" charset="0"/>
              </a:rPr>
              <a:t>에 대한 연산에 대해 </a:t>
            </a:r>
            <a:r>
              <a:rPr lang="en-US" altLang="ko-KR" dirty="0">
                <a:effectLst/>
                <a:latin typeface="Helvetica" pitchFamily="2" charset="0"/>
              </a:rPr>
              <a:t>[0] </a:t>
            </a:r>
            <a:r>
              <a:rPr lang="en" altLang="ko-Kore-KR" dirty="0">
                <a:effectLst/>
                <a:latin typeface="Helvetica" pitchFamily="2" charset="0"/>
              </a:rPr>
              <a:t>to [15] </a:t>
            </a:r>
            <a:r>
              <a:rPr lang="ko-KR" altLang="en-US" dirty="0">
                <a:effectLst/>
                <a:latin typeface="Helvetica" pitchFamily="2" charset="0"/>
              </a:rPr>
              <a:t>인덱스 값은 버리고 </a:t>
            </a:r>
            <a:r>
              <a:rPr lang="en-US" altLang="ko-KR" dirty="0">
                <a:effectLst/>
                <a:latin typeface="Helvetica" pitchFamily="2" charset="0"/>
              </a:rPr>
              <a:t>[16] </a:t>
            </a:r>
            <a:r>
              <a:rPr lang="en" altLang="ko-Kore-KR" dirty="0">
                <a:effectLst/>
                <a:latin typeface="Helvetica" pitchFamily="2" charset="0"/>
              </a:rPr>
              <a:t>to [length] </a:t>
            </a:r>
            <a:r>
              <a:rPr lang="ko-KR" altLang="en-US" dirty="0">
                <a:effectLst/>
                <a:latin typeface="Helvetica" pitchFamily="2" charset="0"/>
              </a:rPr>
              <a:t>의 인덱스를 </a:t>
            </a:r>
            <a:r>
              <a:rPr lang="en-US" altLang="ko-KR" dirty="0">
                <a:effectLst/>
                <a:latin typeface="Helvetica" pitchFamily="2" charset="0"/>
              </a:rPr>
              <a:t>[0] </a:t>
            </a:r>
            <a:r>
              <a:rPr lang="en" altLang="ko-Kore-KR" dirty="0">
                <a:effectLst/>
                <a:latin typeface="Helvetica" pitchFamily="2" charset="0"/>
              </a:rPr>
              <a:t>to [length-16] </a:t>
            </a:r>
            <a:r>
              <a:rPr lang="ko-KR" altLang="en-US" dirty="0">
                <a:effectLst/>
                <a:latin typeface="Helvetica" pitchFamily="2" charset="0"/>
              </a:rPr>
              <a:t>로 저장하는 연산을 수행</a:t>
            </a:r>
          </a:p>
        </p:txBody>
      </p:sp>
    </p:spTree>
    <p:extLst>
      <p:ext uri="{BB962C8B-B14F-4D97-AF65-F5344CB8AC3E}">
        <p14:creationId xmlns:p14="http://schemas.microsoft.com/office/powerpoint/2010/main" val="279372902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1157</Words>
  <Application>Microsoft Macintosh PowerPoint</Application>
  <PresentationFormat>와이드스크린</PresentationFormat>
  <Paragraphs>127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Cambria Math</vt:lpstr>
      <vt:lpstr>Helvetica</vt:lpstr>
      <vt:lpstr>Wingdings</vt:lpstr>
      <vt:lpstr>CryptoCraft 테마</vt:lpstr>
      <vt:lpstr>제목 테마</vt:lpstr>
      <vt:lpstr>Number theoretic transform (NTT) 양자 회로 구현</vt:lpstr>
      <vt:lpstr>PowerPoint 프레젠테이션</vt:lpstr>
      <vt:lpstr>서론</vt:lpstr>
      <vt:lpstr>서론</vt:lpstr>
      <vt:lpstr>관련연구 - 양자프로그래밍</vt:lpstr>
      <vt:lpstr>관련연구 - NTT</vt:lpstr>
      <vt:lpstr>제안기법 - NTT 양자회로</vt:lpstr>
      <vt:lpstr>제안기법 - NTT 양자회로</vt:lpstr>
      <vt:lpstr>제안기법 - NTT 양자회로</vt:lpstr>
      <vt:lpstr>제안기법 - NTT 양자회로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99</cp:revision>
  <dcterms:created xsi:type="dcterms:W3CDTF">2019-03-05T04:29:07Z</dcterms:created>
  <dcterms:modified xsi:type="dcterms:W3CDTF">2022-09-30T03:04:31Z</dcterms:modified>
</cp:coreProperties>
</file>