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sldIdLst>
    <p:sldId id="257" r:id="rId3"/>
    <p:sldId id="260" r:id="rId4"/>
    <p:sldId id="261" r:id="rId5"/>
    <p:sldId id="258" r:id="rId6"/>
    <p:sldId id="266" r:id="rId7"/>
    <p:sldId id="262" r:id="rId8"/>
    <p:sldId id="283" r:id="rId9"/>
    <p:sldId id="265" r:id="rId10"/>
    <p:sldId id="267" r:id="rId11"/>
    <p:sldId id="264" r:id="rId12"/>
    <p:sldId id="268" r:id="rId13"/>
    <p:sldId id="269" r:id="rId14"/>
    <p:sldId id="25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45BC6-4063-8043-A4DA-0AC9BC421EF2}" v="41" dt="2022-09-29T04:24:31.670"/>
    <p1510:client id="{5CED8D70-ACE0-994A-A697-1364BA425EF2}" v="22" dt="2022-09-29T07:58:46.2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4"/>
    <p:restoredTop sz="96327"/>
  </p:normalViewPr>
  <p:slideViewPr>
    <p:cSldViewPr snapToGrid="0" snapToObjects="1">
      <p:cViewPr varScale="1">
        <p:scale>
          <a:sx n="107" d="100"/>
          <a:sy n="107" d="100"/>
        </p:scale>
        <p:origin x="1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19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1674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5641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37B6-A43D-EA47-9F3F-E60C6642F8D2}" type="datetimeFigureOut">
              <a:rPr kumimoji="1" lang="ko-Kore-KR" altLang="en-US" smtClean="0"/>
              <a:t>2022. 10. 4.</a:t>
            </a:fld>
            <a:endParaRPr kumimoji="1" lang="ko-Kore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A878-7EBC-2E42-A824-62C83D9372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48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575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F9506-9EB3-1147-8806-F4FEE97D8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ko-Kore-KR" sz="4400" dirty="0"/>
              <a:t>32-bit RISC-V </a:t>
            </a:r>
            <a:r>
              <a:rPr lang="ko-KR" altLang="en-US" sz="4400" dirty="0"/>
              <a:t>프로세서 상에서의 </a:t>
            </a:r>
            <a:br>
              <a:rPr lang="en-US" altLang="ko-KR" sz="4400" dirty="0"/>
            </a:br>
            <a:r>
              <a:rPr lang="ko-KR" altLang="en-US" sz="4400" dirty="0"/>
              <a:t>경량 블록 암호 </a:t>
            </a:r>
            <a:r>
              <a:rPr lang="en" altLang="ko-Kore-KR" sz="4400" dirty="0"/>
              <a:t>SIMECK</a:t>
            </a:r>
            <a:r>
              <a:rPr lang="en-US" altLang="ko-KR" sz="4400" dirty="0"/>
              <a:t>-CTR</a:t>
            </a:r>
            <a:r>
              <a:rPr lang="en" altLang="ko-Kore-KR" sz="4400" dirty="0"/>
              <a:t> </a:t>
            </a:r>
            <a:r>
              <a:rPr lang="ko-KR" altLang="en-US" sz="4400" dirty="0"/>
              <a:t>최적 구현</a:t>
            </a:r>
            <a:endParaRPr kumimoji="1" lang="ko-Kore-KR" altLang="en-US" sz="4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976B76-57E6-744E-80BD-56E31CBB4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한성대학교</a:t>
            </a:r>
            <a:endParaRPr kumimoji="1" lang="en-US" altLang="ko-KR" dirty="0"/>
          </a:p>
          <a:p>
            <a:r>
              <a:rPr kumimoji="1" lang="ko-KR" altLang="en-US" b="1" dirty="0" err="1">
                <a:solidFill>
                  <a:schemeClr val="accent1"/>
                </a:solidFill>
              </a:rPr>
              <a:t>심민주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권혁동</a:t>
            </a:r>
            <a:r>
              <a:rPr kumimoji="1" lang="en-US" altLang="ko-KR" dirty="0"/>
              <a:t>,</a:t>
            </a:r>
            <a:r>
              <a:rPr kumimoji="1" lang="ko-KR" altLang="en-US" dirty="0"/>
              <a:t> 오유진</a:t>
            </a:r>
            <a:r>
              <a:rPr kumimoji="1" lang="en-US" altLang="ko-KR" dirty="0"/>
              <a:t>,</a:t>
            </a:r>
            <a:r>
              <a:rPr kumimoji="1" lang="ko-KR" altLang="en-US" dirty="0"/>
              <a:t> 송민호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서화정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9042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기법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블록 이동 단계 생략</a:t>
            </a:r>
            <a:endParaRPr kumimoji="1" lang="en-US" altLang="ko-KR" sz="2400" dirty="0"/>
          </a:p>
          <a:p>
            <a:pPr lvl="1">
              <a:lnSpc>
                <a:spcPct val="150000"/>
              </a:lnSpc>
            </a:pPr>
            <a:r>
              <a:rPr kumimoji="1" lang="ko-KR" altLang="en-US" sz="2000" dirty="0"/>
              <a:t>매 라운드마다 반복되는 블록 이동</a:t>
            </a: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r>
              <a:rPr kumimoji="1" lang="en-US" altLang="ko-KR" sz="2000" dirty="0"/>
              <a:t>2</a:t>
            </a:r>
            <a:r>
              <a:rPr kumimoji="1" lang="ko-KR" altLang="en-US" sz="2000" dirty="0"/>
              <a:t>라운드마다 블록의 위치가 되돌아오는 특징 활용</a:t>
            </a:r>
            <a:endParaRPr kumimoji="1" lang="en-US" altLang="ko-Kore-KR" sz="2000" dirty="0"/>
          </a:p>
          <a:p>
            <a:pPr>
              <a:lnSpc>
                <a:spcPct val="150000"/>
              </a:lnSpc>
            </a:pPr>
            <a:endParaRPr kumimoji="1" lang="ko-Kore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ECE8DC-13D0-172C-AE9F-BF0C071D0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1955803"/>
            <a:ext cx="4089990" cy="44371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735C61A-DFFA-FF91-10D4-8BD1803F6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12" y="3243655"/>
            <a:ext cx="3240361" cy="2966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13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성능</a:t>
            </a:r>
            <a:r>
              <a:rPr kumimoji="1" lang="ko-KR" altLang="en-US" dirty="0"/>
              <a:t> 평가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제안한 기법이 적용된 최적 구현은 기존 연구</a:t>
            </a:r>
            <a:r>
              <a:rPr lang="en-US" altLang="ko-KR" sz="2400" dirty="0"/>
              <a:t>[1]</a:t>
            </a:r>
            <a:r>
              <a:rPr lang="ko-KR" altLang="en-US" sz="2400" dirty="0"/>
              <a:t> 대비 </a:t>
            </a:r>
            <a:r>
              <a:rPr lang="en-US" altLang="ko-KR" sz="2400" b="1" dirty="0"/>
              <a:t>1%</a:t>
            </a:r>
            <a:r>
              <a:rPr lang="ko-KR" altLang="en-US" sz="2400" dirty="0"/>
              <a:t> 성능 향상 </a:t>
            </a:r>
            <a:endParaRPr lang="en-US" altLang="ko-KR" sz="2400" dirty="0"/>
          </a:p>
          <a:p>
            <a:pPr marL="0" indent="0">
              <a:buNone/>
            </a:pPr>
            <a:endParaRPr kumimoji="1" lang="ko-Kore-KR" alt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DC440-16CB-C89E-A4AC-445AA76D5AC3}"/>
              </a:ext>
            </a:extLst>
          </p:cNvPr>
          <p:cNvSpPr txBox="1"/>
          <p:nvPr/>
        </p:nvSpPr>
        <p:spPr>
          <a:xfrm>
            <a:off x="262880" y="6527142"/>
            <a:ext cx="111053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effectLst/>
                <a:latin typeface="HCRBatang"/>
              </a:rPr>
              <a:t>[1]</a:t>
            </a:r>
            <a:r>
              <a:rPr lang="en" altLang="ko-Kore-KR" sz="1000" dirty="0">
                <a:effectLst/>
                <a:latin typeface="HCRBatang"/>
              </a:rPr>
              <a:t>M. Sim, S. </a:t>
            </a:r>
            <a:r>
              <a:rPr lang="en" altLang="ko-Kore-KR" sz="1000" dirty="0" err="1">
                <a:effectLst/>
                <a:latin typeface="HCRBatang"/>
              </a:rPr>
              <a:t>Eum</a:t>
            </a:r>
            <a:r>
              <a:rPr lang="en" altLang="ko-Kore-KR" sz="1000" dirty="0">
                <a:effectLst/>
                <a:latin typeface="HCRBatang"/>
              </a:rPr>
              <a:t>, H. Kwon, H. </a:t>
            </a:r>
            <a:r>
              <a:rPr lang="en" altLang="ko-Kore-KR" sz="1000" dirty="0" err="1">
                <a:effectLst/>
                <a:latin typeface="HCRBatang"/>
              </a:rPr>
              <a:t>Seo</a:t>
            </a:r>
            <a:r>
              <a:rPr lang="en" altLang="ko-Kore-KR" sz="1000" dirty="0">
                <a:effectLst/>
                <a:latin typeface="HCRBatang"/>
              </a:rPr>
              <a:t>, “Optimized Parallel Implementation of Lightweight Block Cipher SIMECK on 32-bit RISC-V Processor”, Conference on Information Security and Cryptography Summer 2022. </a:t>
            </a:r>
            <a:endParaRPr lang="en" altLang="ko-Kore-KR" sz="10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72F993A-2D2C-A79B-4E97-6C8868869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516669"/>
              </p:ext>
            </p:extLst>
          </p:nvPr>
        </p:nvGraphicFramePr>
        <p:xfrm>
          <a:off x="3495245" y="2088361"/>
          <a:ext cx="5201509" cy="148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703">
                  <a:extLst>
                    <a:ext uri="{9D8B030D-6E8A-4147-A177-3AD203B41FA5}">
                      <a16:colId xmlns:a16="http://schemas.microsoft.com/office/drawing/2014/main" val="2177542684"/>
                    </a:ext>
                  </a:extLst>
                </a:gridCol>
                <a:gridCol w="1640403">
                  <a:extLst>
                    <a:ext uri="{9D8B030D-6E8A-4147-A177-3AD203B41FA5}">
                      <a16:colId xmlns:a16="http://schemas.microsoft.com/office/drawing/2014/main" val="814910944"/>
                    </a:ext>
                  </a:extLst>
                </a:gridCol>
                <a:gridCol w="1640403">
                  <a:extLst>
                    <a:ext uri="{9D8B030D-6E8A-4147-A177-3AD203B41FA5}">
                      <a16:colId xmlns:a16="http://schemas.microsoft.com/office/drawing/2014/main" val="3577031664"/>
                    </a:ext>
                  </a:extLst>
                </a:gridCol>
              </a:tblGrid>
              <a:tr h="494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SIMECK-32/64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[1]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Our work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232188"/>
                  </a:ext>
                </a:extLst>
              </a:tr>
              <a:tr h="494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1-PT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655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646 </a:t>
                      </a:r>
                      <a:endParaRPr lang="ko-Kore-KR" alt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44178"/>
                  </a:ext>
                </a:extLst>
              </a:tr>
              <a:tr h="494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2-PT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>
                          <a:solidFill>
                            <a:schemeClr val="tx1"/>
                          </a:solidFill>
                        </a:rPr>
                        <a:t>635</a:t>
                      </a:r>
                      <a:endParaRPr lang="ko-Kore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625 </a:t>
                      </a:r>
                      <a:endParaRPr lang="ko-Kore-KR" alt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80896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25BBFC7-E415-4719-5875-26190F265C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90597"/>
              </p:ext>
            </p:extLst>
          </p:nvPr>
        </p:nvGraphicFramePr>
        <p:xfrm>
          <a:off x="3515648" y="3926026"/>
          <a:ext cx="5181108" cy="1482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908">
                  <a:extLst>
                    <a:ext uri="{9D8B030D-6E8A-4147-A177-3AD203B41FA5}">
                      <a16:colId xmlns:a16="http://schemas.microsoft.com/office/drawing/2014/main" val="2177542684"/>
                    </a:ext>
                  </a:extLst>
                </a:gridCol>
                <a:gridCol w="1639600">
                  <a:extLst>
                    <a:ext uri="{9D8B030D-6E8A-4147-A177-3AD203B41FA5}">
                      <a16:colId xmlns:a16="http://schemas.microsoft.com/office/drawing/2014/main" val="814910944"/>
                    </a:ext>
                  </a:extLst>
                </a:gridCol>
                <a:gridCol w="1639600">
                  <a:extLst>
                    <a:ext uri="{9D8B030D-6E8A-4147-A177-3AD203B41FA5}">
                      <a16:colId xmlns:a16="http://schemas.microsoft.com/office/drawing/2014/main" val="3577031664"/>
                    </a:ext>
                  </a:extLst>
                </a:gridCol>
              </a:tblGrid>
              <a:tr h="494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SIMECK-64/128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[1]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Our work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6232188"/>
                  </a:ext>
                </a:extLst>
              </a:tr>
              <a:tr h="494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1-PT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612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594 </a:t>
                      </a:r>
                      <a:endParaRPr lang="ko-Kore-KR" alt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44178"/>
                  </a:ext>
                </a:extLst>
              </a:tr>
              <a:tr h="494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2-PT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0" dirty="0"/>
                        <a:t>1,560</a:t>
                      </a:r>
                      <a:endParaRPr lang="ko-Kore-KR" alt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1,540 </a:t>
                      </a:r>
                      <a:endParaRPr lang="ko-Kore-KR" altLang="en-US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80896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F1652CA-09FB-F383-6552-9605AE338BCA}"/>
              </a:ext>
            </a:extLst>
          </p:cNvPr>
          <p:cNvSpPr txBox="1"/>
          <p:nvPr/>
        </p:nvSpPr>
        <p:spPr>
          <a:xfrm>
            <a:off x="3999375" y="5624830"/>
            <a:ext cx="4213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ore-KR" dirty="0">
                <a:effectLst/>
                <a:latin typeface="Helvetica" pitchFamily="2" charset="0"/>
              </a:rPr>
              <a:t>Evaluation result</a:t>
            </a:r>
            <a:r>
              <a:rPr lang="ko-KR" altLang="en-US" dirty="0">
                <a:effectLst/>
                <a:latin typeface="Helvetica" pitchFamily="2" charset="0"/>
              </a:rPr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sz="1800" dirty="0"/>
              <a:t>c</a:t>
            </a:r>
            <a:r>
              <a:rPr lang="en-US" altLang="ko-Kore-KR" sz="1800" dirty="0"/>
              <a:t>lock cycles</a:t>
            </a:r>
            <a:endParaRPr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49730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결론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2400" dirty="0"/>
              <a:t>RISC-V </a:t>
            </a:r>
            <a:r>
              <a:rPr kumimoji="1" lang="ko-Kore-KR" altLang="en-US" sz="2400" dirty="0"/>
              <a:t>상에서의 </a:t>
            </a:r>
            <a:r>
              <a:rPr kumimoji="1" lang="en-US" altLang="ko-Kore-KR" sz="2400" dirty="0"/>
              <a:t>SIMECK</a:t>
            </a:r>
            <a:r>
              <a:rPr kumimoji="1" lang="en-US" altLang="ko-KR" sz="2400" dirty="0"/>
              <a:t>-CTR</a:t>
            </a:r>
            <a:r>
              <a:rPr kumimoji="1" lang="ko-KR" altLang="en-US" sz="2400" dirty="0"/>
              <a:t> </a:t>
            </a:r>
            <a:r>
              <a:rPr kumimoji="1" lang="ko-Kore-KR" altLang="en-US" sz="2400" dirty="0"/>
              <a:t>구현</a:t>
            </a:r>
            <a:endParaRPr kumimoji="1" lang="en-US" altLang="ko-Kore-KR" sz="2400" dirty="0"/>
          </a:p>
          <a:p>
            <a:pPr>
              <a:lnSpc>
                <a:spcPct val="150000"/>
              </a:lnSpc>
            </a:pPr>
            <a:r>
              <a:rPr kumimoji="1" lang="ko-Kore-KR" altLang="en-US" sz="2400" dirty="0"/>
              <a:t>고정된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nonce</a:t>
            </a:r>
            <a:r>
              <a:rPr kumimoji="1" lang="ko-KR" altLang="en-US" sz="2400" dirty="0"/>
              <a:t> 값을 활용한 사전 연산을 통한 연산 생략 구현</a:t>
            </a:r>
            <a:endParaRPr kumimoji="1" lang="en-US" altLang="ko-KR" sz="2400" dirty="0"/>
          </a:p>
          <a:p>
            <a:pPr>
              <a:lnSpc>
                <a:spcPct val="150000"/>
              </a:lnSpc>
            </a:pPr>
            <a:r>
              <a:rPr kumimoji="1" lang="en-US" altLang="ko-KR" sz="2400" dirty="0"/>
              <a:t>SIMECK-32/64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&amp;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SIMECK-64/128</a:t>
            </a:r>
            <a:r>
              <a:rPr kumimoji="1" lang="ko-KR" altLang="en-US" sz="2400" dirty="0"/>
              <a:t>에 대한 단일 </a:t>
            </a:r>
            <a:r>
              <a:rPr kumimoji="1" lang="ko-KR" altLang="en-US" sz="2400" dirty="0" err="1"/>
              <a:t>평문과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2</a:t>
            </a:r>
            <a:r>
              <a:rPr kumimoji="1" lang="ko-KR" altLang="en-US" sz="2400" dirty="0"/>
              <a:t>개의 </a:t>
            </a:r>
            <a:r>
              <a:rPr kumimoji="1" lang="ko-KR" altLang="en-US" sz="2400" dirty="0" err="1"/>
              <a:t>평문</a:t>
            </a:r>
            <a:r>
              <a:rPr kumimoji="1" lang="ko-KR" altLang="en-US" sz="2400" dirty="0"/>
              <a:t> 병렬 구현</a:t>
            </a:r>
            <a:endParaRPr kumimoji="1" lang="en-US" altLang="ko-KR" sz="2400" dirty="0"/>
          </a:p>
          <a:p>
            <a:pPr lvl="1">
              <a:lnSpc>
                <a:spcPct val="150000"/>
              </a:lnSpc>
            </a:pPr>
            <a:r>
              <a:rPr kumimoji="1" lang="ko-KR" altLang="en-US" sz="2000" dirty="0"/>
              <a:t> 각각 알고리즘에 적합한 사전 연산을 통한 연산 생략</a:t>
            </a: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r>
              <a:rPr kumimoji="1" lang="ko-KR" altLang="en-US" sz="2000" dirty="0"/>
              <a:t>블록 이동 생략</a:t>
            </a:r>
            <a:endParaRPr kumimoji="1" lang="en-US" altLang="ko-KR" sz="2000" dirty="0"/>
          </a:p>
          <a:p>
            <a:pPr lvl="2">
              <a:lnSpc>
                <a:spcPct val="150000"/>
              </a:lnSpc>
            </a:pPr>
            <a:r>
              <a:rPr kumimoji="1" lang="en-US" altLang="ko-KR" sz="1600" dirty="0"/>
              <a:t>SIMECK</a:t>
            </a:r>
            <a:r>
              <a:rPr kumimoji="1" lang="ko-KR" altLang="en-US" sz="1600" dirty="0"/>
              <a:t> 라운드 함수의 특징을 활용</a:t>
            </a:r>
            <a:r>
              <a:rPr kumimoji="1" lang="en-US" altLang="ko-KR" sz="1600" dirty="0"/>
              <a:t>(2</a:t>
            </a:r>
            <a:r>
              <a:rPr kumimoji="1" lang="ko-KR" altLang="en-US" sz="1600" dirty="0"/>
              <a:t>라운드마다 블록의 위치가 되돌아오는 특징</a:t>
            </a:r>
            <a:r>
              <a:rPr kumimoji="1" lang="en-US" altLang="ko-KR" sz="1600" dirty="0"/>
              <a:t>)</a:t>
            </a:r>
          </a:p>
          <a:p>
            <a:pPr lvl="1">
              <a:lnSpc>
                <a:spcPct val="150000"/>
              </a:lnSpc>
            </a:pPr>
            <a:r>
              <a:rPr kumimoji="1" lang="en-US" altLang="ko-KR" sz="2000" dirty="0"/>
              <a:t>4</a:t>
            </a:r>
            <a:r>
              <a:rPr kumimoji="1" lang="ko-KR" altLang="en-US" sz="2000" dirty="0"/>
              <a:t>개의 구현물에 대해 기존 </a:t>
            </a:r>
            <a:r>
              <a:rPr kumimoji="1" lang="en-US" altLang="ko-KR" sz="2000" dirty="0"/>
              <a:t>SIMECK </a:t>
            </a:r>
            <a:r>
              <a:rPr kumimoji="1" lang="ko-KR" altLang="en-US" sz="2000" dirty="0"/>
              <a:t>최적 구현</a:t>
            </a:r>
            <a:r>
              <a:rPr kumimoji="1" lang="en-US" altLang="ko-KR" sz="2000" dirty="0"/>
              <a:t>[1]</a:t>
            </a:r>
            <a:r>
              <a:rPr kumimoji="1" lang="ko-KR" altLang="en-US" sz="2000" dirty="0"/>
              <a:t> 연구 대비 </a:t>
            </a:r>
            <a:r>
              <a:rPr kumimoji="1" lang="en-US" altLang="ko-KR" sz="2000" dirty="0"/>
              <a:t>1%</a:t>
            </a:r>
            <a:r>
              <a:rPr kumimoji="1" lang="ko-KR" altLang="en-US" sz="2000" dirty="0"/>
              <a:t> 성능 향상 확인</a:t>
            </a:r>
            <a:endParaRPr kumimoji="1" lang="en-US" altLang="ko-KR" sz="2000" dirty="0"/>
          </a:p>
          <a:p>
            <a:pPr>
              <a:lnSpc>
                <a:spcPct val="150000"/>
              </a:lnSpc>
            </a:pPr>
            <a:endParaRPr kumimoji="1" lang="en-US" altLang="ko-Kore-KR" sz="2400" dirty="0"/>
          </a:p>
          <a:p>
            <a:pPr>
              <a:lnSpc>
                <a:spcPct val="150000"/>
              </a:lnSpc>
            </a:pPr>
            <a:endParaRPr kumimoji="1" lang="ko-Kore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D1E2E0-4E47-F4A4-2C7F-781192212C08}"/>
              </a:ext>
            </a:extLst>
          </p:cNvPr>
          <p:cNvSpPr txBox="1"/>
          <p:nvPr/>
        </p:nvSpPr>
        <p:spPr>
          <a:xfrm>
            <a:off x="262880" y="6527142"/>
            <a:ext cx="111053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effectLst/>
                <a:latin typeface="HCRBatang"/>
              </a:rPr>
              <a:t>[1]</a:t>
            </a:r>
            <a:r>
              <a:rPr lang="en" altLang="ko-Kore-KR" sz="1000" dirty="0">
                <a:effectLst/>
                <a:latin typeface="HCRBatang"/>
              </a:rPr>
              <a:t>M. Sim, S. </a:t>
            </a:r>
            <a:r>
              <a:rPr lang="en" altLang="ko-Kore-KR" sz="1000" dirty="0" err="1">
                <a:effectLst/>
                <a:latin typeface="HCRBatang"/>
              </a:rPr>
              <a:t>Eum</a:t>
            </a:r>
            <a:r>
              <a:rPr lang="en" altLang="ko-Kore-KR" sz="1000" dirty="0">
                <a:effectLst/>
                <a:latin typeface="HCRBatang"/>
              </a:rPr>
              <a:t>, H. Kwon, H. </a:t>
            </a:r>
            <a:r>
              <a:rPr lang="en" altLang="ko-Kore-KR" sz="1000" dirty="0" err="1">
                <a:effectLst/>
                <a:latin typeface="HCRBatang"/>
              </a:rPr>
              <a:t>Seo</a:t>
            </a:r>
            <a:r>
              <a:rPr lang="en" altLang="ko-Kore-KR" sz="1000" dirty="0">
                <a:effectLst/>
                <a:latin typeface="HCRBatang"/>
              </a:rPr>
              <a:t>, “Optimized Parallel Implementation of Lightweight Block Cipher SIMECK on 32-bit RISC-V Processor”, Conference on Information Security and Cryptography Summer 2022. </a:t>
            </a:r>
            <a:endParaRPr lang="en" altLang="ko-Kore-KR" sz="1000" dirty="0"/>
          </a:p>
        </p:txBody>
      </p:sp>
    </p:spTree>
    <p:extLst>
      <p:ext uri="{BB962C8B-B14F-4D97-AF65-F5344CB8AC3E}">
        <p14:creationId xmlns:p14="http://schemas.microsoft.com/office/powerpoint/2010/main" val="939384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13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364AB58-38A1-2A41-8EC6-0B22CAB9F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ko-Kore-KR" altLang="en-US" dirty="0"/>
              <a:t>서론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8CD72-4E3B-E840-BBA7-4C3D7588D1A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ko-Kore-KR" altLang="en-US" dirty="0"/>
              <a:t>관련</a:t>
            </a:r>
            <a:r>
              <a:rPr kumimoji="1" lang="ko-KR" altLang="en-US" dirty="0"/>
              <a:t> 연구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666D92-C8A2-F54B-AADB-FB07EBB3AD9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ko-Kore-KR" altLang="en-US" dirty="0"/>
              <a:t>구현</a:t>
            </a:r>
            <a:r>
              <a:rPr kumimoji="1" lang="ko-KR" altLang="en-US" dirty="0"/>
              <a:t> 기법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C0A800-429D-C94E-9EC3-D2DB67AE7F1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kumimoji="1" lang="ko-Kore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356412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서론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사물인터넷이 사용되는 저사양 프로세서들의 보안 필수적</a:t>
            </a:r>
            <a:endParaRPr kumimoji="1" lang="en-US" altLang="ko-Kore-KR" sz="2400" dirty="0"/>
          </a:p>
          <a:p>
            <a:pPr lvl="1"/>
            <a:endParaRPr kumimoji="1" lang="en-US" altLang="ko-Kore-KR" sz="2000" dirty="0"/>
          </a:p>
          <a:p>
            <a:pPr lvl="1"/>
            <a:r>
              <a:rPr kumimoji="1" lang="ko-Kore-KR" altLang="en-US" sz="2000" dirty="0"/>
              <a:t>사물인터넷에서 효율적으로 동작하는 암호 알고리즘 제안 </a:t>
            </a:r>
            <a:endParaRPr kumimoji="1" lang="en-US" altLang="ko-Kore-KR" sz="2000" dirty="0"/>
          </a:p>
          <a:p>
            <a:pPr lvl="1"/>
            <a:endParaRPr kumimoji="1" lang="en-US" altLang="ko-Kore-KR" sz="2000" dirty="0"/>
          </a:p>
          <a:p>
            <a:r>
              <a:rPr kumimoji="1" lang="ko-Kore-KR" altLang="en-US" sz="2400" dirty="0"/>
              <a:t>저사양 프로세서 중 하나인 </a:t>
            </a:r>
            <a:r>
              <a:rPr kumimoji="1" lang="en-US" altLang="ko-Kore-KR" sz="2400" dirty="0"/>
              <a:t>RISC-V </a:t>
            </a:r>
            <a:r>
              <a:rPr kumimoji="1" lang="ko-Kore-KR" altLang="en-US" sz="2400" dirty="0"/>
              <a:t>상에서의 </a:t>
            </a:r>
            <a:r>
              <a:rPr kumimoji="1" lang="en-US" altLang="ko-Kore-KR" sz="2400" dirty="0"/>
              <a:t>SIMECK-CTR </a:t>
            </a:r>
            <a:r>
              <a:rPr kumimoji="1" lang="ko-Kore-KR" altLang="en-US" sz="2400" dirty="0"/>
              <a:t>암호 알고리즘 구현</a:t>
            </a:r>
            <a:endParaRPr kumimoji="1" lang="en-US" altLang="ko-Kore-KR" sz="2400" dirty="0"/>
          </a:p>
          <a:p>
            <a:pPr lvl="1"/>
            <a:endParaRPr kumimoji="1" lang="en-US" altLang="ko-Kore-KR" sz="2000" dirty="0"/>
          </a:p>
          <a:p>
            <a:pPr lvl="1"/>
            <a:r>
              <a:rPr kumimoji="1" lang="en-US" altLang="ko-KR" sz="2000" dirty="0"/>
              <a:t>8</a:t>
            </a:r>
            <a:r>
              <a:rPr kumimoji="1" lang="ko-KR" altLang="en-US" sz="2000" dirty="0"/>
              <a:t>비트 </a:t>
            </a:r>
            <a:r>
              <a:rPr kumimoji="1" lang="en-US" altLang="ko-KR" sz="2000" dirty="0"/>
              <a:t>AVR </a:t>
            </a:r>
            <a:r>
              <a:rPr kumimoji="1" lang="ko-KR" altLang="en-US" sz="2000" dirty="0"/>
              <a:t>상에서의 </a:t>
            </a:r>
            <a:r>
              <a:rPr kumimoji="1" lang="en-US" altLang="ko-KR" sz="2000" dirty="0"/>
              <a:t>SIMON-CTR</a:t>
            </a:r>
            <a:r>
              <a:rPr kumimoji="1" lang="ko-KR" altLang="en-US" sz="2000" dirty="0"/>
              <a:t> 최적 구현 연구 존재</a:t>
            </a:r>
            <a:endParaRPr kumimoji="1" lang="en-US" altLang="ko-Kore-KR" sz="2000" dirty="0"/>
          </a:p>
          <a:p>
            <a:pPr lvl="1"/>
            <a:endParaRPr kumimoji="1" lang="en-US" altLang="ko-Kore-KR" sz="2000" dirty="0"/>
          </a:p>
          <a:p>
            <a:pPr lvl="1"/>
            <a:r>
              <a:rPr kumimoji="1" lang="ko-KR" altLang="en-US" sz="2000" dirty="0" err="1"/>
              <a:t>저사양</a:t>
            </a:r>
            <a:r>
              <a:rPr kumimoji="1" lang="ko-KR" altLang="en-US" sz="2000" dirty="0"/>
              <a:t> 프로세서 상에서의 </a:t>
            </a:r>
            <a:r>
              <a:rPr kumimoji="1" lang="en-US" altLang="ko-Kore-KR" sz="2000" dirty="0"/>
              <a:t>SIMECK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-CTR</a:t>
            </a:r>
            <a:r>
              <a:rPr kumimoji="1" lang="ko-KR" altLang="en-US" sz="2000" dirty="0"/>
              <a:t> 에 대한 최적 </a:t>
            </a:r>
            <a:r>
              <a:rPr kumimoji="1" lang="ko-Kore-KR" altLang="en-US" sz="2000" dirty="0"/>
              <a:t>구현</a:t>
            </a:r>
            <a:r>
              <a:rPr kumimoji="1" lang="ko-KR" altLang="en-US" sz="2000" dirty="0"/>
              <a:t> 연구</a:t>
            </a:r>
            <a:r>
              <a:rPr kumimoji="1" lang="ko-Kore-KR" altLang="en-US" sz="2000" dirty="0"/>
              <a:t> </a:t>
            </a:r>
            <a:r>
              <a:rPr kumimoji="1" lang="en-US" altLang="ko-Kore-KR" sz="2000" dirty="0"/>
              <a:t>X</a:t>
            </a:r>
            <a:r>
              <a:rPr kumimoji="1" lang="ko-Kore-KR" altLang="en-US" sz="2000" dirty="0"/>
              <a:t>  </a:t>
            </a:r>
          </a:p>
          <a:p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1779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SIMECK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400" dirty="0"/>
              <a:t>CHES’15</a:t>
            </a:r>
            <a:r>
              <a:rPr kumimoji="1" lang="ko-KR" altLang="en-US" sz="2400" dirty="0"/>
              <a:t>에서 발표된 </a:t>
            </a:r>
            <a:r>
              <a:rPr kumimoji="1" lang="en-US" altLang="ko-KR" sz="2400" dirty="0"/>
              <a:t>Feistel </a:t>
            </a:r>
            <a:r>
              <a:rPr kumimoji="1" lang="ko-KR" altLang="en-US" sz="2400" dirty="0"/>
              <a:t>구조의 경량 블록암호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NSA</a:t>
            </a:r>
            <a:r>
              <a:rPr kumimoji="1" lang="ko-KR" altLang="en-US" sz="2400" dirty="0"/>
              <a:t>에서 개발한 경량 블록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암호인 </a:t>
            </a:r>
            <a:r>
              <a:rPr kumimoji="1" lang="en-US" altLang="ko-KR" sz="2400" dirty="0"/>
              <a:t>SIMON</a:t>
            </a:r>
            <a:r>
              <a:rPr kumimoji="1" lang="ko-KR" altLang="en-US" sz="2400" dirty="0"/>
              <a:t>과 </a:t>
            </a:r>
            <a:r>
              <a:rPr kumimoji="1" lang="en-US" altLang="ko-KR" sz="2400" dirty="0"/>
              <a:t>SPECK</a:t>
            </a:r>
            <a:r>
              <a:rPr kumimoji="1" lang="ko-KR" altLang="en-US" sz="2400" dirty="0"/>
              <a:t>의 장점을 결합하여 개발</a:t>
            </a:r>
            <a:endParaRPr kumimoji="1" lang="en-US" altLang="ko-KR" sz="2400" dirty="0"/>
          </a:p>
          <a:p>
            <a:pPr lvl="1"/>
            <a:r>
              <a:rPr kumimoji="1" lang="en-US" altLang="ko-Kore-KR" sz="2000" dirty="0"/>
              <a:t>SIMON</a:t>
            </a:r>
            <a:r>
              <a:rPr kumimoji="1" lang="ko-KR" altLang="en-US" sz="2000" dirty="0"/>
              <a:t>의 라운드 함수를 일부 변형</a:t>
            </a:r>
            <a:endParaRPr kumimoji="1" lang="en-US" altLang="ko-KR" sz="2000" dirty="0"/>
          </a:p>
          <a:p>
            <a:pPr lvl="1"/>
            <a:r>
              <a:rPr kumimoji="1" lang="en-US" altLang="ko-Kore-KR" sz="2000" dirty="0"/>
              <a:t>SPECK</a:t>
            </a:r>
            <a:r>
              <a:rPr kumimoji="1" lang="ko-KR" altLang="en-US" sz="2000" dirty="0"/>
              <a:t>의 키 스케줄링과 유사한 구조</a:t>
            </a:r>
            <a:endParaRPr kumimoji="1" lang="en-US" altLang="ko-KR" sz="2000" dirty="0"/>
          </a:p>
          <a:p>
            <a:endParaRPr kumimoji="1" lang="ko-Kore-KR" altLang="en-US" sz="2400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F57FA13A-1CC2-AFC4-FCC7-DB0194645A80}"/>
              </a:ext>
            </a:extLst>
          </p:cNvPr>
          <p:cNvSpPr txBox="1">
            <a:spLocks/>
          </p:cNvSpPr>
          <p:nvPr/>
        </p:nvSpPr>
        <p:spPr>
          <a:xfrm>
            <a:off x="411163" y="1152525"/>
            <a:ext cx="11369675" cy="505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sz="2400" dirty="0"/>
              <a:t>CHES’15</a:t>
            </a:r>
            <a:r>
              <a:rPr kumimoji="1" lang="ko-KR" altLang="en-US" sz="2400" dirty="0"/>
              <a:t>에서 발표된 </a:t>
            </a:r>
            <a:r>
              <a:rPr kumimoji="1" lang="en-US" altLang="ko-KR" sz="2400" dirty="0"/>
              <a:t>Feistel </a:t>
            </a:r>
            <a:r>
              <a:rPr kumimoji="1" lang="ko-KR" altLang="en-US" sz="2400" dirty="0"/>
              <a:t>구조의 경량 블록암호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NSA</a:t>
            </a:r>
            <a:r>
              <a:rPr kumimoji="1" lang="ko-KR" altLang="en-US" sz="2400" dirty="0"/>
              <a:t>에서 개발한 경량 블록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암호인 </a:t>
            </a:r>
            <a:r>
              <a:rPr kumimoji="1" lang="en-US" altLang="ko-KR" sz="2400" dirty="0"/>
              <a:t>SIMON</a:t>
            </a:r>
            <a:r>
              <a:rPr kumimoji="1" lang="ko-KR" altLang="en-US" sz="2400" dirty="0"/>
              <a:t>과 </a:t>
            </a:r>
            <a:r>
              <a:rPr kumimoji="1" lang="en-US" altLang="ko-KR" sz="2400" dirty="0"/>
              <a:t>SPECK</a:t>
            </a:r>
            <a:r>
              <a:rPr kumimoji="1" lang="ko-KR" altLang="en-US" sz="2400" dirty="0"/>
              <a:t>의 장점을 결합하여 개발</a:t>
            </a:r>
            <a:endParaRPr kumimoji="1" lang="en-US" altLang="ko-KR" sz="2400" dirty="0"/>
          </a:p>
          <a:p>
            <a:pPr lvl="1"/>
            <a:r>
              <a:rPr kumimoji="1" lang="en-US" altLang="ko-Kore-KR" sz="2000" dirty="0"/>
              <a:t>SIMON</a:t>
            </a:r>
            <a:r>
              <a:rPr kumimoji="1" lang="ko-KR" altLang="en-US" sz="2000" dirty="0"/>
              <a:t>의 라운드 함수를 일부 변형</a:t>
            </a:r>
            <a:endParaRPr kumimoji="1" lang="en-US" altLang="ko-KR" sz="2000" dirty="0"/>
          </a:p>
          <a:p>
            <a:pPr lvl="1"/>
            <a:r>
              <a:rPr kumimoji="1" lang="en-US" altLang="ko-Kore-KR" sz="2000" dirty="0"/>
              <a:t>SPECK</a:t>
            </a:r>
            <a:r>
              <a:rPr kumimoji="1" lang="ko-KR" altLang="en-US" sz="2000" dirty="0"/>
              <a:t>의 키 스케줄링과 유사한 구조</a:t>
            </a:r>
            <a:endParaRPr kumimoji="1" lang="en-US" altLang="ko-KR" sz="20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  <a:p>
            <a:endParaRPr kumimoji="1" lang="en-US" altLang="ko-Kore-KR" sz="2400" dirty="0"/>
          </a:p>
        </p:txBody>
      </p:sp>
      <p:graphicFrame>
        <p:nvGraphicFramePr>
          <p:cNvPr id="5" name="표 84">
            <a:extLst>
              <a:ext uri="{FF2B5EF4-FFF2-40B4-BE49-F238E27FC236}">
                <a16:creationId xmlns:a16="http://schemas.microsoft.com/office/drawing/2014/main" id="{EDEDFC92-A5DF-2E65-2A3D-2DF5276A2E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571690"/>
              </p:ext>
            </p:extLst>
          </p:nvPr>
        </p:nvGraphicFramePr>
        <p:xfrm>
          <a:off x="1343472" y="4509120"/>
          <a:ext cx="414894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4681">
                  <a:extLst>
                    <a:ext uri="{9D8B030D-6E8A-4147-A177-3AD203B41FA5}">
                      <a16:colId xmlns:a16="http://schemas.microsoft.com/office/drawing/2014/main" val="93312861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4263004231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785555587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4141808613"/>
                    </a:ext>
                  </a:extLst>
                </a:gridCol>
                <a:gridCol w="576065">
                  <a:extLst>
                    <a:ext uri="{9D8B030D-6E8A-4147-A177-3AD203B41FA5}">
                      <a16:colId xmlns:a16="http://schemas.microsoft.com/office/drawing/2014/main" val="2635339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Cipher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n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k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w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088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SIMECK-32/64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789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SIMECK-48/96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24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107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SIMECK-64/128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32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53134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142A49D9-AAE2-95C3-7BC6-A8271C892DAA}"/>
              </a:ext>
            </a:extLst>
          </p:cNvPr>
          <p:cNvGrpSpPr/>
          <p:nvPr/>
        </p:nvGrpSpPr>
        <p:grpSpPr>
          <a:xfrm>
            <a:off x="7248128" y="3189751"/>
            <a:ext cx="3888432" cy="3357052"/>
            <a:chOff x="7248128" y="3189751"/>
            <a:chExt cx="3888432" cy="33570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E3F471-B7C3-B133-B76B-7C9CCB437B66}"/>
                </a:ext>
              </a:extLst>
            </p:cNvPr>
            <p:cNvSpPr txBox="1"/>
            <p:nvPr/>
          </p:nvSpPr>
          <p:spPr>
            <a:xfrm>
              <a:off x="7680176" y="6239026"/>
              <a:ext cx="23759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1400" dirty="0"/>
                <a:t>Round function of SIMECK.</a:t>
              </a:r>
              <a:endParaRPr kumimoji="1" lang="ko-Kore-KR" altLang="en-US" sz="1400" dirty="0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53C3BF8-88B3-CDF3-F8F3-D942A14489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48128" y="3189751"/>
              <a:ext cx="3888432" cy="29666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10217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F4400154-5C94-860F-86E8-6A18FD8D8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4165380"/>
            <a:ext cx="4254676" cy="2484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ko-KR" altLang="en-US" sz="2400" dirty="0"/>
                  <a:t>입력 </a:t>
                </a:r>
                <a:r>
                  <a:rPr kumimoji="1" lang="en-US" altLang="ko-KR" sz="2400" dirty="0"/>
                  <a:t>: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nonce</a:t>
                </a:r>
                <a:r>
                  <a:rPr kumimoji="1" lang="ko-KR" altLang="en-US" sz="2400" dirty="0"/>
                  <a:t> 값 </a:t>
                </a:r>
                <a:r>
                  <a:rPr kumimoji="1" lang="en-US" altLang="ko-KR" sz="2400" dirty="0"/>
                  <a:t>+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Counter</a:t>
                </a:r>
                <a:r>
                  <a:rPr kumimoji="1" lang="ko-KR" altLang="en-US" sz="2400" dirty="0"/>
                  <a:t> 값</a:t>
                </a:r>
                <a:endParaRPr kumimoji="1" lang="en-US" altLang="ko-KR" sz="2400" dirty="0"/>
              </a:p>
              <a:p>
                <a:pPr marL="457200" lvl="1" indent="0">
                  <a:lnSpc>
                    <a:spcPct val="150000"/>
                  </a:lnSpc>
                  <a:buNone/>
                </a:pPr>
                <a:r>
                  <a:rPr kumimoji="1" lang="en-US" altLang="ko-KR" sz="2000" dirty="0"/>
                  <a:t>( nonce : </a:t>
                </a:r>
                <a:r>
                  <a:rPr kumimoji="1" lang="ko-KR" altLang="en-US" sz="2000" dirty="0"/>
                  <a:t>고정된 임의의  상수 </a:t>
                </a:r>
                <a:r>
                  <a:rPr kumimoji="1" lang="en-US" altLang="ko-KR" sz="2000" dirty="0"/>
                  <a:t>/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Counter :</a:t>
                </a:r>
                <a:r>
                  <a:rPr kumimoji="1" lang="ko-KR" altLang="en-US" sz="2000" dirty="0"/>
                  <a:t>블록을 암호화 할 때마다 </a:t>
                </a:r>
                <a:r>
                  <a:rPr kumimoji="1" lang="en-US" altLang="ko-KR" sz="2000" dirty="0"/>
                  <a:t>1</a:t>
                </a:r>
                <a:r>
                  <a:rPr kumimoji="1" lang="ko-KR" altLang="en-US" sz="2000" dirty="0"/>
                  <a:t>씩 증가</a:t>
                </a:r>
                <a:r>
                  <a:rPr kumimoji="1" lang="en-US" altLang="ko-KR" sz="2000" dirty="0"/>
                  <a:t>)</a:t>
                </a:r>
                <a:endParaRPr kumimoji="1" lang="en-US" altLang="ko-KR" sz="2400" dirty="0"/>
              </a:p>
              <a:p>
                <a:pPr>
                  <a:lnSpc>
                    <a:spcPct val="150000"/>
                  </a:lnSpc>
                </a:pPr>
                <a:r>
                  <a:rPr kumimoji="1" lang="ko-KR" altLang="en-US" sz="2400" dirty="0"/>
                  <a:t>이렇게 결합된 입력 값을 암호화하여  키 스트림 생성</a:t>
                </a:r>
                <a:endParaRPr kumimoji="1"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kumimoji="1" lang="ko-KR" altLang="en-US" sz="2400" dirty="0"/>
                  <a:t>암호문 </a:t>
                </a:r>
                <a:r>
                  <a:rPr kumimoji="1" lang="en-US" altLang="ko-KR" sz="2400" dirty="0"/>
                  <a:t>:</a:t>
                </a:r>
                <a:r>
                  <a:rPr kumimoji="1" lang="ko-KR" altLang="en-US" sz="2400" dirty="0"/>
                  <a:t> 생성된 키 스트림 </a:t>
                </a:r>
                <a14:m>
                  <m:oMath xmlns:m="http://schemas.openxmlformats.org/officeDocument/2006/math">
                    <m:r>
                      <a:rPr kumimoji="1" lang="ko-KR" altLang="en-US" sz="240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kumimoji="1" lang="ko-KR" altLang="en-US" sz="2400" dirty="0"/>
                  <a:t> </a:t>
                </a:r>
                <a:r>
                  <a:rPr kumimoji="1" lang="ko-KR" altLang="en-US" sz="2400" dirty="0" err="1"/>
                  <a:t>평문</a:t>
                </a:r>
                <a:endParaRPr kumimoji="1" lang="en-US" altLang="ko-KR" sz="2400" dirty="0"/>
              </a:p>
              <a:p>
                <a:pPr lvl="1">
                  <a:lnSpc>
                    <a:spcPct val="150000"/>
                  </a:lnSpc>
                </a:pPr>
                <a:endParaRPr kumimoji="1" lang="en-US" altLang="ko-KR" sz="2000" dirty="0"/>
              </a:p>
              <a:p>
                <a:pPr lvl="1">
                  <a:lnSpc>
                    <a:spcPct val="150000"/>
                  </a:lnSpc>
                </a:pPr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카운터 운용 모드</a:t>
            </a:r>
            <a:endParaRPr kumimoji="1" lang="ko-Kore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601DF13-3A3D-6CB2-5797-E7EB04391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8826" y="4165379"/>
            <a:ext cx="4254676" cy="2484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RISC-V Processor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2400" dirty="0"/>
              <a:t>오픈</a:t>
            </a:r>
            <a:r>
              <a:rPr kumimoji="1" lang="ko-KR" altLang="en-US" sz="2400" dirty="0"/>
              <a:t> 소스로 제공되는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명령어 셋을 기반으로 한 프로세서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-US" altLang="ko-KR" sz="2400" dirty="0"/>
              <a:t>32-bit </a:t>
            </a:r>
            <a:r>
              <a:rPr kumimoji="1" lang="ko-KR" altLang="en-US" sz="2400" dirty="0"/>
              <a:t>프로세서인 </a:t>
            </a:r>
            <a:r>
              <a:rPr kumimoji="1" lang="en-US" altLang="ko-KR" sz="2400" dirty="0"/>
              <a:t>RV32I</a:t>
            </a:r>
            <a:r>
              <a:rPr kumimoji="1" lang="ko-KR" altLang="en-US" sz="2400" dirty="0"/>
              <a:t>에서는 </a:t>
            </a:r>
            <a:r>
              <a:rPr kumimoji="1" lang="en-US" altLang="ko-KR" sz="2400" dirty="0"/>
              <a:t>32</a:t>
            </a:r>
            <a:r>
              <a:rPr kumimoji="1" lang="ko-KR" altLang="en-US" sz="2400" dirty="0"/>
              <a:t>개의 </a:t>
            </a:r>
            <a:r>
              <a:rPr kumimoji="1" lang="en-US" altLang="ko-KR" sz="2400" dirty="0"/>
              <a:t>32-bit</a:t>
            </a:r>
            <a:r>
              <a:rPr kumimoji="1" lang="ko-KR" altLang="en-US" sz="2400" dirty="0"/>
              <a:t> 레지스터 제공 </a:t>
            </a:r>
            <a:endParaRPr kumimoji="1" lang="ko-Kore-KR" altLang="en-US" sz="2400" dirty="0"/>
          </a:p>
          <a:p>
            <a:endParaRPr kumimoji="1" lang="ko-Kore-KR" altLang="en-US" sz="2400" dirty="0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032E726B-0E80-B7E8-667A-BB20BB7934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57477"/>
              </p:ext>
            </p:extLst>
          </p:nvPr>
        </p:nvGraphicFramePr>
        <p:xfrm>
          <a:off x="804547" y="3080833"/>
          <a:ext cx="10582906" cy="77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86">
                  <a:extLst>
                    <a:ext uri="{9D8B030D-6E8A-4147-A177-3AD203B41FA5}">
                      <a16:colId xmlns:a16="http://schemas.microsoft.com/office/drawing/2014/main" val="2283867723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1572282902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1294109356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420488107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336261422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286724034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1311716345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3511860405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169506032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1323075361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944001831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3835396520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3077738104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1863908892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1909876542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4272639086"/>
                    </a:ext>
                  </a:extLst>
                </a:gridCol>
              </a:tblGrid>
              <a:tr h="3894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X0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X3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X4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X5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X6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X7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X8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X9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X10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X11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X12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X13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X14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X15</a:t>
                      </a:r>
                      <a:endParaRPr lang="ko-Kore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137731"/>
                  </a:ext>
                </a:extLst>
              </a:tr>
              <a:tr h="3894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ZERO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RA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SP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GP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TP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T0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T1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T2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S0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S1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A0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A1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A2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A3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A4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A5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587224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5327AF-DED7-3164-DE78-9380063EC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171971"/>
              </p:ext>
            </p:extLst>
          </p:nvPr>
        </p:nvGraphicFramePr>
        <p:xfrm>
          <a:off x="804547" y="3853958"/>
          <a:ext cx="10582906" cy="778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086">
                  <a:extLst>
                    <a:ext uri="{9D8B030D-6E8A-4147-A177-3AD203B41FA5}">
                      <a16:colId xmlns:a16="http://schemas.microsoft.com/office/drawing/2014/main" val="3938599079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3060173950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935248422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202840462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3752254313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1302307474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1534353211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108405770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712085777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955540249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1022659940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790195932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3797242563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2487490881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3527087569"/>
                    </a:ext>
                  </a:extLst>
                </a:gridCol>
                <a:gridCol w="659988">
                  <a:extLst>
                    <a:ext uri="{9D8B030D-6E8A-4147-A177-3AD203B41FA5}">
                      <a16:colId xmlns:a16="http://schemas.microsoft.com/office/drawing/2014/main" val="817403220"/>
                    </a:ext>
                  </a:extLst>
                </a:gridCol>
              </a:tblGrid>
              <a:tr h="3894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X16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X17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X18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X19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X20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X21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X22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X23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X24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X25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X26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X27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X28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X29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X30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X31</a:t>
                      </a:r>
                      <a:endParaRPr lang="ko-Kore-KR" altLang="en-US" sz="1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846654"/>
                  </a:ext>
                </a:extLst>
              </a:tr>
              <a:tr h="389424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A6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A7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S2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S3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S4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S5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S6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S7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S8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S9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S10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 dirty="0"/>
                        <a:t>S11</a:t>
                      </a:r>
                      <a:endParaRPr lang="ko-Kore-KR" altLang="en-US" sz="1400" b="1" dirty="0"/>
                    </a:p>
                  </a:txBody>
                  <a:tcPr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T3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T4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/>
                        <a:t>T5</a:t>
                      </a:r>
                      <a:endParaRPr lang="ko-Kore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T6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41625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E967E9-405C-B7ED-5339-B781C6349F74}"/>
              </a:ext>
            </a:extLst>
          </p:cNvPr>
          <p:cNvSpPr txBox="1"/>
          <p:nvPr/>
        </p:nvSpPr>
        <p:spPr>
          <a:xfrm>
            <a:off x="804547" y="4888935"/>
            <a:ext cx="286463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RA : Return Address Register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SP </a:t>
            </a:r>
            <a:r>
              <a:rPr kumimoji="1" lang="en-US" altLang="ko-KR" sz="1600" dirty="0"/>
              <a:t>: </a:t>
            </a:r>
            <a:r>
              <a:rPr kumimoji="1" lang="en-US" altLang="ko-Kore-KR" sz="1600" dirty="0"/>
              <a:t>Stack Pointer Register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GP : Global Pointer Register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TP  : Tread Pointer Register</a:t>
            </a:r>
            <a:endParaRPr kumimoji="1" lang="ko-Kore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415E99-394B-0324-570C-4EB605821046}"/>
              </a:ext>
            </a:extLst>
          </p:cNvPr>
          <p:cNvSpPr txBox="1"/>
          <p:nvPr/>
        </p:nvSpPr>
        <p:spPr>
          <a:xfrm>
            <a:off x="6257914" y="5134119"/>
            <a:ext cx="442608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T</a:t>
            </a:r>
            <a:r>
              <a:rPr kumimoji="1" lang="en-US" altLang="ko-KR" sz="1600" dirty="0"/>
              <a:t>0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~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T6 : </a:t>
            </a:r>
            <a:r>
              <a:rPr lang="en" altLang="ko-Kore-KR" sz="1600" dirty="0"/>
              <a:t>temporal registers 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S0</a:t>
            </a:r>
            <a:r>
              <a:rPr kumimoji="1" lang="ko-KR" altLang="en-US" sz="1600" dirty="0"/>
              <a:t> </a:t>
            </a:r>
            <a:r>
              <a:rPr kumimoji="1" lang="en-US" altLang="ko-Kore-KR" sz="1600" dirty="0"/>
              <a:t>~</a:t>
            </a:r>
            <a:r>
              <a:rPr kumimoji="1" lang="en-US" altLang="ko-KR" sz="1600" dirty="0"/>
              <a:t> </a:t>
            </a:r>
            <a:r>
              <a:rPr kumimoji="1" lang="en-US" altLang="ko-Kore-KR" sz="1600" dirty="0"/>
              <a:t>S11 : saved registers(call</a:t>
            </a:r>
            <a:r>
              <a:rPr kumimoji="1" lang="en-US" altLang="ko-KR" sz="1600" dirty="0"/>
              <a:t>ee </a:t>
            </a:r>
            <a:r>
              <a:rPr kumimoji="1" lang="en-US" altLang="ko-Kore-KR" sz="1600" dirty="0"/>
              <a:t>saved)</a:t>
            </a:r>
          </a:p>
          <a:p>
            <a:endParaRPr kumimoji="1" lang="en-US" altLang="ko-Kore-KR" sz="1600" dirty="0"/>
          </a:p>
          <a:p>
            <a:r>
              <a:rPr kumimoji="1" lang="en-US" altLang="ko-Kore-KR" sz="1600" dirty="0"/>
              <a:t>A0</a:t>
            </a:r>
            <a:r>
              <a:rPr kumimoji="1" lang="ko-KR" altLang="en-US" sz="1600" dirty="0"/>
              <a:t> </a:t>
            </a:r>
            <a:r>
              <a:rPr kumimoji="1" lang="en-US" altLang="ko-Kore-KR" sz="1600" dirty="0"/>
              <a:t>~</a:t>
            </a:r>
            <a:r>
              <a:rPr kumimoji="1" lang="ko-KR" altLang="en-US" sz="1600" dirty="0"/>
              <a:t> </a:t>
            </a:r>
            <a:r>
              <a:rPr kumimoji="1" lang="en-US" altLang="ko-Kore-KR" sz="1600" dirty="0"/>
              <a:t>A7 : </a:t>
            </a:r>
            <a:r>
              <a:rPr lang="en" altLang="ko-Kore-KR" sz="1600" dirty="0"/>
              <a:t>function arguments and return value </a:t>
            </a:r>
          </a:p>
        </p:txBody>
      </p:sp>
    </p:spTree>
    <p:extLst>
      <p:ext uri="{BB962C8B-B14F-4D97-AF65-F5344CB8AC3E}">
        <p14:creationId xmlns:p14="http://schemas.microsoft.com/office/powerpoint/2010/main" val="334260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 기법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kumimoji="1" lang="ko-KR" altLang="en-US" sz="2400" dirty="0"/>
              <a:t>고정된 </a:t>
            </a:r>
            <a:r>
              <a:rPr kumimoji="1" lang="en-US" altLang="ko-KR" sz="2400" dirty="0"/>
              <a:t>nonce</a:t>
            </a:r>
            <a:r>
              <a:rPr kumimoji="1" lang="ko-KR" altLang="en-US" sz="2400" dirty="0"/>
              <a:t> 블록이 카운터 블록에 영향을 받기 전까지 해당되는 연산에 대해  사전 연산 가능 </a:t>
            </a:r>
            <a:endParaRPr kumimoji="1" lang="en-US" altLang="ko-KR" sz="2400" dirty="0"/>
          </a:p>
          <a:p>
            <a:pPr>
              <a:lnSpc>
                <a:spcPct val="160000"/>
              </a:lnSpc>
            </a:pPr>
            <a:r>
              <a:rPr kumimoji="1" lang="ko-KR" altLang="en-US" sz="2400" dirty="0"/>
              <a:t>카운터 블록에 영향을 받기 전 </a:t>
            </a:r>
            <a:r>
              <a:rPr kumimoji="1" lang="en-US" altLang="ko-KR" sz="2400" b="1" dirty="0"/>
              <a:t>1</a:t>
            </a:r>
            <a:r>
              <a:rPr kumimoji="1" lang="ko-KR" altLang="en-US" sz="2400" b="1" dirty="0"/>
              <a:t>라운드 일부만 사전 연산 가능</a:t>
            </a:r>
            <a:endParaRPr kumimoji="1" lang="en-US" altLang="ko-KR" sz="2400" dirty="0"/>
          </a:p>
          <a:p>
            <a:pPr>
              <a:lnSpc>
                <a:spcPct val="160000"/>
              </a:lnSpc>
            </a:pPr>
            <a:r>
              <a:rPr kumimoji="1" lang="ko-KR" altLang="en-US" sz="2400" dirty="0"/>
              <a:t>왼쪽 블록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</a:t>
            </a:r>
            <a:r>
              <a:rPr kumimoji="1" lang="en-US" altLang="ko-KR" sz="2400" dirty="0"/>
              <a:t>nonce,</a:t>
            </a:r>
            <a:r>
              <a:rPr kumimoji="1" lang="ko-KR" altLang="en-US" sz="2400" dirty="0"/>
              <a:t> 오른쪽  블록 </a:t>
            </a:r>
            <a:r>
              <a:rPr kumimoji="1" lang="en-US" altLang="ko-KR" sz="2400" dirty="0"/>
              <a:t>:</a:t>
            </a:r>
            <a:r>
              <a:rPr kumimoji="1" lang="ko-KR" altLang="en-US" sz="2400" dirty="0"/>
              <a:t> 카운터</a:t>
            </a:r>
            <a:endParaRPr kumimoji="1" lang="en-US" altLang="ko-KR" sz="2400" dirty="0"/>
          </a:p>
          <a:p>
            <a:pPr lvl="1">
              <a:lnSpc>
                <a:spcPct val="160000"/>
              </a:lnSpc>
            </a:pPr>
            <a:r>
              <a:rPr kumimoji="1" lang="ko-KR" altLang="en-US" sz="2000" dirty="0"/>
              <a:t>일반적인 카운터 값 은 </a:t>
            </a:r>
            <a:r>
              <a:rPr kumimoji="1" lang="en-US" altLang="ko-KR" sz="2000" dirty="0"/>
              <a:t>32-bit</a:t>
            </a:r>
          </a:p>
          <a:p>
            <a:pPr lvl="1">
              <a:lnSpc>
                <a:spcPct val="160000"/>
              </a:lnSpc>
            </a:pPr>
            <a:r>
              <a:rPr kumimoji="1" lang="en-US" altLang="ko-KR" sz="2000" dirty="0"/>
              <a:t>SIMECK-32/64</a:t>
            </a:r>
            <a:r>
              <a:rPr kumimoji="1" lang="ko-KR" altLang="en-US" sz="2000" dirty="0"/>
              <a:t>의 경우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카운터 값으로 </a:t>
            </a:r>
            <a:r>
              <a:rPr kumimoji="1" lang="en-US" altLang="ko-KR" sz="2000" dirty="0"/>
              <a:t>16-bit </a:t>
            </a:r>
            <a:r>
              <a:rPr kumimoji="1" lang="ko-KR" altLang="en-US" sz="2000" dirty="0"/>
              <a:t>사용</a:t>
            </a:r>
            <a:endParaRPr kumimoji="1" lang="en-US" altLang="ko-KR" sz="2000" dirty="0"/>
          </a:p>
          <a:p>
            <a:pPr lvl="1">
              <a:lnSpc>
                <a:spcPct val="160000"/>
              </a:lnSpc>
            </a:pPr>
            <a:r>
              <a:rPr kumimoji="1" lang="en-US" altLang="ko-KR" sz="2000" dirty="0"/>
              <a:t>SIMECK-64/128</a:t>
            </a:r>
            <a:r>
              <a:rPr kumimoji="1" lang="ko-KR" altLang="en-US" sz="2000" dirty="0"/>
              <a:t>의 경우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카운터 값으로 </a:t>
            </a:r>
            <a:r>
              <a:rPr kumimoji="1" lang="en-US" altLang="ko-KR" sz="2000" dirty="0"/>
              <a:t>32-bit </a:t>
            </a:r>
            <a:r>
              <a:rPr kumimoji="1" lang="ko-KR" altLang="en-US" sz="2000" dirty="0"/>
              <a:t>사용</a:t>
            </a:r>
            <a:endParaRPr kumimoji="1" lang="en-US" altLang="ko-KR" sz="2000" dirty="0"/>
          </a:p>
          <a:p>
            <a:pPr lvl="1">
              <a:lnSpc>
                <a:spcPct val="160000"/>
              </a:lnSpc>
            </a:pPr>
            <a:endParaRPr kumimoji="1" lang="en-US" altLang="ko-KR" sz="2000" dirty="0"/>
          </a:p>
          <a:p>
            <a:pPr>
              <a:lnSpc>
                <a:spcPct val="160000"/>
              </a:lnSpc>
            </a:pPr>
            <a:endParaRPr kumimoji="1" lang="en-US" altLang="ko-KR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052E709-6906-261C-C1B6-7B6AE2970141}"/>
              </a:ext>
            </a:extLst>
          </p:cNvPr>
          <p:cNvGrpSpPr/>
          <p:nvPr/>
        </p:nvGrpSpPr>
        <p:grpSpPr>
          <a:xfrm>
            <a:off x="7927387" y="3209163"/>
            <a:ext cx="4047246" cy="3183752"/>
            <a:chOff x="1055440" y="1880838"/>
            <a:chExt cx="4047246" cy="31837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13B80AB-2284-D623-5DA9-D5733E98D967}"/>
                    </a:ext>
                  </a:extLst>
                </p:cNvPr>
                <p:cNvSpPr txBox="1"/>
                <p:nvPr/>
              </p:nvSpPr>
              <p:spPr>
                <a:xfrm>
                  <a:off x="1055440" y="1880838"/>
                  <a:ext cx="86381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213B80AB-2284-D623-5DA9-D5733E98D9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5440" y="1880838"/>
                  <a:ext cx="86381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0D735B4-DA48-25C0-28A9-62B5BDF8DD13}"/>
                    </a:ext>
                  </a:extLst>
                </p:cNvPr>
                <p:cNvSpPr txBox="1"/>
                <p:nvPr/>
              </p:nvSpPr>
              <p:spPr>
                <a:xfrm>
                  <a:off x="3879784" y="1880838"/>
                  <a:ext cx="86381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0D735B4-DA48-25C0-28A9-62B5BDF8D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784" y="1880838"/>
                  <a:ext cx="86381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BF9F766-3BE6-C5F4-303B-00E6AFEC6D03}"/>
                    </a:ext>
                  </a:extLst>
                </p:cNvPr>
                <p:cNvSpPr txBox="1"/>
                <p:nvPr/>
              </p:nvSpPr>
              <p:spPr>
                <a:xfrm>
                  <a:off x="1073397" y="4673465"/>
                  <a:ext cx="86381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BF9F766-3BE6-C5F4-303B-00E6AFEC6D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397" y="4673465"/>
                  <a:ext cx="86381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AC9D6DF-9F6D-35D2-700D-37698B3D64F2}"/>
                    </a:ext>
                  </a:extLst>
                </p:cNvPr>
                <p:cNvSpPr txBox="1"/>
                <p:nvPr/>
              </p:nvSpPr>
              <p:spPr>
                <a:xfrm>
                  <a:off x="3879254" y="4695258"/>
                  <a:ext cx="86381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ko-Kore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0AC9D6DF-9F6D-35D2-700D-37698B3D6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254" y="4695258"/>
                  <a:ext cx="86381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3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498001-5F91-25D7-17D1-B84656779869}"/>
                    </a:ext>
                  </a:extLst>
                </p:cNvPr>
                <p:cNvSpPr txBox="1"/>
                <p:nvPr/>
              </p:nvSpPr>
              <p:spPr>
                <a:xfrm>
                  <a:off x="2035703" y="2658664"/>
                  <a:ext cx="863817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  <m:t>𝑅𝑂𝐿</m:t>
                            </m:r>
                          </m:e>
                          <m:sub>
                            <m: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5498001-5F91-25D7-17D1-B846567798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703" y="2658664"/>
                  <a:ext cx="863817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0E48657-8AFD-6F48-7494-858B233AEAEA}"/>
                    </a:ext>
                  </a:extLst>
                </p:cNvPr>
                <p:cNvSpPr txBox="1"/>
                <p:nvPr/>
              </p:nvSpPr>
              <p:spPr>
                <a:xfrm>
                  <a:off x="2035703" y="3171756"/>
                  <a:ext cx="863817" cy="30777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ko-Kore-K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  <m:t>𝑅𝑂𝐿</m:t>
                            </m:r>
                          </m:e>
                          <m:sub>
                            <m:r>
                              <a:rPr kumimoji="1" lang="en-US" altLang="ko-Kore-K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ore-KR" altLang="en-US" sz="1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0E48657-8AFD-6F48-7494-858B233AEA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703" y="3171756"/>
                  <a:ext cx="863817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DB34B7D-9373-D8DA-0338-0819E8A15F85}"/>
                    </a:ext>
                  </a:extLst>
                </p:cNvPr>
                <p:cNvSpPr txBox="1"/>
                <p:nvPr/>
              </p:nvSpPr>
              <p:spPr>
                <a:xfrm>
                  <a:off x="3879254" y="2407590"/>
                  <a:ext cx="86381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DB34B7D-9373-D8DA-0338-0819E8A15F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9254" y="2407590"/>
                  <a:ext cx="86381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ACA20F13-5865-D786-F615-04F61A8893CE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4311692" y="2250170"/>
              <a:ext cx="1" cy="25097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736913D-904E-ABF9-8B60-E03F687DB711}"/>
                </a:ext>
              </a:extLst>
            </p:cNvPr>
            <p:cNvCxnSpPr>
              <a:cxnSpLocks/>
            </p:cNvCxnSpPr>
            <p:nvPr/>
          </p:nvCxnSpPr>
          <p:spPr>
            <a:xfrm>
              <a:off x="4307378" y="2692425"/>
              <a:ext cx="0" cy="11411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7E99FD2-8FCF-8190-144E-A2DDBD784AE0}"/>
                    </a:ext>
                  </a:extLst>
                </p:cNvPr>
                <p:cNvSpPr txBox="1"/>
                <p:nvPr/>
              </p:nvSpPr>
              <p:spPr>
                <a:xfrm>
                  <a:off x="3886005" y="3713051"/>
                  <a:ext cx="863817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7E99FD2-8FCF-8190-144E-A2DDBD784A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005" y="3713051"/>
                  <a:ext cx="86381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49F88F5E-B1F3-5F2B-09CA-014CA0A13895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 flipH="1">
              <a:off x="1485432" y="2250170"/>
              <a:ext cx="1917" cy="1863043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CFA04206-608F-3074-E3EB-24AA635A798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486291" y="2812553"/>
              <a:ext cx="5494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F46FA06C-DE25-6E78-0915-7ECFD19FAFDC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1486291" y="3325645"/>
              <a:ext cx="54941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AA7077F4-96A5-3214-1A77-3CED19177B74}"/>
                </a:ext>
              </a:extLst>
            </p:cNvPr>
            <p:cNvCxnSpPr>
              <a:cxnSpLocks/>
            </p:cNvCxnSpPr>
            <p:nvPr/>
          </p:nvCxnSpPr>
          <p:spPr>
            <a:xfrm>
              <a:off x="1482707" y="4111081"/>
              <a:ext cx="2824344" cy="34082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18E2A84-6023-9578-19FD-B72C212DE9C7}"/>
                </a:ext>
              </a:extLst>
            </p:cNvPr>
            <p:cNvCxnSpPr>
              <a:cxnSpLocks/>
            </p:cNvCxnSpPr>
            <p:nvPr/>
          </p:nvCxnSpPr>
          <p:spPr>
            <a:xfrm>
              <a:off x="4309696" y="3999686"/>
              <a:ext cx="0" cy="14564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232A4BAF-3A8D-562A-F6FA-BF72091E19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90817" y="4139670"/>
              <a:ext cx="2825401" cy="24948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E633BEDB-44F5-13C2-AAAE-0AF2837DF461}"/>
                </a:ext>
              </a:extLst>
            </p:cNvPr>
            <p:cNvCxnSpPr>
              <a:cxnSpLocks/>
            </p:cNvCxnSpPr>
            <p:nvPr/>
          </p:nvCxnSpPr>
          <p:spPr>
            <a:xfrm>
              <a:off x="1496051" y="4389150"/>
              <a:ext cx="1" cy="37619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2108C65-70CF-00EA-B654-F1EE35FDD94F}"/>
                </a:ext>
              </a:extLst>
            </p:cNvPr>
            <p:cNvCxnSpPr>
              <a:cxnSpLocks/>
            </p:cNvCxnSpPr>
            <p:nvPr/>
          </p:nvCxnSpPr>
          <p:spPr>
            <a:xfrm>
              <a:off x="4297672" y="4439212"/>
              <a:ext cx="1" cy="33545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910B2067-89D4-FF40-EE8C-67C8128F6135}"/>
                </a:ext>
              </a:extLst>
            </p:cNvPr>
            <p:cNvCxnSpPr>
              <a:cxnSpLocks/>
            </p:cNvCxnSpPr>
            <p:nvPr/>
          </p:nvCxnSpPr>
          <p:spPr>
            <a:xfrm>
              <a:off x="2899256" y="3347267"/>
              <a:ext cx="986749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6C31893-49FD-6AB4-D523-C0D3E5786FA3}"/>
                    </a:ext>
                  </a:extLst>
                </p:cNvPr>
                <p:cNvSpPr txBox="1"/>
                <p:nvPr/>
              </p:nvSpPr>
              <p:spPr>
                <a:xfrm>
                  <a:off x="3672340" y="2400552"/>
                  <a:ext cx="250333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ore-KR" altLang="en-US" i="1" smtClean="0">
                            <a:latin typeface="Cambria Math" panose="02040503050406030204" pitchFamily="18" charset="0"/>
                          </a:rPr>
                          <m:t>⊕</m:t>
                        </m:r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6C31893-49FD-6AB4-D523-C0D3E5786F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340" y="2400552"/>
                  <a:ext cx="250333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5000" r="-65000" b="-6452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4684317-4888-B02E-DCFE-630E35151B03}"/>
                    </a:ext>
                  </a:extLst>
                </p:cNvPr>
                <p:cNvSpPr txBox="1"/>
                <p:nvPr/>
              </p:nvSpPr>
              <p:spPr>
                <a:xfrm>
                  <a:off x="3232559" y="2402818"/>
                  <a:ext cx="309723" cy="40011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</m:oMath>
                    </m:oMathPara>
                  </a14:m>
                  <a:endParaRPr kumimoji="1" lang="ko-Kore-KR" altLang="en-US" sz="20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4684317-4888-B02E-DCFE-630E35151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2559" y="2402818"/>
                  <a:ext cx="309723" cy="400110"/>
                </a:xfrm>
                <a:prstGeom prst="rect">
                  <a:avLst/>
                </a:prstGeom>
                <a:blipFill>
                  <a:blip r:embed="rId11"/>
                  <a:stretch>
                    <a:fillRect r="-12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D7629773-E76C-F1C9-106A-26806F1CF100}"/>
                </a:ext>
              </a:extLst>
            </p:cNvPr>
            <p:cNvCxnSpPr>
              <a:cxnSpLocks/>
            </p:cNvCxnSpPr>
            <p:nvPr/>
          </p:nvCxnSpPr>
          <p:spPr>
            <a:xfrm>
              <a:off x="1486291" y="2430474"/>
              <a:ext cx="1412701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F20B5978-C353-87F9-E944-C95363DDAC2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 flipV="1">
              <a:off x="2899520" y="2647934"/>
              <a:ext cx="428734" cy="16461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D27F9D47-C3EC-61E4-5420-7DCA4D38074D}"/>
                </a:ext>
              </a:extLst>
            </p:cNvPr>
            <p:cNvCxnSpPr>
              <a:cxnSpLocks/>
            </p:cNvCxnSpPr>
            <p:nvPr/>
          </p:nvCxnSpPr>
          <p:spPr>
            <a:xfrm>
              <a:off x="2891998" y="2431029"/>
              <a:ext cx="433809" cy="1255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144EB1EA-1C7F-769A-61AC-6770145AFA3A}"/>
                </a:ext>
              </a:extLst>
            </p:cNvPr>
            <p:cNvCxnSpPr>
              <a:cxnSpLocks/>
            </p:cNvCxnSpPr>
            <p:nvPr/>
          </p:nvCxnSpPr>
          <p:spPr>
            <a:xfrm>
              <a:off x="3483837" y="2597017"/>
              <a:ext cx="303833" cy="106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870FF8A-C63D-E69A-0EE3-6F61B3C7FED4}"/>
                </a:ext>
              </a:extLst>
            </p:cNvPr>
            <p:cNvCxnSpPr>
              <a:cxnSpLocks/>
            </p:cNvCxnSpPr>
            <p:nvPr/>
          </p:nvCxnSpPr>
          <p:spPr>
            <a:xfrm>
              <a:off x="4434944" y="3904961"/>
              <a:ext cx="667742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357CCF20-F716-E7B9-BD4A-820F7F3CD15E}"/>
                </a:ext>
              </a:extLst>
            </p:cNvPr>
            <p:cNvCxnSpPr>
              <a:cxnSpLocks/>
            </p:cNvCxnSpPr>
            <p:nvPr/>
          </p:nvCxnSpPr>
          <p:spPr>
            <a:xfrm>
              <a:off x="3878644" y="2690999"/>
              <a:ext cx="7361" cy="6633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48CDCE4F-2F43-169A-78C9-D62D3610BBD8}"/>
                </a:ext>
              </a:extLst>
            </p:cNvPr>
            <p:cNvCxnSpPr>
              <a:cxnSpLocks/>
            </p:cNvCxnSpPr>
            <p:nvPr/>
          </p:nvCxnSpPr>
          <p:spPr>
            <a:xfrm>
              <a:off x="3970199" y="2602355"/>
              <a:ext cx="241782" cy="9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CEFF8C9-074E-A1F2-7F3A-5B5D0B062F68}"/>
                </a:ext>
              </a:extLst>
            </p:cNvPr>
            <p:cNvSpPr/>
            <p:nvPr/>
          </p:nvSpPr>
          <p:spPr>
            <a:xfrm>
              <a:off x="1415143" y="2380194"/>
              <a:ext cx="2675947" cy="11481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080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 기법</a:t>
            </a:r>
            <a:r>
              <a:rPr kumimoji="1" lang="en-US" altLang="ko-KR" dirty="0"/>
              <a:t>-SIMECK-32/64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단일 </a:t>
            </a:r>
            <a:r>
              <a:rPr kumimoji="1" lang="ko-KR" altLang="en-US" sz="2400" dirty="0" err="1"/>
              <a:t>평문</a:t>
            </a:r>
            <a:r>
              <a:rPr kumimoji="1" lang="en-US" altLang="ko-KR" sz="2400" dirty="0"/>
              <a:t>  &amp; 2</a:t>
            </a:r>
            <a:r>
              <a:rPr kumimoji="1" lang="ko-KR" altLang="en-US" sz="2400" dirty="0"/>
              <a:t>개의 </a:t>
            </a:r>
            <a:r>
              <a:rPr kumimoji="1" lang="ko-KR" altLang="en-US" sz="2400" dirty="0" err="1"/>
              <a:t>평문</a:t>
            </a:r>
            <a:r>
              <a:rPr kumimoji="1" lang="ko-KR" altLang="en-US" sz="2400" dirty="0"/>
              <a:t> 병렬 구현</a:t>
            </a:r>
            <a:endParaRPr kumimoji="1" lang="en-US" altLang="ko-KR" sz="2400" dirty="0"/>
          </a:p>
          <a:p>
            <a:pPr lvl="1">
              <a:lnSpc>
                <a:spcPct val="150000"/>
              </a:lnSpc>
            </a:pPr>
            <a:r>
              <a:rPr kumimoji="1" lang="en-US" altLang="ko-Kore-KR" sz="2000" dirty="0"/>
              <a:t>3</a:t>
            </a:r>
            <a:r>
              <a:rPr kumimoji="1" lang="ko-KR" altLang="en-US" sz="2000" dirty="0"/>
              <a:t>번의 </a:t>
            </a:r>
            <a:r>
              <a:rPr kumimoji="1" lang="en-US" altLang="ko-KR" sz="2000" dirty="0"/>
              <a:t>XOR</a:t>
            </a:r>
            <a:r>
              <a:rPr kumimoji="1" lang="ko-KR" altLang="en-US" sz="2000" dirty="0"/>
              <a:t> 연산 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4</a:t>
            </a:r>
            <a:r>
              <a:rPr kumimoji="1" lang="ko-KR" altLang="en-US" sz="2000" dirty="0"/>
              <a:t>번의 </a:t>
            </a:r>
            <a:r>
              <a:rPr kumimoji="1" lang="ko-KR" altLang="en-US" sz="2000" dirty="0" err="1"/>
              <a:t>쉬프트</a:t>
            </a:r>
            <a:r>
              <a:rPr kumimoji="1" lang="ko-KR" altLang="en-US" sz="2000" dirty="0"/>
              <a:t> 연산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</a:t>
            </a:r>
            <a:r>
              <a:rPr kumimoji="1" lang="ko-KR" altLang="en-US" sz="2000" dirty="0"/>
              <a:t>번의 </a:t>
            </a:r>
            <a:r>
              <a:rPr kumimoji="1" lang="en-US" altLang="ko-KR" sz="2000" dirty="0"/>
              <a:t>AND</a:t>
            </a:r>
            <a:r>
              <a:rPr kumimoji="1" lang="ko-KR" altLang="en-US" sz="2000" dirty="0"/>
              <a:t> 연산 생략</a:t>
            </a: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ko-KR" altLang="en-US" sz="2400" dirty="0"/>
              <a:t>암호화 시작 전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레지스터 내부 정렬 진행</a:t>
            </a:r>
            <a:endParaRPr kumimoji="1" lang="en-US" altLang="ko-KR" sz="2400" dirty="0"/>
          </a:p>
          <a:p>
            <a:pPr lvl="1">
              <a:lnSpc>
                <a:spcPct val="150000"/>
              </a:lnSpc>
            </a:pPr>
            <a:r>
              <a:rPr kumimoji="1" lang="ko-KR" altLang="en-US" sz="2000" dirty="0"/>
              <a:t>서로 다른 두 개의 </a:t>
            </a:r>
            <a:r>
              <a:rPr kumimoji="1" lang="ko-KR" altLang="en-US" sz="2000" dirty="0" err="1"/>
              <a:t>평문을</a:t>
            </a:r>
            <a:r>
              <a:rPr kumimoji="1" lang="ko-KR" altLang="en-US" sz="2000" dirty="0"/>
              <a:t> 통해 연속 정렬</a:t>
            </a:r>
            <a:endParaRPr kumimoji="1" lang="en-US" altLang="ko-KR" sz="20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F9D1CAC-FFAD-3792-B448-19C7BE5007C6}"/>
              </a:ext>
            </a:extLst>
          </p:cNvPr>
          <p:cNvGrpSpPr/>
          <p:nvPr/>
        </p:nvGrpSpPr>
        <p:grpSpPr>
          <a:xfrm>
            <a:off x="0" y="4959593"/>
            <a:ext cx="7963406" cy="748800"/>
            <a:chOff x="1506785" y="2255530"/>
            <a:chExt cx="9225758" cy="746987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35C93DB-BEF3-D782-D9B6-F8C154943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6383" y="2255530"/>
              <a:ext cx="7536160" cy="746987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F1171EB-CA31-AC9D-DDD4-7E67402441FA}"/>
                </a:ext>
              </a:extLst>
            </p:cNvPr>
            <p:cNvSpPr txBox="1"/>
            <p:nvPr/>
          </p:nvSpPr>
          <p:spPr>
            <a:xfrm>
              <a:off x="1506785" y="2436369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S</a:t>
              </a:r>
              <a:r>
                <a:rPr kumimoji="1" lang="en-US" altLang="ko-KR" dirty="0"/>
                <a:t>IMECK-32/64</a:t>
              </a:r>
              <a:endParaRPr kumimoji="1" lang="ko-Kore-KR" altLang="en-US" dirty="0"/>
            </a:p>
          </p:txBody>
        </p:sp>
      </p:grpSp>
      <p:pic>
        <p:nvPicPr>
          <p:cNvPr id="37" name="그림 36">
            <a:extLst>
              <a:ext uri="{FF2B5EF4-FFF2-40B4-BE49-F238E27FC236}">
                <a16:creationId xmlns:a16="http://schemas.microsoft.com/office/drawing/2014/main" id="{35464F9F-68BA-E95F-40C0-3E9AD76B4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524" y="1892214"/>
            <a:ext cx="3590556" cy="28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34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구현 기법</a:t>
            </a:r>
            <a:r>
              <a:rPr kumimoji="1" lang="en-US" altLang="ko-KR" dirty="0"/>
              <a:t>-SIMECK-64/128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2400" dirty="0"/>
              <a:t>단일 </a:t>
            </a:r>
            <a:r>
              <a:rPr kumimoji="1" lang="ko-KR" altLang="en-US" sz="2400" dirty="0" err="1"/>
              <a:t>평문</a:t>
            </a:r>
            <a:r>
              <a:rPr kumimoji="1" lang="ko-KR" altLang="en-US" sz="2400" dirty="0"/>
              <a:t> 구현의 사전 연산을 통한 생략</a:t>
            </a:r>
            <a:endParaRPr kumimoji="1" lang="en-US" altLang="ko-KR" sz="2400" dirty="0"/>
          </a:p>
          <a:p>
            <a:pPr lvl="1">
              <a:lnSpc>
                <a:spcPct val="150000"/>
              </a:lnSpc>
            </a:pPr>
            <a:r>
              <a:rPr kumimoji="1" lang="en-US" altLang="ko-Kore-KR" sz="2000" dirty="0"/>
              <a:t>3</a:t>
            </a:r>
            <a:r>
              <a:rPr kumimoji="1" lang="ko-KR" altLang="en-US" sz="2000" dirty="0"/>
              <a:t>번의 </a:t>
            </a:r>
            <a:r>
              <a:rPr kumimoji="1" lang="en-US" altLang="ko-KR" sz="2000" dirty="0"/>
              <a:t>XOR</a:t>
            </a:r>
            <a:r>
              <a:rPr kumimoji="1" lang="ko-KR" altLang="en-US" sz="2000" dirty="0"/>
              <a:t> 연산 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4</a:t>
            </a:r>
            <a:r>
              <a:rPr kumimoji="1" lang="ko-KR" altLang="en-US" sz="2000" dirty="0"/>
              <a:t>번의 </a:t>
            </a:r>
            <a:r>
              <a:rPr kumimoji="1" lang="ko-KR" altLang="en-US" sz="2000" dirty="0" err="1"/>
              <a:t>쉬프트</a:t>
            </a:r>
            <a:r>
              <a:rPr kumimoji="1" lang="ko-KR" altLang="en-US" sz="2000" dirty="0"/>
              <a:t> 연산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</a:t>
            </a:r>
            <a:r>
              <a:rPr kumimoji="1" lang="ko-KR" altLang="en-US" sz="2000" dirty="0"/>
              <a:t>번의 </a:t>
            </a:r>
            <a:r>
              <a:rPr kumimoji="1" lang="en-US" altLang="ko-KR" sz="2000" dirty="0"/>
              <a:t>AND</a:t>
            </a:r>
            <a:r>
              <a:rPr kumimoji="1" lang="ko-KR" altLang="en-US" sz="2000" dirty="0"/>
              <a:t> 연산 생략</a:t>
            </a: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endParaRPr kumimoji="1" lang="en-US" altLang="ko-KR" sz="2000" dirty="0"/>
          </a:p>
          <a:p>
            <a:pPr>
              <a:lnSpc>
                <a:spcPct val="150000"/>
              </a:lnSpc>
            </a:pPr>
            <a:r>
              <a:rPr kumimoji="1" lang="en-US" altLang="ko-Kore-KR" sz="2400" dirty="0"/>
              <a:t>2</a:t>
            </a:r>
            <a:r>
              <a:rPr kumimoji="1" lang="ko-Kore-KR" altLang="en-US" sz="2400" dirty="0"/>
              <a:t>개의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평문</a:t>
            </a:r>
            <a:r>
              <a:rPr kumimoji="1" lang="ko-KR" altLang="en-US" sz="2400" dirty="0"/>
              <a:t> 병렬 구현의 사전 연산을 통한 생략</a:t>
            </a:r>
            <a:endParaRPr kumimoji="1" lang="en-US" altLang="ko-KR" sz="2400" dirty="0"/>
          </a:p>
          <a:p>
            <a:pPr lvl="1">
              <a:lnSpc>
                <a:spcPct val="150000"/>
              </a:lnSpc>
            </a:pPr>
            <a:r>
              <a:rPr kumimoji="1" lang="en-US" altLang="ko-KR" sz="2000" dirty="0"/>
              <a:t>6</a:t>
            </a:r>
            <a:r>
              <a:rPr kumimoji="1" lang="ko-KR" altLang="en-US" sz="2000" dirty="0"/>
              <a:t>번의 </a:t>
            </a:r>
            <a:r>
              <a:rPr kumimoji="1" lang="en-US" altLang="ko-KR" sz="2000" dirty="0"/>
              <a:t>XOR</a:t>
            </a:r>
            <a:r>
              <a:rPr kumimoji="1" lang="ko-KR" altLang="en-US" sz="2000" dirty="0"/>
              <a:t> 연산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8</a:t>
            </a:r>
            <a:r>
              <a:rPr kumimoji="1" lang="ko-KR" altLang="en-US" sz="2000" dirty="0"/>
              <a:t>번의 </a:t>
            </a:r>
            <a:r>
              <a:rPr kumimoji="1" lang="ko-KR" altLang="en-US" sz="2000" dirty="0" err="1"/>
              <a:t>쉬프트</a:t>
            </a:r>
            <a:r>
              <a:rPr kumimoji="1" lang="ko-KR" altLang="en-US" sz="2000" dirty="0"/>
              <a:t> 연산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10</a:t>
            </a:r>
            <a:r>
              <a:rPr kumimoji="1" lang="ko-KR" altLang="en-US" sz="2000" dirty="0"/>
              <a:t>번의 </a:t>
            </a:r>
            <a:r>
              <a:rPr kumimoji="1" lang="en-US" altLang="ko-KR" sz="2000" dirty="0"/>
              <a:t>AND</a:t>
            </a:r>
            <a:r>
              <a:rPr kumimoji="1" lang="ko-KR" altLang="en-US" sz="2000" dirty="0"/>
              <a:t> 연산 생략</a:t>
            </a:r>
            <a:endParaRPr kumimoji="1" lang="ko-Kore-KR" altLang="en-US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33AC112-D503-3437-F788-12F82451DE79}"/>
              </a:ext>
            </a:extLst>
          </p:cNvPr>
          <p:cNvGrpSpPr/>
          <p:nvPr/>
        </p:nvGrpSpPr>
        <p:grpSpPr>
          <a:xfrm>
            <a:off x="0" y="4311611"/>
            <a:ext cx="9273086" cy="2338642"/>
            <a:chOff x="1459457" y="3857862"/>
            <a:chExt cx="9273086" cy="233864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128BE3D-0011-FEE5-3BC9-BAB3F40E9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6383" y="3857862"/>
              <a:ext cx="7536160" cy="233864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4AC333-C1B8-86ED-737E-FECF4587A686}"/>
                </a:ext>
              </a:extLst>
            </p:cNvPr>
            <p:cNvSpPr txBox="1"/>
            <p:nvPr/>
          </p:nvSpPr>
          <p:spPr>
            <a:xfrm>
              <a:off x="1459457" y="4842517"/>
              <a:ext cx="2664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dirty="0"/>
                <a:t>S</a:t>
              </a:r>
              <a:r>
                <a:rPr kumimoji="1" lang="en-US" altLang="ko-KR" dirty="0"/>
                <a:t>IMECK-64/128</a:t>
              </a:r>
              <a:endParaRPr kumimoji="1" lang="ko-Kore-KR" altLang="en-US" dirty="0"/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AA5E2F8-AAC9-B424-CEF4-B1021A41A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6366" y="1152525"/>
            <a:ext cx="3463714" cy="271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26919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3E351AFA-C5CD-FF45-AA6F-7CB5D626CE94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9E614CC1-025E-7F4F-ADE5-A242777675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제목 테마</Template>
  <TotalTime>1161</TotalTime>
  <Words>712</Words>
  <Application>Microsoft Macintosh PowerPoint</Application>
  <PresentationFormat>와이드스크린</PresentationFormat>
  <Paragraphs>202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HCRBatang</vt:lpstr>
      <vt:lpstr>맑은 고딕</vt:lpstr>
      <vt:lpstr>Arial</vt:lpstr>
      <vt:lpstr>Cambria Math</vt:lpstr>
      <vt:lpstr>Helvetica</vt:lpstr>
      <vt:lpstr>제목 테마</vt:lpstr>
      <vt:lpstr>CryptoCraft 테마</vt:lpstr>
      <vt:lpstr>32-bit RISC-V 프로세서 상에서의  경량 블록 암호 SIMECK-CTR 최적 구현</vt:lpstr>
      <vt:lpstr>PowerPoint 프레젠테이션</vt:lpstr>
      <vt:lpstr>서론</vt:lpstr>
      <vt:lpstr>SIMECK</vt:lpstr>
      <vt:lpstr>카운터 운용 모드</vt:lpstr>
      <vt:lpstr>RISC-V Processor</vt:lpstr>
      <vt:lpstr>구현 기법</vt:lpstr>
      <vt:lpstr>구현 기법-SIMECK-32/64</vt:lpstr>
      <vt:lpstr>구현 기법-SIMECK-64/128</vt:lpstr>
      <vt:lpstr>구현 기법</vt:lpstr>
      <vt:lpstr>성능 평가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심민주</dc:creator>
  <cp:lastModifiedBy>심민주</cp:lastModifiedBy>
  <cp:revision>2</cp:revision>
  <dcterms:created xsi:type="dcterms:W3CDTF">2022-09-28T10:50:54Z</dcterms:created>
  <dcterms:modified xsi:type="dcterms:W3CDTF">2022-10-04T01:57:50Z</dcterms:modified>
</cp:coreProperties>
</file>