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333" r:id="rId3"/>
    <p:sldId id="310" r:id="rId4"/>
    <p:sldId id="307" r:id="rId5"/>
    <p:sldId id="404" r:id="rId6"/>
    <p:sldId id="399" r:id="rId7"/>
    <p:sldId id="400" r:id="rId8"/>
    <p:sldId id="401" r:id="rId9"/>
    <p:sldId id="407" r:id="rId10"/>
    <p:sldId id="403" r:id="rId11"/>
    <p:sldId id="409" r:id="rId12"/>
    <p:sldId id="410" r:id="rId13"/>
    <p:sldId id="411" r:id="rId14"/>
    <p:sldId id="412" r:id="rId1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6"/>
    <p:restoredTop sz="94720"/>
  </p:normalViewPr>
  <p:slideViewPr>
    <p:cSldViewPr snapToGrid="0">
      <p:cViewPr>
        <p:scale>
          <a:sx n="195" d="100"/>
          <a:sy n="195" d="100"/>
        </p:scale>
        <p:origin x="176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A5FE2-C48E-1B4F-B02D-E0E8F63CC1A0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A718D-75CA-5747-A9E7-A7B2A02D003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2837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3666EB-F900-8C43-8CF7-C231870CE539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6993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6991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744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3975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5379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9332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69A90-E9DA-1343-9C43-DB89480001FC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0656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FA2E0-42DF-0DB7-6723-5F9C9C0CE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6A5720-7D40-45F5-54D5-3EE5BAFFF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826A2-4B4A-A51F-44E6-5522954C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C60F0-9C0A-BB10-B55D-1F0D9838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FA43BC-6D58-E75B-B82F-FEA76FA5E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7126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E3444F-8C3D-B4E4-CC17-E3C13409E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14BE06-C7BF-CBDC-7DF5-9463EBD5B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A5F0C-77B0-35CB-BF55-377716AD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176285-D970-4512-557D-CF6A1B908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5B794-9A43-E337-B30B-877B5572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8201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9A87D9-8508-B5AF-7B00-029C12AF8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118DF6-1E63-8B2D-130D-49A2C0955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75AB3D-038F-9164-75EA-9D34A3B3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55540E-E284-567A-9094-81A49309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07C0D7-853F-DCC6-4837-944A15D5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94303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40230" t="65597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3">
            <a:alphaModFix/>
          </a:blip>
          <a:srcRect t="62459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50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74421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551800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4DF38-888B-5D51-A3B3-2B2D61C9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F4A2BA-4BB8-2422-B23C-A07F8927D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ED0D2-C807-E367-2D24-1A93ACAC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3D4BB-D2FB-0B7B-75A2-9DCC337BE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0B324-3852-BFEA-CCEA-B779C02C3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00135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E0863-9CC9-74BB-CFB4-019D1285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F31BDD-75EF-E05E-3BBA-F2DC63687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6A8FFF-F5F2-103A-3637-245B8C5A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CFB93E-96CA-2ED3-8EC2-DED2C5A27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640EC6-CD4A-1040-D872-6D20A31C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511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0AB6-6BF9-95DF-A8EE-88A8C885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FB258-39C9-E80F-EE89-261C4644B6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DC3D6D-D0DD-2120-CF8A-BA4D468E2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BC810B-792F-156B-8588-625B0E3F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C50FE-51EA-6C62-7DBA-D98F87E5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FB6BF7-58B2-897B-F04D-EA8BB1BE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319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8625E-8C2B-9B23-9D70-413ECAF1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47F807-A95D-FE8B-4E59-A824B1D53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315DFB-4808-B15E-77E4-9323A7E0F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10B92AA-A205-8FB2-9B8C-AEEEEADFC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C0B08B-3FDD-8A1A-C194-E70A3A85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F3EE80-E24B-4441-B0A0-BB932842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23EF9-A07E-A000-7F11-7A8FF8A7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264512-5319-B576-A39B-ABDD1253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41165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CB048-6F00-E714-295D-A8802B189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BE2AC-A461-7A45-49AB-23E006F6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D717EF-1D7C-1A8E-316B-5DAD18A0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3E0A51-829E-114E-4E1A-13E98EC4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666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DEF409-1A5C-CA13-402D-6DA2BDEB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D27B79-389C-55E3-3873-695E75D36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2B24AF-BAF7-1170-DD6B-2B5EE413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858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F3920-0774-E209-711B-CC25F9C8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ED1764-CCF5-7AE1-F15B-90E51DC0F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A93992-6D8C-3782-C7E6-F27CE814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FFCA3-1106-B371-06D8-9774998E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546190-1A12-31F4-A95C-B262E426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43A32A-AACD-AFDC-574C-F2FD16F12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213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7CF68-487A-12C3-EA80-0356CF3D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767EE8-24EB-338C-542F-ED99A64AA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AD4A1-26AF-BE56-287D-78D9674C1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077B6F-4241-78F7-D8A4-161BBB6E6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4DE232-F439-F103-C321-4B2E0EE6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EC681-8FBA-F711-633F-5F403ED1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87277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79A859-5AE8-1E75-A051-C1855ADF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86786A-D185-298F-500B-D99FC6610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D6C0E3-DB69-46C9-5E62-7247D3551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823F7-8361-8D4C-BBE2-1DEF9C33FEFB}" type="datetimeFigureOut">
              <a:rPr kumimoji="1" lang="ko-Kore-KR" altLang="en-US" smtClean="0"/>
              <a:t>2022. 9. 29.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DBBC8D-40A4-CC73-FCF6-0AC2D81754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C43D1-B779-B916-208A-0BD4AFB738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F65B-733A-194F-962D-2152FC0EE78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32311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ctrTitle"/>
          </p:nvPr>
        </p:nvSpPr>
        <p:spPr>
          <a:xfrm>
            <a:off x="0" y="1893234"/>
            <a:ext cx="12192000" cy="2339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sz="3600" b="1" dirty="0">
                <a:solidFill>
                  <a:schemeClr val="accent1"/>
                </a:solidFill>
              </a:rPr>
              <a:t>Shor </a:t>
            </a:r>
            <a:r>
              <a:rPr lang="ko-KR" altLang="en-US" sz="3600" b="1" dirty="0">
                <a:solidFill>
                  <a:schemeClr val="accent1"/>
                </a:solidFill>
              </a:rPr>
              <a:t>알고리즘을 사용한 </a:t>
            </a:r>
            <a:r>
              <a:rPr lang="en-US" altLang="ko-KR" sz="3600" b="1" dirty="0">
                <a:solidFill>
                  <a:schemeClr val="accent1"/>
                </a:solidFill>
              </a:rPr>
              <a:t>ECC </a:t>
            </a:r>
            <a:r>
              <a:rPr lang="ko-KR" altLang="en-US" sz="3600" b="1" dirty="0">
                <a:solidFill>
                  <a:schemeClr val="accent1"/>
                </a:solidFill>
              </a:rPr>
              <a:t>양자 공격 동향</a:t>
            </a:r>
            <a:endParaRPr sz="7200" b="1" dirty="0">
              <a:solidFill>
                <a:schemeClr val="accent1"/>
              </a:solidFill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 altLang="en-US" b="1" dirty="0"/>
              <a:t>장경배</a:t>
            </a:r>
            <a:r>
              <a:rPr lang="en-US" altLang="ko-KR" b="1" dirty="0"/>
              <a:t>, </a:t>
            </a:r>
            <a:r>
              <a:rPr lang="ko-KR" altLang="en-US" dirty="0"/>
              <a:t>이민우</a:t>
            </a:r>
            <a:r>
              <a:rPr lang="en-US" altLang="ko-KR" dirty="0"/>
              <a:t>, </a:t>
            </a:r>
            <a:r>
              <a:rPr lang="ko-KR" altLang="en-US" dirty="0"/>
              <a:t>송민호</a:t>
            </a:r>
            <a:r>
              <a:rPr lang="en-US" altLang="ko-KR" dirty="0"/>
              <a:t>, </a:t>
            </a:r>
            <a:r>
              <a:rPr lang="ko-KR" altLang="en-US" dirty="0"/>
              <a:t>오유진</a:t>
            </a:r>
            <a:r>
              <a:rPr lang="en-US" altLang="ko-KR" dirty="0"/>
              <a:t>,</a:t>
            </a:r>
            <a:r>
              <a:rPr lang="en-US" altLang="ko-KR" b="1" dirty="0">
                <a:solidFill>
                  <a:schemeClr val="accent1"/>
                </a:solidFill>
              </a:rPr>
              <a:t> </a:t>
            </a:r>
            <a:r>
              <a:rPr lang="ko-KR" altLang="en-US" b="1" dirty="0" err="1">
                <a:solidFill>
                  <a:schemeClr val="accent1"/>
                </a:solidFill>
              </a:rPr>
              <a:t>서화정</a:t>
            </a:r>
            <a:endParaRPr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CHES Paper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7D779C-1438-9A42-D6AA-1CD2D2F0E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533" y="1085129"/>
            <a:ext cx="6729645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61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(CHES)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179566" y="1156140"/>
            <a:ext cx="1207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2400" b="1" dirty="0">
                <a:sym typeface="Wingdings" pitchFamily="2" charset="2"/>
              </a:rPr>
              <a:t>Point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>
                <a:sym typeface="Wingdings" pitchFamily="2" charset="2"/>
              </a:rPr>
              <a:t>해당 논문에서는 </a:t>
            </a:r>
            <a:r>
              <a:rPr kumimoji="1" lang="en-US" altLang="ko-Kore-KR" sz="2400" b="1" dirty="0">
                <a:sym typeface="Wingdings" pitchFamily="2" charset="2"/>
              </a:rPr>
              <a:t>Point Addition</a:t>
            </a:r>
            <a:r>
              <a:rPr kumimoji="1" lang="ko-Kore-KR" altLang="en-US" sz="2400" b="1" dirty="0">
                <a:sym typeface="Wingdings" pitchFamily="2" charset="2"/>
              </a:rPr>
              <a:t>을 위한 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다양한 </a:t>
            </a:r>
            <a:r>
              <a:rPr kumimoji="1" lang="en-US" altLang="ko-Kore-KR" sz="2400" b="1" dirty="0">
                <a:solidFill>
                  <a:schemeClr val="accent1"/>
                </a:solidFill>
                <a:sym typeface="Wingdings" pitchFamily="2" charset="2"/>
              </a:rPr>
              <a:t>Binary Filed Arithmetic</a:t>
            </a:r>
            <a:r>
              <a:rPr kumimoji="1" lang="ko-Kore-KR" altLang="en-US" sz="2400" b="1" dirty="0">
                <a:solidFill>
                  <a:schemeClr val="accent1"/>
                </a:solidFill>
                <a:sym typeface="Wingdings" pitchFamily="2" charset="2"/>
              </a:rPr>
              <a:t>의 양자 구현에 대해 설명</a:t>
            </a:r>
            <a:r>
              <a:rPr kumimoji="1" lang="ko-Kore-KR" altLang="en-US" sz="2400" b="1" dirty="0">
                <a:sym typeface="Wingdings" pitchFamily="2" charset="2"/>
              </a:rPr>
              <a:t>하고 있음</a:t>
            </a:r>
            <a:endParaRPr kumimoji="1" lang="en-US" altLang="ko-Kore-KR" sz="24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2D849B-A433-F88A-6618-436BA6B43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02" y="2621240"/>
            <a:ext cx="6256424" cy="13542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137EF3-08F3-F6B3-F355-65E4F6862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87" y="4129343"/>
            <a:ext cx="1948615" cy="319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C02D468-D2D6-BB56-7684-08207DC4B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71" y="4611546"/>
            <a:ext cx="1388145" cy="2932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EA8F82-5F9E-6245-BF32-7839A9525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371" y="5111224"/>
            <a:ext cx="4627146" cy="22513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901AD37-43A9-3CE3-3E15-2AC25D0C78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686" y="5567358"/>
            <a:ext cx="3531589" cy="2783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F289BB9-0DF2-5B06-B9C9-F7F66D022C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5019" y="6076741"/>
            <a:ext cx="2729624" cy="2869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59C58D-CA9D-68F1-A626-A8D432296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53275" y="3771399"/>
            <a:ext cx="6882066" cy="7158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66B04C3-BB90-8D62-0F41-27ABEBA0DB1C}"/>
              </a:ext>
            </a:extLst>
          </p:cNvPr>
          <p:cNvCxnSpPr>
            <a:cxnSpLocks/>
          </p:cNvCxnSpPr>
          <p:nvPr/>
        </p:nvCxnSpPr>
        <p:spPr>
          <a:xfrm flipV="1">
            <a:off x="2487088" y="4118457"/>
            <a:ext cx="1932512" cy="1596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B75E32-6F0D-D3DE-586C-7711242E297A}"/>
              </a:ext>
            </a:extLst>
          </p:cNvPr>
          <p:cNvSpPr txBox="1"/>
          <p:nvPr/>
        </p:nvSpPr>
        <p:spPr>
          <a:xfrm>
            <a:off x="6541137" y="4611546"/>
            <a:ext cx="507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b="1" dirty="0"/>
              <a:t>공동 저자 </a:t>
            </a:r>
            <a:r>
              <a:rPr kumimoji="1" lang="en-US" altLang="ko-Kore-KR" b="1" dirty="0"/>
              <a:t>Van Hoof</a:t>
            </a:r>
            <a:r>
              <a:rPr kumimoji="1" lang="ko-Kore-KR" altLang="en-US" b="1" dirty="0"/>
              <a:t>의 양자 카라추바 곱셈을 사용</a:t>
            </a:r>
          </a:p>
        </p:txBody>
      </p:sp>
    </p:spTree>
    <p:extLst>
      <p:ext uri="{BB962C8B-B14F-4D97-AF65-F5344CB8AC3E}">
        <p14:creationId xmlns:p14="http://schemas.microsoft.com/office/powerpoint/2010/main" val="19519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</a:t>
            </a:r>
            <a:r>
              <a:rPr lang="en-US" altLang="ko-KR" dirty="0" err="1"/>
              <a:t>ePrint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sz="2400" b="1" dirty="0">
                    <a:sym typeface="Wingdings" pitchFamily="2" charset="2"/>
                  </a:rPr>
                  <a:t>최적화가 달성되는 곳은</a:t>
                </a:r>
                <a:r>
                  <a:rPr kumimoji="1" lang="en-US" altLang="ko-KR" sz="2400" b="1" dirty="0">
                    <a:sym typeface="Wingdings" pitchFamily="2" charset="2"/>
                  </a:rPr>
                  <a:t>, </a:t>
                </a:r>
                <a:r>
                  <a:rPr kumimoji="1" lang="ko-KR" altLang="en-US" sz="2400" b="1" dirty="0">
                    <a:sym typeface="Wingdings" pitchFamily="2" charset="2"/>
                  </a:rPr>
                  <a:t>양자 구현 비용이 높은</a:t>
                </a:r>
                <a:r>
                  <a:rPr kumimoji="1" lang="en-US" altLang="ko-KR" sz="2400" b="1" dirty="0">
                    <a:sym typeface="Wingdings" pitchFamily="2" charset="2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Binary </a:t>
                </a:r>
                <a:r>
                  <a:rPr kumimoji="1" lang="ko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곱셈 및 역 연산</a:t>
                </a:r>
                <a:endParaRPr kumimoji="1" lang="en-US" altLang="ko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b="1" dirty="0">
                    <a:sym typeface="Wingdings" pitchFamily="2" charset="2"/>
                  </a:rPr>
                  <a:t>최신 </a:t>
                </a:r>
                <a:r>
                  <a:rPr kumimoji="1" lang="en-US" altLang="ko-Kore-KR" sz="2400" b="1" dirty="0" err="1">
                    <a:sym typeface="Wingdings" pitchFamily="2" charset="2"/>
                  </a:rPr>
                  <a:t>ePrint</a:t>
                </a:r>
                <a:r>
                  <a:rPr kumimoji="1" lang="en-US" altLang="ko-Kore-KR" sz="2400" b="1" dirty="0">
                    <a:sym typeface="Wingdings" pitchFamily="2" charset="2"/>
                  </a:rPr>
                  <a:t>(2022)</a:t>
                </a:r>
                <a:r>
                  <a:rPr kumimoji="1" lang="ko-Kore-KR" altLang="en-US" sz="2400" b="1" dirty="0">
                    <a:sym typeface="Wingdings" pitchFamily="2" charset="2"/>
                  </a:rPr>
                  <a:t> 논문특징</a:t>
                </a: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ym typeface="Wingdings" pitchFamily="2" charset="2"/>
                  </a:rPr>
                  <a:t>CHES</a:t>
                </a:r>
                <a:r>
                  <a:rPr kumimoji="1" lang="en-US" altLang="ko-KR" sz="2400" b="1" dirty="0">
                    <a:sym typeface="Wingdings" pitchFamily="2" charset="2"/>
                  </a:rPr>
                  <a:t>(2020)</a:t>
                </a:r>
                <a:r>
                  <a:rPr kumimoji="1" lang="ko-Kore-KR" altLang="en-US" sz="2400" b="1" dirty="0">
                    <a:sym typeface="Wingdings" pitchFamily="2" charset="2"/>
                  </a:rPr>
                  <a:t>에서 사용된 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양자 곱셈 개선</a:t>
                </a:r>
                <a:endParaRPr kumimoji="1" lang="en-US" altLang="ko-Kore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Fermat</a:t>
                </a:r>
                <a:r>
                  <a:rPr kumimoji="1" lang="ko-Kore-KR" altLang="en-US" sz="2400" b="1" dirty="0">
                    <a:solidFill>
                      <a:schemeClr val="accent1"/>
                    </a:solidFill>
                    <a:sym typeface="Wingdings" pitchFamily="2" charset="2"/>
                  </a:rPr>
                  <a:t>의 소정리 기반의 역 연산 선택</a:t>
                </a:r>
                <a:endParaRPr kumimoji="1" lang="en-US" altLang="ko-Kore-KR" sz="2400" b="1" dirty="0">
                  <a:solidFill>
                    <a:schemeClr val="accent1"/>
                  </a:solidFill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𝑓</m:t>
                        </m:r>
                      </m:e>
                      <m:sup>
                        <m:r>
                          <a:rPr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2</m:t>
                        </m:r>
                        <m:r>
                          <a:rPr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𝑛</m:t>
                        </m:r>
                        <m:r>
                          <a:rPr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−2</m:t>
                        </m:r>
                      </m:sup>
                    </m:sSup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sSup>
                      <m:sSupPr>
                        <m:ctrlPr>
                          <a:rPr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ore-KR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ore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ore-KR" sz="2400" dirty="0">
                    <a:latin typeface="+mn-ea"/>
                    <a:ea typeface="+mn-ea"/>
                  </a:rPr>
                  <a:t> mod</a:t>
                </a:r>
                <a14:m>
                  <m:oMath xmlns:m="http://schemas.openxmlformats.org/officeDocument/2006/math">
                    <m:r>
                      <a:rPr lang="en-US" altLang="ko-Kore-KR" sz="2400" i="1" dirty="0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𝑝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𝑥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>
                    <a:sym typeface="Wingdings" pitchFamily="2" charset="2"/>
                  </a:rPr>
                  <a:t>큐비트를 더 사용하지만 </a:t>
                </a:r>
                <a:r>
                  <a:rPr kumimoji="1" lang="en-US" altLang="ko-Kore-KR" sz="2400" dirty="0">
                    <a:sym typeface="Wingdings" pitchFamily="2" charset="2"/>
                  </a:rPr>
                  <a:t>Depth </a:t>
                </a:r>
                <a:r>
                  <a:rPr kumimoji="1" lang="ko-Kore-KR" altLang="en-US" sz="2400" dirty="0">
                    <a:sym typeface="Wingdings" pitchFamily="2" charset="2"/>
                  </a:rPr>
                  <a:t>및 양자 게이트 감소</a:t>
                </a:r>
                <a:endParaRPr kumimoji="1" lang="en-US" altLang="ko-Kore-KR" sz="24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ym typeface="Wingdings" pitchFamily="2" charset="2"/>
                  </a:rPr>
                  <a:t>CHES</a:t>
                </a:r>
                <a:r>
                  <a:rPr kumimoji="1" lang="ko-Kore-KR" altLang="en-US" sz="2400" b="1" dirty="0">
                    <a:sym typeface="Wingdings" pitchFamily="2" charset="2"/>
                  </a:rPr>
                  <a:t>는</a:t>
                </a:r>
                <a:r>
                  <a:rPr kumimoji="1" lang="en-US" altLang="ko-Kore-KR" sz="2400" b="1" dirty="0">
                    <a:sym typeface="Wingdings" pitchFamily="2" charset="2"/>
                  </a:rPr>
                  <a:t>?</a:t>
                </a:r>
                <a:r>
                  <a:rPr kumimoji="1" lang="en-US" altLang="ko-KR" sz="2400" b="1" dirty="0">
                    <a:sym typeface="Wingdings" pitchFamily="2" charset="2"/>
                  </a:rPr>
                  <a:t>,</a:t>
                </a:r>
                <a:r>
                  <a:rPr kumimoji="1" lang="ko-Kore-KR" altLang="en-US" sz="2400" b="1" dirty="0">
                    <a:sym typeface="Wingdings" pitchFamily="2" charset="2"/>
                  </a:rPr>
                  <a:t> 유클리드 알고리즘을 사용한 역 연산</a:t>
                </a:r>
                <a:endParaRPr kumimoji="1" lang="en-US" altLang="ko-Kore-KR" sz="2400" b="1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ko-Kore-KR" sz="2400" dirty="0"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ore-KR" sz="2400" dirty="0">
                    <a:latin typeface="+mn-ea"/>
                    <a:ea typeface="+mn-ea"/>
                  </a:rPr>
                  <a:t> gcd</a:t>
                </a:r>
                <a14:m>
                  <m:oMath xmlns:m="http://schemas.openxmlformats.org/officeDocument/2006/math"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𝑎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,  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𝑏</m:t>
                    </m:r>
                    <m:r>
                      <a:rPr lang="en-US" altLang="ko-Kore-KR" sz="2400" b="0" i="1" dirty="0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lang="en-US" altLang="ko-Kore-KR" sz="2400" dirty="0">
                  <a:latin typeface="+mn-ea"/>
                  <a:ea typeface="+mn-ea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큐비트를 적게 사용하며 </a:t>
                </a:r>
                <a:r>
                  <a:rPr kumimoji="1" lang="en-US" altLang="ko-Kore-KR" sz="2400" dirty="0"/>
                  <a:t>Depth </a:t>
                </a:r>
                <a:r>
                  <a:rPr kumimoji="1" lang="ko-Kore-KR" altLang="en-US" sz="2400" dirty="0"/>
                  <a:t>및 양자 게이트 증가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kumimoji="1" lang="en-US" altLang="ko-Kore-KR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5262979"/>
              </a:xfrm>
              <a:prstGeom prst="rect">
                <a:avLst/>
              </a:prstGeom>
              <a:blipFill>
                <a:blip r:embed="rId3"/>
                <a:stretch>
                  <a:fillRect l="-630" t="-1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3342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 (</a:t>
            </a:r>
            <a:r>
              <a:rPr lang="en-US" altLang="ko-KR" dirty="0" err="1"/>
              <a:t>ePrint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8BB93B-9CDF-2396-2524-19E3B8DEDB73}"/>
              </a:ext>
            </a:extLst>
          </p:cNvPr>
          <p:cNvSpPr txBox="1"/>
          <p:nvPr/>
        </p:nvSpPr>
        <p:spPr>
          <a:xfrm>
            <a:off x="617172" y="1804035"/>
            <a:ext cx="120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>
                <a:sym typeface="Wingdings" pitchFamily="2" charset="2"/>
              </a:rPr>
              <a:t>개선된 </a:t>
            </a:r>
            <a:r>
              <a:rPr kumimoji="1" lang="en-US" altLang="ko-Kore-KR" sz="2400" dirty="0">
                <a:sym typeface="Wingdings" pitchFamily="2" charset="2"/>
              </a:rPr>
              <a:t>Binary </a:t>
            </a:r>
            <a:r>
              <a:rPr kumimoji="1" lang="ko-Kore-KR" altLang="en-US" sz="2400" dirty="0">
                <a:sym typeface="Wingdings" pitchFamily="2" charset="2"/>
              </a:rPr>
              <a:t>곱셈</a:t>
            </a:r>
            <a:r>
              <a:rPr kumimoji="1" lang="en-US" altLang="ko-Kore-KR" sz="2400" dirty="0">
                <a:sym typeface="Wingdings" pitchFamily="2" charset="2"/>
              </a:rPr>
              <a:t>, </a:t>
            </a:r>
            <a:r>
              <a:rPr kumimoji="1" lang="ko-Kore-KR" altLang="en-US" sz="2400" dirty="0">
                <a:sym typeface="Wingdings" pitchFamily="2" charset="2"/>
              </a:rPr>
              <a:t>역 연산을 기반으로 </a:t>
            </a:r>
            <a:r>
              <a:rPr kumimoji="1" lang="en-US" altLang="ko-Kore-KR" sz="2400" b="1" dirty="0">
                <a:sym typeface="Wingdings" pitchFamily="2" charset="2"/>
              </a:rPr>
              <a:t>Point </a:t>
            </a:r>
            <a:r>
              <a:rPr kumimoji="1" lang="en-US" altLang="ko-KR" sz="2400" b="1" dirty="0">
                <a:sym typeface="Wingdings" pitchFamily="2" charset="2"/>
              </a:rPr>
              <a:t>addition </a:t>
            </a:r>
            <a:r>
              <a:rPr kumimoji="1" lang="ko-KR" altLang="en-US" sz="2400" b="1" dirty="0">
                <a:sym typeface="Wingdings" pitchFamily="2" charset="2"/>
              </a:rPr>
              <a:t>비용</a:t>
            </a:r>
            <a:r>
              <a:rPr kumimoji="1" lang="ko-KR" altLang="en-US" sz="2400" dirty="0">
                <a:sym typeface="Wingdings" pitchFamily="2" charset="2"/>
              </a:rPr>
              <a:t> 비교</a:t>
            </a:r>
            <a:endParaRPr kumimoji="1" lang="en-US" altLang="ko-Kore-KR" sz="2400" dirty="0">
              <a:sym typeface="Wingdings" pitchFamily="2" charset="2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0FAD6BB-4B43-641E-D29C-147FB1C41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1199" y="3047573"/>
            <a:ext cx="7065818" cy="212843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D2B0559-8D81-0E89-7C8E-A99851695DC8}"/>
              </a:ext>
            </a:extLst>
          </p:cNvPr>
          <p:cNvSpPr/>
          <p:nvPr/>
        </p:nvSpPr>
        <p:spPr>
          <a:xfrm>
            <a:off x="2015764" y="3517688"/>
            <a:ext cx="675183" cy="1658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081812-2226-624B-5EBF-BA9343227ECD}"/>
              </a:ext>
            </a:extLst>
          </p:cNvPr>
          <p:cNvSpPr/>
          <p:nvPr/>
        </p:nvSpPr>
        <p:spPr>
          <a:xfrm>
            <a:off x="3416464" y="3517688"/>
            <a:ext cx="675182" cy="165831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5D55C7-7B18-846E-5C74-8C359217E820}"/>
              </a:ext>
            </a:extLst>
          </p:cNvPr>
          <p:cNvSpPr/>
          <p:nvPr/>
        </p:nvSpPr>
        <p:spPr>
          <a:xfrm>
            <a:off x="5084975" y="3517687"/>
            <a:ext cx="675182" cy="165831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B01C03-891E-395D-5B25-73C603EDEC86}"/>
              </a:ext>
            </a:extLst>
          </p:cNvPr>
          <p:cNvSpPr txBox="1"/>
          <p:nvPr/>
        </p:nvSpPr>
        <p:spPr>
          <a:xfrm>
            <a:off x="617172" y="2356023"/>
            <a:ext cx="12074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>
                <a:sym typeface="Wingdings" pitchFamily="2" charset="2"/>
              </a:rPr>
              <a:t>큐비트를 더 많이 사용하지만</a:t>
            </a:r>
            <a:r>
              <a:rPr kumimoji="1" lang="en-US" altLang="ko-Kore-KR" sz="2400" dirty="0">
                <a:sym typeface="Wingdings" pitchFamily="2" charset="2"/>
              </a:rPr>
              <a:t>, </a:t>
            </a:r>
            <a:r>
              <a:rPr kumimoji="1" lang="en-US" altLang="ko-KR" sz="2400" dirty="0">
                <a:sym typeface="Wingdings" pitchFamily="2" charset="2"/>
              </a:rPr>
              <a:t>Toffoli </a:t>
            </a:r>
            <a:r>
              <a:rPr kumimoji="1" lang="ko-KR" altLang="en-US" sz="2400" dirty="0">
                <a:sym typeface="Wingdings" pitchFamily="2" charset="2"/>
              </a:rPr>
              <a:t>게이트와 </a:t>
            </a:r>
            <a:r>
              <a:rPr kumimoji="1" lang="en-US" altLang="ko-KR" sz="2400" dirty="0">
                <a:sym typeface="Wingdings" pitchFamily="2" charset="2"/>
              </a:rPr>
              <a:t>Depth</a:t>
            </a:r>
            <a:r>
              <a:rPr kumimoji="1" lang="ko-KR" altLang="en-US" sz="2400" dirty="0">
                <a:sym typeface="Wingdings" pitchFamily="2" charset="2"/>
              </a:rPr>
              <a:t>가 매우 감소</a:t>
            </a:r>
            <a:endParaRPr kumimoji="1" lang="en-US" altLang="ko-Kore-KR" sz="2400" dirty="0">
              <a:sym typeface="Wingdings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1E78B2-1EC0-C62B-35E5-AF2CF4EE4B7D}"/>
              </a:ext>
            </a:extLst>
          </p:cNvPr>
          <p:cNvSpPr txBox="1"/>
          <p:nvPr/>
        </p:nvSpPr>
        <p:spPr>
          <a:xfrm>
            <a:off x="179566" y="1156140"/>
            <a:ext cx="2834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b="1" dirty="0"/>
              <a:t>성능 비교 및 결론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7184A-D365-E853-0E8B-5473AEA05BE4}"/>
              </a:ext>
            </a:extLst>
          </p:cNvPr>
          <p:cNvSpPr txBox="1"/>
          <p:nvPr/>
        </p:nvSpPr>
        <p:spPr>
          <a:xfrm>
            <a:off x="617172" y="5646118"/>
            <a:ext cx="1207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sz="2400" dirty="0">
                <a:sym typeface="Wingdings" pitchFamily="2" charset="2"/>
              </a:rPr>
              <a:t>최근 연구를 기반으로</a:t>
            </a:r>
            <a:r>
              <a:rPr kumimoji="1" lang="en-US" altLang="ko-Kore-KR" sz="2400" dirty="0">
                <a:sym typeface="Wingdings" pitchFamily="2" charset="2"/>
              </a:rPr>
              <a:t>, ECC</a:t>
            </a:r>
            <a:r>
              <a:rPr kumimoji="1" lang="ko-Kore-KR" altLang="en-US" sz="2400" dirty="0">
                <a:sym typeface="Wingdings" pitchFamily="2" charset="2"/>
              </a:rPr>
              <a:t>에대한 </a:t>
            </a:r>
            <a:r>
              <a:rPr kumimoji="1" lang="en-US" altLang="ko-Kore-KR" sz="2400" dirty="0">
                <a:sym typeface="Wingdings" pitchFamily="2" charset="2"/>
              </a:rPr>
              <a:t>Shor </a:t>
            </a:r>
            <a:r>
              <a:rPr kumimoji="1" lang="ko-Kore-KR" altLang="en-US" sz="2400" dirty="0">
                <a:sym typeface="Wingdings" pitchFamily="2" charset="2"/>
              </a:rPr>
              <a:t>알고리즘 적용 및 </a:t>
            </a:r>
            <a:endParaRPr kumimoji="1" lang="en-US" altLang="ko-Kore-KR" sz="2400" dirty="0">
              <a:sym typeface="Wingdings" pitchFamily="2" charset="2"/>
            </a:endParaRPr>
          </a:p>
          <a:p>
            <a:r>
              <a:rPr kumimoji="1" lang="ko-Kore-KR" altLang="en-US" sz="2400" dirty="0">
                <a:sym typeface="Wingdings" pitchFamily="2" charset="2"/>
              </a:rPr>
              <a:t>    최적화 관점에 대해 살펴보았음</a:t>
            </a:r>
            <a:endParaRPr kumimoji="1" lang="en-US" altLang="ko-Kore-KR" sz="2400" dirty="0">
              <a:sym typeface="Wingdings" pitchFamily="2" charset="2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7B6719E-5E0B-92D3-22C3-81E53122BB05}"/>
              </a:ext>
            </a:extLst>
          </p:cNvPr>
          <p:cNvCxnSpPr>
            <a:cxnSpLocks/>
          </p:cNvCxnSpPr>
          <p:nvPr/>
        </p:nvCxnSpPr>
        <p:spPr>
          <a:xfrm flipH="1">
            <a:off x="2455943" y="5368833"/>
            <a:ext cx="47000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1FF8E64-6166-7FFE-3879-09C33CE49E03}"/>
              </a:ext>
            </a:extLst>
          </p:cNvPr>
          <p:cNvCxnSpPr>
            <a:cxnSpLocks/>
          </p:cNvCxnSpPr>
          <p:nvPr/>
        </p:nvCxnSpPr>
        <p:spPr>
          <a:xfrm flipH="1">
            <a:off x="5422566" y="5368833"/>
            <a:ext cx="764178" cy="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95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07F46C9-EF8E-D2C5-5861-4714BE836F5F}"/>
              </a:ext>
            </a:extLst>
          </p:cNvPr>
          <p:cNvSpPr/>
          <p:nvPr/>
        </p:nvSpPr>
        <p:spPr>
          <a:xfrm>
            <a:off x="306977" y="111034"/>
            <a:ext cx="11573692" cy="9927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1FAC16-CBF5-0596-6CE8-B8A234A22FDF}"/>
              </a:ext>
            </a:extLst>
          </p:cNvPr>
          <p:cNvSpPr txBox="1"/>
          <p:nvPr/>
        </p:nvSpPr>
        <p:spPr>
          <a:xfrm>
            <a:off x="4193176" y="2959640"/>
            <a:ext cx="371127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55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070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Shor</a:t>
            </a:r>
            <a:r>
              <a:rPr lang="ko-KR" altLang="en-US" dirty="0"/>
              <a:t> 알고리즘을 사용한 공개키 암호 해킹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053618-F518-4985-106A-182CE35153DF}"/>
              </a:ext>
            </a:extLst>
          </p:cNvPr>
          <p:cNvGrpSpPr/>
          <p:nvPr/>
        </p:nvGrpSpPr>
        <p:grpSpPr>
          <a:xfrm>
            <a:off x="636273" y="1626982"/>
            <a:ext cx="10547516" cy="4135148"/>
            <a:chOff x="908339" y="2180646"/>
            <a:chExt cx="9604445" cy="3765417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E665DBA3-7B1F-A458-1F9A-9363634B37B8}"/>
                </a:ext>
              </a:extLst>
            </p:cNvPr>
            <p:cNvGrpSpPr/>
            <p:nvPr/>
          </p:nvGrpSpPr>
          <p:grpSpPr>
            <a:xfrm>
              <a:off x="6925027" y="2180646"/>
              <a:ext cx="3587757" cy="3765417"/>
              <a:chOff x="12527778" y="2464845"/>
              <a:chExt cx="2650198" cy="2611129"/>
            </a:xfrm>
          </p:grpSpPr>
          <p:pic>
            <p:nvPicPr>
              <p:cNvPr id="12" name="Picture 2" descr="기초 암호학(4) - ECC(타원곡선 암호화 알고리즘)">
                <a:extLst>
                  <a:ext uri="{FF2B5EF4-FFF2-40B4-BE49-F238E27FC236}">
                    <a16:creationId xmlns:a16="http://schemas.microsoft.com/office/drawing/2014/main" id="{0D9FE32D-A01C-A346-96E0-EBD63421F2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573216" y="2464845"/>
                <a:ext cx="2604760" cy="26111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35A311D-27DA-6AF6-9430-B93FE16F8B51}"/>
                      </a:ext>
                    </a:extLst>
                  </p:cNvPr>
                  <p:cNvSpPr txBox="1"/>
                  <p:nvPr/>
                </p:nvSpPr>
                <p:spPr>
                  <a:xfrm>
                    <a:off x="12527778" y="3401077"/>
                    <a:ext cx="2650197" cy="61922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altLang="ko-KR" sz="2800" dirty="0"/>
                      <a:t>DLP: 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80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ko-K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  <m:r>
                          <a:rPr lang="ko-KR" alt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a14:m>
                    <a:endParaRPr lang="en-US" altLang="ko-KR" sz="2800" b="0" dirty="0">
                      <a:ea typeface="Cambria Math" panose="02040503050406030204" pitchFamily="18" charset="0"/>
                    </a:endParaRPr>
                  </a:p>
                  <a:p>
                    <a:pPr algn="ctr"/>
                    <a:r>
                      <a:rPr lang="en-US" altLang="ko-KR" sz="2800" dirty="0"/>
                      <a:t>ECDLP: </a:t>
                    </a:r>
                    <a14:m>
                      <m:oMath xmlns:m="http://schemas.openxmlformats.org/officeDocument/2006/math"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𝑎𝑃</m:t>
                        </m:r>
                      </m:oMath>
                    </a14:m>
                    <a:endParaRPr lang="ko-KR" altLang="en-US" sz="28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F43499-2BC8-4A3C-8B6C-7C9F75E571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27778" y="3401077"/>
                    <a:ext cx="2650197" cy="6192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1180" b="-93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14AA37-578E-9992-42BC-D3564C848062}"/>
                </a:ext>
              </a:extLst>
            </p:cNvPr>
            <p:cNvGrpSpPr/>
            <p:nvPr/>
          </p:nvGrpSpPr>
          <p:grpSpPr>
            <a:xfrm>
              <a:off x="908339" y="2831496"/>
              <a:ext cx="5180140" cy="2849079"/>
              <a:chOff x="7209517" y="2137546"/>
              <a:chExt cx="3792155" cy="2085686"/>
            </a:xfrm>
          </p:grpSpPr>
          <p:pic>
            <p:nvPicPr>
              <p:cNvPr id="10" name="Picture 10" descr="RSA Security - Wikipedia">
                <a:extLst>
                  <a:ext uri="{FF2B5EF4-FFF2-40B4-BE49-F238E27FC236}">
                    <a16:creationId xmlns:a16="http://schemas.microsoft.com/office/drawing/2014/main" id="{279B6F00-398E-49E6-FBB1-99101F02CB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11553" y="2717133"/>
                <a:ext cx="2567700" cy="9265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8" descr="http://upload.wikimedia.org/wikipedia/commons/thumb/b/bf/PrimeDecompositionExample.svg/640px-PrimeDecompositionExample.svg.png">
                <a:extLst>
                  <a:ext uri="{FF2B5EF4-FFF2-40B4-BE49-F238E27FC236}">
                    <a16:creationId xmlns:a16="http://schemas.microsoft.com/office/drawing/2014/main" id="{10C133DE-B521-244D-A2D9-92FDB49F671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09517" y="2137546"/>
                <a:ext cx="3792155" cy="2085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6662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00FD-5B09-4AEF-B3B2-69F4E0AD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Shor </a:t>
            </a:r>
            <a:r>
              <a:rPr lang="ko-KR" altLang="en-US"/>
              <a:t>알고리즘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49D6A-2BFD-4E5C-A2C0-25F5FEEA2F3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319155" y="1254125"/>
                <a:ext cx="11939106" cy="5603875"/>
              </a:xfrm>
            </p:spPr>
            <p:txBody>
              <a:bodyPr/>
              <a:lstStyle/>
              <a:p>
                <a:r>
                  <a:rPr lang="en-US" altLang="ko-KR" sz="2400" b="1" dirty="0"/>
                  <a:t>1994</a:t>
                </a:r>
                <a:r>
                  <a:rPr lang="ko-KR" altLang="en-US" sz="2400" b="1" dirty="0"/>
                  <a:t>년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수학자 </a:t>
                </a:r>
                <a:r>
                  <a:rPr lang="en-US" altLang="ko-KR" sz="2400" b="1" dirty="0"/>
                  <a:t>Shor</a:t>
                </a:r>
                <a:r>
                  <a:rPr lang="ko-KR" altLang="en-US" sz="2400" b="1" dirty="0"/>
                  <a:t>가 난제인 소인수 분해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이산대수를 </a:t>
                </a:r>
                <a:r>
                  <a:rPr lang="ko-KR" altLang="en-US" sz="2400" b="1" dirty="0">
                    <a:solidFill>
                      <a:srgbClr val="FF0000"/>
                    </a:solidFill>
                  </a:rPr>
                  <a:t>다항시간내에 해결할 수 있는 양자 알고리즘</a:t>
                </a:r>
                <a:r>
                  <a:rPr lang="ko-KR" altLang="en-US" sz="2400" b="1" dirty="0"/>
                  <a:t>을 제안</a:t>
                </a: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1.9</m:t>
                            </m:r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  <m:sSup>
                          <m:sSup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altLang="ko-KR" sz="2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ko-KR" sz="260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ko-KR" sz="26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6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ko-KR" sz="2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e>
                        </m:d>
                      </m:e>
                      <m:sup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  <m: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func>
                    <m:d>
                      <m:dPr>
                        <m:ctrlPr>
                          <a:rPr lang="en-US" altLang="ko-KR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unc>
                              <m:funcPr>
                                <m:ctrlPr>
                                  <a:rPr lang="en-US" altLang="ko-KR" sz="2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6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6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altLang="ko-KR" sz="2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func>
                              </m:e>
                            </m:func>
                          </m:e>
                        </m:func>
                      </m:e>
                    </m:d>
                    <m:r>
                      <a:rPr lang="en-US" altLang="ko-K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600" dirty="0"/>
              </a:p>
              <a:p>
                <a:pPr marL="457200" lvl="1" indent="0">
                  <a:buNone/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3B49D6A-2BFD-4E5C-A2C0-25F5FEEA2F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319155" y="1254125"/>
                <a:ext cx="11939106" cy="5603875"/>
              </a:xfrm>
              <a:blipFill>
                <a:blip r:embed="rId2"/>
                <a:stretch>
                  <a:fillRect l="-637" t="-18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4BFEF2E-B8F7-45FD-8CD4-D02AA67FC0F1}"/>
              </a:ext>
            </a:extLst>
          </p:cNvPr>
          <p:cNvSpPr txBox="1"/>
          <p:nvPr/>
        </p:nvSpPr>
        <p:spPr>
          <a:xfrm>
            <a:off x="1355720" y="3213146"/>
            <a:ext cx="9420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00" b="1" dirty="0">
                <a:solidFill>
                  <a:srgbClr val="FF0000"/>
                </a:solidFill>
              </a:rPr>
              <a:t>지수 차원 복잡도         </a:t>
            </a:r>
            <a:r>
              <a:rPr lang="en-US" altLang="ko-KR" sz="2200" dirty="0">
                <a:sym typeface="Wingdings" panose="05000000000000000000" pitchFamily="2" charset="2"/>
              </a:rPr>
              <a:t>     </a:t>
            </a:r>
            <a:r>
              <a:rPr lang="en-US" altLang="ko-KR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(Shor </a:t>
            </a:r>
            <a:r>
              <a:rPr lang="ko-KR" altLang="en-US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알고리즘 적용 후</a:t>
            </a:r>
            <a:r>
              <a:rPr lang="en-US" altLang="ko-KR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) </a:t>
            </a:r>
            <a:r>
              <a:rPr lang="ko-KR" altLang="en-US" sz="2200" b="1" dirty="0">
                <a:solidFill>
                  <a:srgbClr val="2E75B6"/>
                </a:solidFill>
                <a:sym typeface="Wingdings" panose="05000000000000000000" pitchFamily="2" charset="2"/>
              </a:rPr>
              <a:t>다항시간내에 해결</a:t>
            </a:r>
            <a:endParaRPr lang="ko-KR" altLang="en-US" sz="2200" b="1" dirty="0">
              <a:solidFill>
                <a:srgbClr val="2E75B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846406-AAB3-6344-32B7-BEE75A7E9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4832" y="3897615"/>
            <a:ext cx="6256424" cy="27068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823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E29B5-EA9A-4401-9308-574281FDB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공개키 암호의 위기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462B3-B959-43B1-9924-A85718891D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85655"/>
            <a:ext cx="12191999" cy="5603875"/>
          </a:xfrm>
        </p:spPr>
        <p:txBody>
          <a:bodyPr/>
          <a:lstStyle/>
          <a:p>
            <a:r>
              <a:rPr lang="ko-KR" altLang="en-US" b="1" dirty="0"/>
              <a:t>현대 암호시스템의 상황</a:t>
            </a:r>
            <a:endParaRPr lang="en-US" altLang="ko-KR" b="1" dirty="0"/>
          </a:p>
          <a:p>
            <a:pPr lvl="1"/>
            <a:r>
              <a:rPr lang="en-US" altLang="ko-KR" b="1" dirty="0"/>
              <a:t>Shor </a:t>
            </a:r>
            <a:r>
              <a:rPr lang="ko-KR" altLang="en-US" b="1" dirty="0"/>
              <a:t>알고리즘은 </a:t>
            </a:r>
            <a:r>
              <a:rPr lang="ko-KR" altLang="en-US" b="1" dirty="0">
                <a:solidFill>
                  <a:srgbClr val="FF0000"/>
                </a:solidFill>
              </a:rPr>
              <a:t>공개키 암호의 안전성이 기반한 난제들을 다항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시간 내에 해결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b="1" dirty="0"/>
              <a:t>NIST</a:t>
            </a:r>
            <a:r>
              <a:rPr lang="ko-KR" altLang="en-US" dirty="0"/>
              <a:t>에서 </a:t>
            </a:r>
            <a:r>
              <a:rPr lang="ko-Kore-KR" altLang="en-US" b="1" dirty="0"/>
              <a:t>양자내성암호를 표준화하기 위한 </a:t>
            </a:r>
            <a:r>
              <a:rPr lang="ko-Kore-KR" altLang="en-US" b="1" dirty="0">
                <a:solidFill>
                  <a:schemeClr val="accent5"/>
                </a:solidFill>
              </a:rPr>
              <a:t>공모전</a:t>
            </a:r>
            <a:r>
              <a:rPr lang="ko-Kore-KR" altLang="en-US" dirty="0">
                <a:solidFill>
                  <a:schemeClr val="accent5"/>
                </a:solidFill>
              </a:rPr>
              <a:t> </a:t>
            </a:r>
            <a:r>
              <a:rPr lang="ko-Kore-KR" altLang="en-US" b="1" dirty="0">
                <a:solidFill>
                  <a:schemeClr val="accent5"/>
                </a:solidFill>
              </a:rPr>
              <a:t>개최</a:t>
            </a:r>
            <a:r>
              <a:rPr lang="ko-Kore-KR" altLang="en-US" dirty="0"/>
              <a:t> </a:t>
            </a:r>
            <a:r>
              <a:rPr lang="en-US" altLang="ko-Kore-KR" dirty="0">
                <a:sym typeface="Wingdings" pitchFamily="2" charset="2"/>
              </a:rPr>
              <a:t> </a:t>
            </a:r>
            <a:r>
              <a:rPr lang="ko-Kore-KR" altLang="en-US" b="1" dirty="0">
                <a:sym typeface="Wingdings" pitchFamily="2" charset="2"/>
              </a:rPr>
              <a:t>현재 </a:t>
            </a:r>
            <a:r>
              <a:rPr lang="en-US" altLang="ko-Kore-KR" b="1" dirty="0">
                <a:sym typeface="Wingdings" pitchFamily="2" charset="2"/>
              </a:rPr>
              <a:t>4 Round</a:t>
            </a:r>
            <a:endParaRPr lang="ko-KR" altLang="en-US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1B8D180-AF3B-462C-9F61-C0B78DA09FE1}"/>
              </a:ext>
            </a:extLst>
          </p:cNvPr>
          <p:cNvGraphicFramePr>
            <a:graphicFrameLocks noGrp="1"/>
          </p:cNvGraphicFramePr>
          <p:nvPr/>
        </p:nvGraphicFramePr>
        <p:xfrm>
          <a:off x="517239" y="2897670"/>
          <a:ext cx="11157521" cy="280780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764282">
                  <a:extLst>
                    <a:ext uri="{9D8B030D-6E8A-4147-A177-3AD203B41FA5}">
                      <a16:colId xmlns:a16="http://schemas.microsoft.com/office/drawing/2014/main" val="4229366842"/>
                    </a:ext>
                  </a:extLst>
                </a:gridCol>
                <a:gridCol w="2864675">
                  <a:extLst>
                    <a:ext uri="{9D8B030D-6E8A-4147-A177-3AD203B41FA5}">
                      <a16:colId xmlns:a16="http://schemas.microsoft.com/office/drawing/2014/main" val="327370160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1668081378"/>
                    </a:ext>
                  </a:extLst>
                </a:gridCol>
                <a:gridCol w="2764282">
                  <a:extLst>
                    <a:ext uri="{9D8B030D-6E8A-4147-A177-3AD203B41FA5}">
                      <a16:colId xmlns:a16="http://schemas.microsoft.com/office/drawing/2014/main" val="359149763"/>
                    </a:ext>
                  </a:extLst>
                </a:gridCol>
              </a:tblGrid>
              <a:tr h="401115">
                <a:tc>
                  <a:txBody>
                    <a:bodyPr/>
                    <a:lstStyle/>
                    <a:p>
                      <a:pPr algn="ctr"/>
                      <a:r>
                        <a:rPr lang="ko-KR" altLang="en-US" i="0"/>
                        <a:t>대분류</a:t>
                      </a:r>
                      <a:endParaRPr lang="ko-Kore-KR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소분류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목적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양자컴퓨터의 영향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8350742"/>
                  </a:ext>
                </a:extLst>
              </a:tr>
              <a:tr h="401115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대칭키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AES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암호화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키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7605024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SHA-2, SHA-3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해싱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출력 길이 증가 필요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6631767"/>
                  </a:ext>
                </a:extLst>
              </a:tr>
              <a:tr h="401115">
                <a:tc rowSpan="4">
                  <a:txBody>
                    <a:bodyPr/>
                    <a:lstStyle/>
                    <a:p>
                      <a:pPr algn="ctr"/>
                      <a:r>
                        <a:rPr lang="ko-KR" altLang="en-US"/>
                        <a:t>공개키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RSA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더 이상 안전하지 않음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1617339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ECDSA, ECDH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665270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DSA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서명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키교환</a:t>
                      </a:r>
                      <a:endParaRPr lang="ko-Kore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1744302"/>
                  </a:ext>
                </a:extLst>
              </a:tr>
              <a:tr h="401115">
                <a:tc v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/>
                        <a:t>Diffie Hellman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키교환</a:t>
                      </a:r>
                      <a:endParaRPr lang="ko-Kore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16958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E8DB2A9D-085C-45FB-8672-09091D9E27D1}"/>
              </a:ext>
            </a:extLst>
          </p:cNvPr>
          <p:cNvSpPr/>
          <p:nvPr/>
        </p:nvSpPr>
        <p:spPr>
          <a:xfrm>
            <a:off x="8912760" y="4131889"/>
            <a:ext cx="2762000" cy="1573586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744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Elliptic Curve Discrete Logarithm Problem(ECDLP)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212224" y="1156140"/>
                <a:ext cx="11826441" cy="5698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Elliptic Curve Diffie-Hellman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1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/>
                  <a:t>타원 곡선상에서의 </a:t>
                </a:r>
                <a:r>
                  <a:rPr kumimoji="1" lang="en-US" altLang="ko-Kore-KR" sz="2400" b="1" dirty="0"/>
                  <a:t>Secret Point</a:t>
                </a:r>
                <a:r>
                  <a:rPr kumimoji="1" lang="ko-Kore-KR" altLang="en-US" sz="2400" b="1" dirty="0"/>
                  <a:t>를 공유하여 키 교환을 수행</a:t>
                </a:r>
                <a:r>
                  <a:rPr kumimoji="1" lang="ko-Kore-KR" altLang="en-US" sz="2400" dirty="0"/>
                  <a:t>하는 프로토콜</a:t>
                </a:r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Known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</a:t>
                </a:r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ko-Kore-KR" sz="2400" dirty="0"/>
                  <a:t> on Curve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kumimoji="1" lang="en-US" altLang="ko-Kore-KR" sz="2400" b="0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: Integer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kumimoji="1" lang="en-US" altLang="ko-Kore-KR" sz="24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/>
                  <a:t>ECDLP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일 때</a:t>
                </a:r>
                <a:r>
                  <a:rPr kumimoji="1" lang="en-US" altLang="ko-Kore-KR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ko-Kore-KR" altLang="en-US" sz="2400" dirty="0"/>
                  <a:t>로부터 </a:t>
                </a:r>
                <a14:m>
                  <m:oMath xmlns:m="http://schemas.openxmlformats.org/officeDocument/2006/math"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ko-Kore-KR" altLang="en-US" sz="2400" dirty="0"/>
                  <a:t>를 알아내는 문제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Alice </a:t>
                </a:r>
                <a:r>
                  <a:rPr kumimoji="1" lang="en-US" altLang="ko-Kore-KR" sz="24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ko-Kore-KR" altLang="en-US" sz="2400" dirty="0"/>
                  <a:t>를 </a:t>
                </a: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에게 전달</a:t>
                </a:r>
                <a:endParaRPr kumimoji="1" lang="en-US" altLang="ko-Kore-KR" sz="24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Bob</a:t>
                </a:r>
                <a:r>
                  <a:rPr kumimoji="1" lang="ko-Kore-KR" altLang="en-US" sz="2400" dirty="0"/>
                  <a:t>과 </a:t>
                </a:r>
                <a:r>
                  <a:rPr kumimoji="1" lang="en-US" altLang="ko-Kore-KR" sz="2400" dirty="0"/>
                  <a:t>Alice</a:t>
                </a:r>
                <a:r>
                  <a:rPr kumimoji="1" lang="ko-Kore-KR" altLang="en-US" sz="2400" dirty="0"/>
                  <a:t>만의 </a:t>
                </a:r>
                <a:r>
                  <a:rPr kumimoji="1" lang="en-US" altLang="ko-Kore-KR" sz="2400" dirty="0"/>
                  <a:t>Shared Secret Point </a:t>
                </a:r>
                <a:r>
                  <a:rPr kumimoji="1" lang="en-US" altLang="ko-Kore-KR" sz="2400" b="1" dirty="0"/>
                  <a:t>: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kumimoji="1" lang="en-US" altLang="ko-Kore-KR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𝜶𝜷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b>
                    </m:sSub>
                    <m:r>
                      <a:rPr kumimoji="1" lang="en-US" altLang="ko-Kore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kumimoji="1" lang="en-US" altLang="ko-Kore-KR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kumimoji="1" lang="en-US" altLang="ko-Kore-KR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ore-KR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</m:oMath>
                </a14:m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chemeClr val="accent2"/>
                    </a:solidFill>
                  </a:rPr>
                  <a:t>전달받은 </a:t>
                </a:r>
                <a:r>
                  <a:rPr kumimoji="1" lang="en-US" altLang="ko-Kore-KR" sz="2400" b="1" dirty="0">
                    <a:solidFill>
                      <a:schemeClr val="accent2"/>
                    </a:solidFill>
                  </a:rPr>
                  <a:t>Point)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(</a:t>
                </a:r>
                <a:r>
                  <a:rPr kumimoji="1" lang="ko-Kore-KR" altLang="en-US" sz="2400" b="1" dirty="0">
                    <a:solidFill>
                      <a:srgbClr val="FF0000"/>
                    </a:solidFill>
                  </a:rPr>
                  <a:t>자신의 </a:t>
                </a:r>
                <a:r>
                  <a:rPr kumimoji="1" lang="en-US" altLang="ko-Kore-KR" sz="2400" b="1" dirty="0">
                    <a:solidFill>
                      <a:srgbClr val="FF0000"/>
                    </a:solidFill>
                  </a:rPr>
                  <a:t>Secret</a:t>
                </a:r>
                <a:r>
                  <a:rPr kumimoji="1" lang="en-US" altLang="ko-KR" sz="2400" b="1" dirty="0">
                    <a:solidFill>
                      <a:srgbClr val="FF0000"/>
                    </a:solidFill>
                  </a:rPr>
                  <a:t>)</a:t>
                </a:r>
                <a:endParaRPr kumimoji="1" lang="en-US" altLang="ko-Kore-KR" sz="2400" b="1" dirty="0">
                  <a:solidFill>
                    <a:srgbClr val="FF0000"/>
                  </a:solidFill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224" y="1156140"/>
                <a:ext cx="11826441" cy="5698548"/>
              </a:xfrm>
              <a:prstGeom prst="rect">
                <a:avLst/>
              </a:prstGeom>
              <a:blipFill>
                <a:blip r:embed="rId3"/>
                <a:stretch>
                  <a:fillRect l="-643" t="-8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345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F926-5347-A38A-2B03-80742F85F49D}"/>
              </a:ext>
            </a:extLst>
          </p:cNvPr>
          <p:cNvSpPr txBox="1"/>
          <p:nvPr/>
        </p:nvSpPr>
        <p:spPr>
          <a:xfrm>
            <a:off x="199847" y="1221762"/>
            <a:ext cx="11822660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>
                <a:solidFill>
                  <a:srgbClr val="FF0000"/>
                </a:solidFill>
              </a:rPr>
              <a:t>이산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대수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문제</a:t>
            </a:r>
            <a:r>
              <a:rPr kumimoji="1" lang="en-US" altLang="ko-KR" sz="2200" b="1" dirty="0">
                <a:solidFill>
                  <a:srgbClr val="FF0000"/>
                </a:solidFill>
              </a:rPr>
              <a:t> (Discrete Logarithm Problems)</a:t>
            </a:r>
            <a:r>
              <a:rPr kumimoji="1" lang="ko-KR" altLang="en-US" sz="2200" dirty="0"/>
              <a:t>에 그 안전성을 기반하는 </a:t>
            </a:r>
            <a:r>
              <a:rPr kumimoji="1" lang="en-US" altLang="ko-KR" sz="2200" b="1" dirty="0"/>
              <a:t>ECC </a:t>
            </a:r>
            <a:r>
              <a:rPr kumimoji="1" lang="ko-KR" altLang="en-US" sz="2200" b="1" dirty="0"/>
              <a:t>또한</a:t>
            </a:r>
            <a:endParaRPr kumimoji="1" lang="en-US" altLang="ko-KR" sz="2200" b="1" dirty="0"/>
          </a:p>
          <a:p>
            <a:r>
              <a:rPr kumimoji="1" lang="en-US" altLang="ko-KR" sz="2200" b="1" dirty="0"/>
              <a:t>    </a:t>
            </a:r>
            <a:r>
              <a:rPr kumimoji="1" lang="ko-KR" altLang="en-US" sz="2200" b="1" dirty="0"/>
              <a:t> </a:t>
            </a:r>
            <a:r>
              <a:rPr kumimoji="1" lang="en-US" altLang="ko-KR" sz="2200" b="1" dirty="0"/>
              <a:t>Shor </a:t>
            </a:r>
            <a:r>
              <a:rPr kumimoji="1" lang="ko-KR" altLang="en-US" sz="2200" b="1" dirty="0"/>
              <a:t>알고리즘을 활용하는 양자 컴퓨터의 공격에 안전성이 무너짐</a:t>
            </a:r>
            <a:endParaRPr kumimoji="1" lang="en-US" altLang="ko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Shor</a:t>
            </a:r>
            <a:r>
              <a:rPr kumimoji="1" lang="ko-Kore-KR" altLang="en-US" sz="2200" dirty="0"/>
              <a:t>의 논문에서 주요 예제로</a:t>
            </a:r>
            <a:r>
              <a:rPr kumimoji="1" lang="en-US" altLang="ko-Kore-KR" sz="2200" dirty="0"/>
              <a:t>,</a:t>
            </a:r>
            <a:r>
              <a:rPr kumimoji="1" lang="ko-Kore-KR" altLang="en-US" sz="2200" dirty="0"/>
              <a:t> </a:t>
            </a:r>
            <a:r>
              <a:rPr kumimoji="1" lang="ko-Kore-KR" altLang="en-US" sz="2200" b="1" dirty="0"/>
              <a:t>정수를 소인수 분해하여 </a:t>
            </a:r>
            <a:r>
              <a:rPr kumimoji="1" lang="en-US" altLang="ko-Kore-KR" sz="2200" b="1" dirty="0"/>
              <a:t>RSA</a:t>
            </a:r>
            <a:r>
              <a:rPr kumimoji="1" lang="ko-Kore-KR" altLang="en-US" sz="2200" b="1" dirty="0"/>
              <a:t>를 깨는 방법을 자세히 설명</a:t>
            </a:r>
            <a:r>
              <a:rPr kumimoji="1" lang="ko-Kore-KR" altLang="en-US" sz="2200" dirty="0"/>
              <a:t>했지만</a:t>
            </a: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/>
              <a:t>타원 곡선 상에서의 이산 대수 문제로도 </a:t>
            </a:r>
            <a:r>
              <a:rPr kumimoji="1" lang="en-US" altLang="ko-Kore-KR" sz="2200" b="1" dirty="0"/>
              <a:t>Shor </a:t>
            </a:r>
            <a:r>
              <a:rPr kumimoji="1" lang="ko-Kore-KR" altLang="en-US" sz="2200" b="1" dirty="0"/>
              <a:t>알고리즘이 확장 될 수 있음을 보임</a:t>
            </a:r>
            <a:endParaRPr kumimoji="1" lang="en-US" altLang="ko-Kore-KR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rgbClr val="FF0000"/>
                </a:solidFill>
              </a:rPr>
              <a:t>Shor on ECC?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ECC</a:t>
            </a:r>
            <a:r>
              <a:rPr kumimoji="1" lang="ko-Kore-KR" altLang="en-US" sz="2200" dirty="0"/>
              <a:t>에대한 </a:t>
            </a: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 적용 연구들은</a:t>
            </a:r>
            <a:r>
              <a:rPr kumimoji="1" lang="en-US" altLang="ko-Kore-KR" sz="2200" dirty="0"/>
              <a:t>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타원 곡선에서의 스칼라 곱셈을 양자 회로로</a:t>
            </a:r>
            <a:r>
              <a:rPr kumimoji="1" lang="ko-Kore-KR" altLang="en-US" sz="2200" b="1" dirty="0"/>
              <a:t> </a:t>
            </a:r>
            <a:endParaRPr kumimoji="1" lang="en-US" altLang="ko-Kore-KR" sz="2200" b="1" dirty="0"/>
          </a:p>
          <a:p>
            <a:pPr lvl="1"/>
            <a:r>
              <a:rPr kumimoji="1" lang="ko-Kore-KR" altLang="en-US" sz="2200" b="1" dirty="0"/>
              <a:t>     최적화 구현하는 것이 </a:t>
            </a:r>
            <a:r>
              <a:rPr kumimoji="1" lang="ko-Kore-KR" altLang="en-US" sz="2200" b="1" dirty="0">
                <a:solidFill>
                  <a:srgbClr val="FF0000"/>
                </a:solidFill>
              </a:rPr>
              <a:t>중요</a:t>
            </a:r>
            <a:endParaRPr kumimoji="1" lang="en-US" altLang="ko-Kore-KR" sz="2200" b="1" dirty="0">
              <a:solidFill>
                <a:srgbClr val="FF0000"/>
              </a:solidFill>
            </a:endParaRPr>
          </a:p>
          <a:p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en-US" altLang="ko-Kore-KR" sz="2200" dirty="0"/>
              <a:t>Shor </a:t>
            </a:r>
            <a:r>
              <a:rPr kumimoji="1" lang="ko-Kore-KR" altLang="en-US" sz="2200" dirty="0"/>
              <a:t>알고리즘에서 이산 대수 문제를 해결할 때 </a:t>
            </a:r>
            <a:r>
              <a:rPr kumimoji="1" lang="ko-Kore-KR" altLang="en-US" sz="2200" b="1" dirty="0">
                <a:solidFill>
                  <a:srgbClr val="FF0000"/>
                </a:solidFill>
              </a:rPr>
              <a:t>가장 많은 비용이 드는 산술</a:t>
            </a:r>
            <a:endParaRPr kumimoji="1" lang="en-US" altLang="ko-Kore-KR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4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A6CE0-CEE5-86C5-A26A-90A781659822}"/>
              </a:ext>
            </a:extLst>
          </p:cNvPr>
          <p:cNvSpPr/>
          <p:nvPr/>
        </p:nvSpPr>
        <p:spPr>
          <a:xfrm>
            <a:off x="-229646" y="2352048"/>
            <a:ext cx="12421645" cy="4134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ASIACRYPT(2017) </a:t>
            </a: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: “Quantum resource estimates for computing elliptic curve discrete logarithms” 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타원곡선에서의 이산대수문제를 해결하는데 필요한 양자 자원들을 추정함으로써 </a:t>
            </a:r>
            <a:r>
              <a:rPr lang="en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RSA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보다 </a:t>
            </a:r>
            <a:r>
              <a:rPr lang="en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ECC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가 더 양자컴퓨터의 공격에 취약함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을 보임</a:t>
            </a:r>
            <a:endParaRPr lang="en-US" altLang="ko-KR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PQCrypto(2020) </a:t>
            </a: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: “Improved quantum circuits for elliptic curve discrete logarithms”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ASIACRYPT(2017)</a:t>
            </a:r>
            <a:r>
              <a:rPr lang="ko-KR" alt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의 결과보다 </a:t>
            </a:r>
            <a:r>
              <a:rPr lang="ko-KR" altLang="en-US" sz="2000" b="1" dirty="0" err="1">
                <a:solidFill>
                  <a:srgbClr val="000000"/>
                </a:solidFill>
                <a:latin typeface="Arial" panose="020B0604020202020204" pitchFamily="34" charset="0"/>
              </a:rPr>
              <a:t>큐비트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수</a:t>
            </a:r>
            <a:r>
              <a:rPr lang="en-US" altLang="ko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, Depth</a:t>
            </a:r>
            <a:r>
              <a:rPr lang="ko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 모두 줄임</a:t>
            </a:r>
            <a:endParaRPr lang="en-US" altLang="ko-KR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" altLang="ko-Kore-KR" sz="2000" b="1" dirty="0">
                <a:solidFill>
                  <a:schemeClr val="accent2"/>
                </a:solidFill>
                <a:latin typeface="Arial" panose="020B0604020202020204" pitchFamily="34" charset="0"/>
              </a:rPr>
              <a:t>CHES (2020) </a:t>
            </a:r>
            <a:r>
              <a:rPr lang="en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:  “Concrete quantum cryptanalysis of binary elliptic curves”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Binary ECC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에 대한 </a:t>
            </a: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Shor 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알고리즘 적용 시</a:t>
            </a:r>
            <a:r>
              <a:rPr lang="en-US" altLang="ko-Kore-KR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ore-KR" altLang="en-US" sz="2000" b="1" dirty="0">
                <a:solidFill>
                  <a:schemeClr val="accent1"/>
                </a:solidFill>
                <a:latin typeface="Arial" panose="020B0604020202020204" pitchFamily="34" charset="0"/>
              </a:rPr>
              <a:t>더 적은 자원으로 공격 가능함을 보임</a:t>
            </a:r>
            <a:endParaRPr lang="en-US" altLang="ko-Kore-KR" sz="20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Karatsuba 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곱셈을 활용한 곱셈 및 역치 연산 최적화 </a:t>
            </a: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ore-KR" alt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양자 컴퓨터 상에서</a:t>
            </a:r>
            <a:r>
              <a:rPr lang="en-US" altLang="ko-Kore-KR" sz="2000" b="1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800100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 err="1">
                <a:solidFill>
                  <a:schemeClr val="accent2"/>
                </a:solidFill>
                <a:latin typeface="Arial" panose="020B0604020202020204" pitchFamily="34" charset="0"/>
              </a:rPr>
              <a:t>ePrint</a:t>
            </a:r>
            <a:r>
              <a:rPr lang="en" altLang="ko-Kore-KR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 (2022) </a:t>
            </a:r>
            <a:r>
              <a:rPr lang="en" altLang="ko-Kore-KR" sz="1800" dirty="0">
                <a:solidFill>
                  <a:schemeClr val="accent2"/>
                </a:solidFill>
                <a:latin typeface="Arial" panose="020B0604020202020204" pitchFamily="34" charset="0"/>
              </a:rPr>
              <a:t>:  </a:t>
            </a:r>
            <a:r>
              <a:rPr lang="en" altLang="ko-Kore-KR" sz="1800" dirty="0">
                <a:solidFill>
                  <a:srgbClr val="000000"/>
                </a:solidFill>
                <a:latin typeface="Arial" panose="020B0604020202020204" pitchFamily="34" charset="0"/>
              </a:rPr>
              <a:t>“Another Concrete quantum cryptanalysis of binary elliptic curves”</a:t>
            </a:r>
          </a:p>
          <a:p>
            <a:pPr marL="1257300" lvl="1" indent="-342900" fontAlgn="base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Karatsuba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곱셈 개선 및 다른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</a:rPr>
              <a:t>Inversion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연산 사용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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큐비트 수 보다는 </a:t>
            </a:r>
            <a:r>
              <a:rPr lang="en-US" altLang="ko-Kore-KR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Depth </a:t>
            </a:r>
            <a:r>
              <a:rPr lang="ko-Kore-KR" altLang="en-US" b="1" dirty="0">
                <a:solidFill>
                  <a:srgbClr val="000000"/>
                </a:solidFill>
                <a:latin typeface="Arial" panose="020B0604020202020204" pitchFamily="34" charset="0"/>
                <a:sym typeface="Wingdings" pitchFamily="2" charset="2"/>
              </a:rPr>
              <a:t>최적화 중심</a:t>
            </a:r>
            <a:endParaRPr lang="en" altLang="ko-Kore-KR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AF21C2-1693-F476-3818-606DF8DB9F12}"/>
              </a:ext>
            </a:extLst>
          </p:cNvPr>
          <p:cNvSpPr txBox="1"/>
          <p:nvPr/>
        </p:nvSpPr>
        <p:spPr>
          <a:xfrm>
            <a:off x="26490" y="1257715"/>
            <a:ext cx="1216551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400" b="1" dirty="0"/>
              <a:t>타원 곡선 상에서의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 이산 대수 문제를 해결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(Shor </a:t>
            </a:r>
            <a:r>
              <a:rPr kumimoji="1" lang="ko-KR" altLang="en-US" sz="2400" b="1" dirty="0">
                <a:solidFill>
                  <a:srgbClr val="FF0000"/>
                </a:solidFill>
              </a:rPr>
              <a:t>알고리즘</a:t>
            </a:r>
            <a:r>
              <a:rPr kumimoji="1" lang="en-US" altLang="ko-KR" sz="2400" b="1" dirty="0">
                <a:solidFill>
                  <a:srgbClr val="FF0000"/>
                </a:solidFill>
              </a:rPr>
              <a:t>)</a:t>
            </a:r>
            <a:r>
              <a:rPr kumimoji="1" lang="ko-KR" altLang="en-US" sz="2400" b="1" dirty="0"/>
              <a:t>하기 위한 양자 자원들을 추정</a:t>
            </a:r>
            <a:endParaRPr kumimoji="1" lang="en-US" altLang="ko-KR" sz="24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NIST curves </a:t>
            </a:r>
            <a:r>
              <a:rPr kumimoji="1" lang="ko-KR" altLang="en-US" sz="2200" b="1" dirty="0"/>
              <a:t>대상</a:t>
            </a:r>
            <a:endParaRPr kumimoji="1" lang="ko-Kore-KR" altLang="en-US" sz="2200" b="1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856E476A-A831-BA09-644E-B975908A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</p:spTree>
    <p:extLst>
      <p:ext uri="{BB962C8B-B14F-4D97-AF65-F5344CB8AC3E}">
        <p14:creationId xmlns:p14="http://schemas.microsoft.com/office/powerpoint/2010/main" val="236643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ECC</a:t>
            </a:r>
            <a:r>
              <a:rPr lang="ko-KR" altLang="en-US" dirty="0"/>
              <a:t>에 대한 최신 연구 동향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38F926-5347-A38A-2B03-80742F85F49D}"/>
              </a:ext>
            </a:extLst>
          </p:cNvPr>
          <p:cNvSpPr txBox="1"/>
          <p:nvPr/>
        </p:nvSpPr>
        <p:spPr>
          <a:xfrm>
            <a:off x="199847" y="1221762"/>
            <a:ext cx="1182080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Banegas, Bernstein, Van Hoof, Lange</a:t>
            </a:r>
            <a:r>
              <a:rPr kumimoji="1" lang="ko-KR" altLang="en-US" sz="2200" b="1" dirty="0"/>
              <a:t>의 </a:t>
            </a:r>
            <a:r>
              <a:rPr kumimoji="1" lang="en-US" altLang="ko-Kore-KR" sz="2200" b="1" dirty="0">
                <a:solidFill>
                  <a:srgbClr val="FF0000"/>
                </a:solidFill>
              </a:rPr>
              <a:t>CHES 2020 </a:t>
            </a:r>
            <a:r>
              <a:rPr kumimoji="1" lang="ko-KR" altLang="en-US" sz="2200" b="1" dirty="0">
                <a:solidFill>
                  <a:srgbClr val="FF0000"/>
                </a:solidFill>
              </a:rPr>
              <a:t>연구 결과가 가장 적은 자원으로 공격이 가능</a:t>
            </a:r>
            <a:endParaRPr kumimoji="1" lang="en-US" altLang="ko-KR" sz="22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200" b="1" dirty="0"/>
              <a:t>물론 </a:t>
            </a:r>
            <a:r>
              <a:rPr kumimoji="1" lang="en-US" altLang="ko-Kore-KR" sz="2200" b="1" dirty="0"/>
              <a:t>Prime curve(ASIACRYPT, PQCrypto)</a:t>
            </a:r>
            <a:r>
              <a:rPr kumimoji="1" lang="ko-KR" altLang="en-US" sz="2200" b="1" dirty="0"/>
              <a:t>가 아닌 </a:t>
            </a:r>
            <a:r>
              <a:rPr kumimoji="1" lang="en-US" altLang="ko-Kore-KR" sz="2200" b="1" dirty="0">
                <a:solidFill>
                  <a:srgbClr val="FF0000"/>
                </a:solidFill>
              </a:rPr>
              <a:t>Binary curve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ore-KR" altLang="en-US" sz="2200" b="1" dirty="0">
                <a:solidFill>
                  <a:schemeClr val="accent1"/>
                </a:solidFill>
              </a:rPr>
              <a:t>하드웨어 친화적인 </a:t>
            </a:r>
            <a:r>
              <a:rPr kumimoji="1" lang="en-US" altLang="ko-Kore-KR" sz="2200" b="1" dirty="0">
                <a:solidFill>
                  <a:schemeClr val="accent1"/>
                </a:solidFill>
              </a:rPr>
              <a:t>Binary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산술</a:t>
            </a:r>
            <a:r>
              <a:rPr kumimoji="1" lang="ko-Kore-KR" altLang="en-US" sz="2200" b="1" dirty="0"/>
              <a:t>을 사용하기 때문에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양자 컴퓨터상에서도 더 최적화됨</a:t>
            </a:r>
            <a:endParaRPr kumimoji="1" lang="en-US" altLang="ko-Kore-KR" sz="2200" b="1" dirty="0">
              <a:solidFill>
                <a:schemeClr val="accent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>
                <a:solidFill>
                  <a:schemeClr val="accent1"/>
                </a:solidFill>
              </a:rPr>
              <a:t>Binary </a:t>
            </a:r>
            <a:r>
              <a:rPr kumimoji="1" lang="ko-Kore-KR" altLang="en-US" sz="2200" b="1" dirty="0">
                <a:solidFill>
                  <a:schemeClr val="accent1"/>
                </a:solidFill>
              </a:rPr>
              <a:t>덧셈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 XOR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연산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, Binary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곱셈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 AND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연산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, </a:t>
            </a:r>
            <a:r>
              <a:rPr kumimoji="1" lang="ko-KR" altLang="en-US" sz="2200" b="1" dirty="0">
                <a:solidFill>
                  <a:schemeClr val="accent1"/>
                </a:solidFill>
                <a:sym typeface="Wingdings" pitchFamily="2" charset="2"/>
              </a:rPr>
              <a:t>캐리가 </a:t>
            </a:r>
            <a:r>
              <a:rPr kumimoji="1" lang="en-US" altLang="ko-KR" sz="2200" b="1" dirty="0">
                <a:solidFill>
                  <a:schemeClr val="accent1"/>
                </a:solidFill>
                <a:sym typeface="Wingdings" pitchFamily="2" charset="2"/>
              </a:rPr>
              <a:t>X</a:t>
            </a:r>
            <a:endParaRPr kumimoji="1" lang="ko-Kore-KR" altLang="en-US" sz="2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1176694-C714-204C-6AFF-661BC4E44D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882" y="2843353"/>
              <a:ext cx="5723230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7013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36099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400318">
                      <a:extLst>
                        <a:ext uri="{9D8B030D-6E8A-4147-A177-3AD203B41FA5}">
                          <a16:colId xmlns:a16="http://schemas.microsoft.com/office/drawing/2014/main" val="911902878"/>
                        </a:ext>
                      </a:extLst>
                    </a:gridCol>
                    <a:gridCol w="1649800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29179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(Prime)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ko-Kore-KR" sz="1000" dirty="0"/>
                        </a:p>
                        <a:p>
                          <a:pPr algn="ctr"/>
                          <a:r>
                            <a:rPr kumimoji="1" lang="en-US" altLang="ko-Kore-KR" sz="2200" dirty="0" err="1"/>
                            <a:t>Asiacrypt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dirty="0"/>
                        </a:p>
                        <a:p>
                          <a:pPr algn="ctr"/>
                          <a:r>
                            <a:rPr lang="en-US" altLang="ko-Kore-KR" sz="2200" dirty="0"/>
                            <a:t>PQCrypto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0661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2,338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2,124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0661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3,492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3,151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4,727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4,258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238037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𝟑𝟖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𝟑𝟐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𝟕𝟕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𝟑𝟒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𝟎𝟗</m:t>
                              </m:r>
                              <m:r>
                                <a:rPr lang="en-US" altLang="ko-Kore-KR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latin typeface="Cambria Math" panose="02040503050406030204" pitchFamily="18" charset="0"/>
                                    </a:rPr>
                                    <m:t>𝟑𝟔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A1176694-C714-204C-6AFF-661BC4E44D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15882" y="2843353"/>
              <a:ext cx="5723230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7013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36099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400318">
                      <a:extLst>
                        <a:ext uri="{9D8B030D-6E8A-4147-A177-3AD203B41FA5}">
                          <a16:colId xmlns:a16="http://schemas.microsoft.com/office/drawing/2014/main" val="911902878"/>
                        </a:ext>
                      </a:extLst>
                    </a:gridCol>
                    <a:gridCol w="1649800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(Prime)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en-US" altLang="ko-Kore-KR" sz="1000" dirty="0"/>
                        </a:p>
                        <a:p>
                          <a:pPr algn="ctr"/>
                          <a:r>
                            <a:rPr kumimoji="1" lang="en-US" altLang="ko-Kore-KR" sz="2200" dirty="0" err="1"/>
                            <a:t>Asiacrypt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dirty="0"/>
                        </a:p>
                        <a:p>
                          <a:pPr algn="ctr"/>
                          <a:r>
                            <a:rPr lang="en-US" altLang="ko-Kore-KR" sz="2200" dirty="0"/>
                            <a:t>PQCrypto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672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2,338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2,124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3,492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3,151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4,727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4,258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4343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 dirty="0"/>
                        </a:p>
                        <a:p>
                          <a:pPr algn="ctr"/>
                          <a:r>
                            <a:rPr lang="en-US" altLang="ko-Kore-KR" sz="2200" dirty="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P256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47692" t="-485294" r="-1538" b="-2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P384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47692" t="-568571" r="-1538" b="-1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P521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/>
                            <a:t>-</a:t>
                          </a:r>
                          <a:endParaRPr lang="ko-Kore-KR" altLang="en-US" sz="2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2"/>
                          <a:stretch>
                            <a:fillRect l="-247692" t="-688235" r="-1538" b="-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9D94C4-5E97-BF90-F56C-C84262E8E102}"/>
              </a:ext>
            </a:extLst>
          </p:cNvPr>
          <p:cNvSpPr txBox="1"/>
          <p:nvPr/>
        </p:nvSpPr>
        <p:spPr>
          <a:xfrm>
            <a:off x="2375366" y="6457890"/>
            <a:ext cx="7487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&lt;</a:t>
            </a:r>
            <a:r>
              <a:rPr kumimoji="1" lang="ko-Kore-KR" altLang="en-US" sz="2000" b="1" dirty="0"/>
              <a:t>타원곡선 이산대수문제</a:t>
            </a:r>
            <a:r>
              <a:rPr kumimoji="1" lang="en-US" altLang="ko-Kore-KR" sz="2000" b="1" dirty="0"/>
              <a:t>(ECDLP)</a:t>
            </a:r>
            <a:r>
              <a:rPr kumimoji="1" lang="ko-Kore-KR" altLang="en-US" sz="2000" b="1" dirty="0"/>
              <a:t>에 대한 </a:t>
            </a:r>
            <a:r>
              <a:rPr kumimoji="1" lang="en-US" altLang="ko-Kore-KR" sz="2000" b="1" dirty="0"/>
              <a:t>S</a:t>
            </a:r>
            <a:r>
              <a:rPr kumimoji="1" lang="en-US" altLang="ko-KR" sz="2000" b="1" dirty="0"/>
              <a:t>hor </a:t>
            </a:r>
            <a:r>
              <a:rPr kumimoji="1" lang="ko-KR" altLang="en-US" sz="2000" b="1" dirty="0"/>
              <a:t>알고리즘 적용 자원</a:t>
            </a:r>
            <a:r>
              <a:rPr kumimoji="1" lang="en-US" altLang="ko-KR" sz="2000" b="1" dirty="0"/>
              <a:t>&gt;</a:t>
            </a:r>
            <a:endParaRPr kumimoji="1" lang="ko-Kore-KR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1694DAB8-B787-3438-6D6F-DDD072F62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53930" y="2843353"/>
              <a:ext cx="4387488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504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60540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674444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29179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(Binary)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ko-Kore-KR" sz="2200" dirty="0"/>
                            <a:t>CHES</a:t>
                          </a:r>
                        </a:p>
                        <a:p>
                          <a:pPr algn="ctr"/>
                          <a:r>
                            <a:rPr kumimoji="1" lang="en-US" altLang="ko-Kore-KR" sz="2200" dirty="0"/>
                            <a:t>(2020)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0661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7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1,647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0661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1,998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4,015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238037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/>
                        </a:p>
                        <a:p>
                          <a:pPr algn="ctr"/>
                          <a:r>
                            <a:rPr lang="en-US" altLang="ko-Kore-KR" sz="220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𝟏𝟒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𝟔𝟕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238037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ko-Kore-KR" sz="22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𝟓𝟕</m:t>
                              </m:r>
                              <m:r>
                                <a:rPr lang="en-US" altLang="ko-Kore-KR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oMath>
                          </a14:m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altLang="ko-Kore-KR" sz="2200" b="1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sup>
                              </m:sSup>
                            </m:oMath>
                          </a14:m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표 6">
                <a:extLst>
                  <a:ext uri="{FF2B5EF4-FFF2-40B4-BE49-F238E27FC236}">
                    <a16:creationId xmlns:a16="http://schemas.microsoft.com/office/drawing/2014/main" id="{1694DAB8-B787-3438-6D6F-DDD072F628C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53930" y="2843353"/>
              <a:ext cx="4387488" cy="33451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2504">
                      <a:extLst>
                        <a:ext uri="{9D8B030D-6E8A-4147-A177-3AD203B41FA5}">
                          <a16:colId xmlns:a16="http://schemas.microsoft.com/office/drawing/2014/main" val="824533748"/>
                        </a:ext>
                      </a:extLst>
                    </a:gridCol>
                    <a:gridCol w="1660540">
                      <a:extLst>
                        <a:ext uri="{9D8B030D-6E8A-4147-A177-3AD203B41FA5}">
                          <a16:colId xmlns:a16="http://schemas.microsoft.com/office/drawing/2014/main" val="136044714"/>
                        </a:ext>
                      </a:extLst>
                    </a:gridCol>
                    <a:gridCol w="1674444">
                      <a:extLst>
                        <a:ext uri="{9D8B030D-6E8A-4147-A177-3AD203B41FA5}">
                          <a16:colId xmlns:a16="http://schemas.microsoft.com/office/drawing/2014/main" val="3709412350"/>
                        </a:ext>
                      </a:extLst>
                    </a:gridCol>
                  </a:tblGrid>
                  <a:tr h="76200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Curve</a:t>
                          </a:r>
                        </a:p>
                        <a:p>
                          <a:pPr algn="ctr"/>
                          <a:r>
                            <a:rPr lang="en-US" altLang="ko-Kore-KR" sz="2200" dirty="0"/>
                            <a:t>(Binary)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ko-Kore-KR" sz="2200" dirty="0"/>
                            <a:t>CHES</a:t>
                          </a:r>
                        </a:p>
                        <a:p>
                          <a:pPr algn="ctr"/>
                          <a:r>
                            <a:rPr kumimoji="1" lang="en-US" altLang="ko-Kore-KR" sz="2200" dirty="0"/>
                            <a:t>(2020)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09034078"/>
                      </a:ext>
                    </a:extLst>
                  </a:tr>
                  <a:tr h="42672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700" dirty="0"/>
                        </a:p>
                        <a:p>
                          <a:pPr algn="ctr"/>
                          <a:r>
                            <a:rPr lang="en-US" altLang="ko-Kore-KR" sz="2200" dirty="0"/>
                            <a:t>Qubits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1,647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1654978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1,998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4254494"/>
                      </a:ext>
                    </a:extLst>
                  </a:tr>
                  <a:tr h="42672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dirty="0">
                              <a:solidFill>
                                <a:srgbClr val="FF0000"/>
                              </a:solidFill>
                            </a:rPr>
                            <a:t>4,015</a:t>
                          </a:r>
                          <a:endParaRPr lang="ko-Kore-KR" alt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429055"/>
                      </a:ext>
                    </a:extLst>
                  </a:tr>
                  <a:tr h="434340">
                    <a:tc rowSpan="3">
                      <a:txBody>
                        <a:bodyPr/>
                        <a:lstStyle/>
                        <a:p>
                          <a:pPr algn="ctr"/>
                          <a:endParaRPr lang="en-US" altLang="ko-Kore-KR" sz="2800"/>
                        </a:p>
                        <a:p>
                          <a:pPr algn="ctr"/>
                          <a:r>
                            <a:rPr lang="en-US" altLang="ko-Kore-KR" sz="2200"/>
                            <a:t>Depth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B233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62879" t="-485294" r="-2273" b="-2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4648051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B283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62879" t="-568571" r="-2273" b="-12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27968865"/>
                      </a:ext>
                    </a:extLst>
                  </a:tr>
                  <a:tr h="4343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dirty="0"/>
                            <a:t>B571</a:t>
                          </a:r>
                          <a:endParaRPr lang="ko-Kore-KR" alt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>
                        <a:blipFill>
                          <a:blip r:embed="rId3"/>
                          <a:stretch>
                            <a:fillRect l="-162879" t="-688235" r="-2273" b="-26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5226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84185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2435EF8-9084-E930-22DD-981D8EA8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Shor on ECDLP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/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Curve </a:t>
                </a:r>
                <a:r>
                  <a:rPr kumimoji="1" lang="ko-Kore-KR" altLang="en-US" sz="2400" dirty="0"/>
                  <a:t>상에서의 </a:t>
                </a:r>
                <a:r>
                  <a:rPr kumimoji="1" lang="en-US" altLang="ko-Kore-KR" sz="2400" dirty="0"/>
                  <a:t>Scalar Multiplication?  </a:t>
                </a:r>
                <a:r>
                  <a:rPr kumimoji="1" lang="en-US" altLang="ko-KR" sz="2400" dirty="0">
                    <a:sym typeface="Wingdings" pitchFamily="2" charset="2"/>
                  </a:rPr>
                  <a:t> </a:t>
                </a:r>
                <a:r>
                  <a:rPr kumimoji="1" lang="en-US" altLang="ko-Kore-KR" sz="2400" b="1" dirty="0">
                    <a:solidFill>
                      <a:schemeClr val="accent1"/>
                    </a:solidFill>
                  </a:rPr>
                  <a:t>Double and ADD </a:t>
                </a:r>
                <a:r>
                  <a:rPr kumimoji="1" lang="en-US" altLang="ko-Kore-KR" sz="2400" dirty="0"/>
                  <a:t>Scalar Multiplication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400" dirty="0"/>
                  <a:t>Point addition</a:t>
                </a:r>
                <a:r>
                  <a:rPr kumimoji="1" lang="ko-Kore-KR" altLang="en-US" sz="2400" dirty="0"/>
                  <a:t>의 연속</a:t>
                </a:r>
                <a:r>
                  <a:rPr kumimoji="1" lang="en-US" altLang="ko-Kore-KR" sz="2400" dirty="0"/>
                  <a:t> </a:t>
                </a:r>
                <a:endParaRPr kumimoji="1" lang="en-US" altLang="ko-Kore-KR" sz="2400" dirty="0">
                  <a:sym typeface="Wingdings" pitchFamily="2" charset="2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Ex) 5P</a:t>
                </a: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1.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      2.</a:t>
                </a:r>
                <a:r>
                  <a:rPr kumimoji="1" lang="en-US" altLang="ko-KR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+2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R" sz="2400" dirty="0">
                  <a:sym typeface="Wingdings" pitchFamily="2" charset="2"/>
                </a:endParaRPr>
              </a:p>
              <a:p>
                <a:pPr lvl="2"/>
                <a:r>
                  <a:rPr kumimoji="1" lang="en-US" altLang="ko-KR" sz="2400" dirty="0">
                    <a:sym typeface="Wingdings" pitchFamily="2" charset="2"/>
                  </a:rPr>
                  <a:t>      </a:t>
                </a:r>
                <a:r>
                  <a:rPr kumimoji="1" lang="en-US" altLang="ko-KR" sz="2400" b="1" dirty="0">
                    <a:solidFill>
                      <a:schemeClr val="accent1"/>
                    </a:solidFill>
                    <a:sym typeface="Wingdings" pitchFamily="2" charset="2"/>
                  </a:rPr>
                  <a:t>3. </a:t>
                </a:r>
                <a14:m>
                  <m:oMath xmlns:m="http://schemas.openxmlformats.org/officeDocument/2006/math"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4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+1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= 5</m:t>
                    </m:r>
                    <m:r>
                      <a:rPr kumimoji="1" lang="en-US" altLang="ko-KR" sz="2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𝑃</m:t>
                    </m:r>
                  </m:oMath>
                </a14:m>
                <a:endParaRPr kumimoji="1" lang="en-US" altLang="ko-Kore-KR" sz="2400" dirty="0"/>
              </a:p>
              <a:p>
                <a:pPr lvl="1"/>
                <a:r>
                  <a:rPr kumimoji="1" lang="ko-Kore-KR" altLang="en-US" sz="2400" dirty="0"/>
                  <a:t> </a:t>
                </a:r>
                <a:endParaRPr kumimoji="1" lang="en-US" altLang="ko-Kore-KR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F8BB93B-9CDF-2396-2524-19E3B8DED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6" y="1156140"/>
                <a:ext cx="12074370" cy="2677656"/>
              </a:xfrm>
              <a:prstGeom prst="rect">
                <a:avLst/>
              </a:prstGeom>
              <a:blipFill>
                <a:blip r:embed="rId3"/>
                <a:stretch>
                  <a:fillRect l="-630" t="-28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>
            <a:extLst>
              <a:ext uri="{FF2B5EF4-FFF2-40B4-BE49-F238E27FC236}">
                <a16:creationId xmlns:a16="http://schemas.microsoft.com/office/drawing/2014/main" id="{3E8BD877-18C1-1B04-1902-193E758DE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525" y="2151596"/>
            <a:ext cx="6829065" cy="425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54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869</Words>
  <Application>Microsoft Macintosh PowerPoint</Application>
  <PresentationFormat>와이드스크린</PresentationFormat>
  <Paragraphs>169</Paragraphs>
  <Slides>14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테마</vt:lpstr>
      <vt:lpstr>Shor 알고리즘을 사용한 ECC 양자 공격 동향</vt:lpstr>
      <vt:lpstr>Shor 알고리즘을 사용한 공개키 암호 해킹</vt:lpstr>
      <vt:lpstr>Shor 알고리즘</vt:lpstr>
      <vt:lpstr>공개키 암호의 위기</vt:lpstr>
      <vt:lpstr>Elliptic Curve Discrete Logarithm Problem(ECDLP)</vt:lpstr>
      <vt:lpstr>ECC에 대한 최신 연구 동향</vt:lpstr>
      <vt:lpstr>ECC에 대한 최신 연구 동향</vt:lpstr>
      <vt:lpstr>ECC에 대한 최신 연구 동향</vt:lpstr>
      <vt:lpstr>Shor on ECDLP</vt:lpstr>
      <vt:lpstr>CHES Paper</vt:lpstr>
      <vt:lpstr>Shor on ECDLP (CHES)</vt:lpstr>
      <vt:lpstr>Shor on ECDLP (ePrint)</vt:lpstr>
      <vt:lpstr>Shor on ECDLP (ePrint)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 알고리즘을 사용한 ECC 양자 공격 동향</dc:title>
  <dc:creator>장경배</dc:creator>
  <cp:lastModifiedBy>장경배</cp:lastModifiedBy>
  <cp:revision>4</cp:revision>
  <dcterms:created xsi:type="dcterms:W3CDTF">2022-09-29T00:56:16Z</dcterms:created>
  <dcterms:modified xsi:type="dcterms:W3CDTF">2022-09-29T01:22:13Z</dcterms:modified>
</cp:coreProperties>
</file>