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7" r:id="rId2"/>
  </p:sldIdLst>
  <p:sldSz cx="30275213" cy="42803763"/>
  <p:notesSz cx="6858000" cy="9144000"/>
  <p:defaultTextStyle>
    <a:defPPr>
      <a:defRPr lang="ko-KR"/>
    </a:defPPr>
    <a:lvl1pPr marL="0" algn="l" defTabSz="3507611" rtl="0" eaLnBrk="1" latinLnBrk="1" hangingPunct="1">
      <a:defRPr sz="6905" kern="1200">
        <a:solidFill>
          <a:schemeClr val="tx1"/>
        </a:solidFill>
        <a:latin typeface="+mn-lt"/>
        <a:ea typeface="+mn-ea"/>
        <a:cs typeface="+mn-cs"/>
      </a:defRPr>
    </a:lvl1pPr>
    <a:lvl2pPr marL="1753806" algn="l" defTabSz="3507611" rtl="0" eaLnBrk="1" latinLnBrk="1" hangingPunct="1">
      <a:defRPr sz="6905" kern="1200">
        <a:solidFill>
          <a:schemeClr val="tx1"/>
        </a:solidFill>
        <a:latin typeface="+mn-lt"/>
        <a:ea typeface="+mn-ea"/>
        <a:cs typeface="+mn-cs"/>
      </a:defRPr>
    </a:lvl2pPr>
    <a:lvl3pPr marL="3507611" algn="l" defTabSz="3507611" rtl="0" eaLnBrk="1" latinLnBrk="1" hangingPunct="1">
      <a:defRPr sz="6905" kern="1200">
        <a:solidFill>
          <a:schemeClr val="tx1"/>
        </a:solidFill>
        <a:latin typeface="+mn-lt"/>
        <a:ea typeface="+mn-ea"/>
        <a:cs typeface="+mn-cs"/>
      </a:defRPr>
    </a:lvl3pPr>
    <a:lvl4pPr marL="5261418" algn="l" defTabSz="3507611" rtl="0" eaLnBrk="1" latinLnBrk="1" hangingPunct="1">
      <a:defRPr sz="6905" kern="1200">
        <a:solidFill>
          <a:schemeClr val="tx1"/>
        </a:solidFill>
        <a:latin typeface="+mn-lt"/>
        <a:ea typeface="+mn-ea"/>
        <a:cs typeface="+mn-cs"/>
      </a:defRPr>
    </a:lvl4pPr>
    <a:lvl5pPr marL="7015223" algn="l" defTabSz="3507611" rtl="0" eaLnBrk="1" latinLnBrk="1" hangingPunct="1">
      <a:defRPr sz="6905" kern="1200">
        <a:solidFill>
          <a:schemeClr val="tx1"/>
        </a:solidFill>
        <a:latin typeface="+mn-lt"/>
        <a:ea typeface="+mn-ea"/>
        <a:cs typeface="+mn-cs"/>
      </a:defRPr>
    </a:lvl5pPr>
    <a:lvl6pPr marL="8769029" algn="l" defTabSz="3507611" rtl="0" eaLnBrk="1" latinLnBrk="1" hangingPunct="1">
      <a:defRPr sz="6905" kern="1200">
        <a:solidFill>
          <a:schemeClr val="tx1"/>
        </a:solidFill>
        <a:latin typeface="+mn-lt"/>
        <a:ea typeface="+mn-ea"/>
        <a:cs typeface="+mn-cs"/>
      </a:defRPr>
    </a:lvl6pPr>
    <a:lvl7pPr marL="10522835" algn="l" defTabSz="3507611" rtl="0" eaLnBrk="1" latinLnBrk="1" hangingPunct="1">
      <a:defRPr sz="6905" kern="1200">
        <a:solidFill>
          <a:schemeClr val="tx1"/>
        </a:solidFill>
        <a:latin typeface="+mn-lt"/>
        <a:ea typeface="+mn-ea"/>
        <a:cs typeface="+mn-cs"/>
      </a:defRPr>
    </a:lvl7pPr>
    <a:lvl8pPr marL="12276641" algn="l" defTabSz="3507611" rtl="0" eaLnBrk="1" latinLnBrk="1" hangingPunct="1">
      <a:defRPr sz="6905" kern="1200">
        <a:solidFill>
          <a:schemeClr val="tx1"/>
        </a:solidFill>
        <a:latin typeface="+mn-lt"/>
        <a:ea typeface="+mn-ea"/>
        <a:cs typeface="+mn-cs"/>
      </a:defRPr>
    </a:lvl8pPr>
    <a:lvl9pPr marL="14030447" algn="l" defTabSz="3507611" rtl="0" eaLnBrk="1" latinLnBrk="1" hangingPunct="1">
      <a:defRPr sz="6905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4367"/>
    <a:srgbClr val="5B9BD5"/>
    <a:srgbClr val="B6D2EC"/>
    <a:srgbClr val="996633"/>
    <a:srgbClr val="663300"/>
    <a:srgbClr val="F6DCAC"/>
    <a:srgbClr val="F8E3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>
        <p:scale>
          <a:sx n="25" d="100"/>
          <a:sy n="25" d="100"/>
        </p:scale>
        <p:origin x="1474" y="-2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0781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167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641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480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0746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675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498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5853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699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7400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99242-00DD-4C54-A747-B139066CE34A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3956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D99242-00DD-4C54-A747-B139066CE34A}" type="datetimeFigureOut">
              <a:rPr lang="ko-KR" altLang="en-US" smtClean="0"/>
              <a:t>2019-10-17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D1A8A1-A029-4BFA-AAEE-2EAE7C58A3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1280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027487" rtl="0" eaLnBrk="1" latinLnBrk="1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1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1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1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모서리가 둥근 직사각형 101"/>
          <p:cNvSpPr/>
          <p:nvPr/>
        </p:nvSpPr>
        <p:spPr>
          <a:xfrm>
            <a:off x="726021" y="25866858"/>
            <a:ext cx="28885975" cy="4259798"/>
          </a:xfrm>
          <a:prstGeom prst="roundRect">
            <a:avLst>
              <a:gd name="adj" fmla="val 7205"/>
            </a:avLst>
          </a:prstGeom>
          <a:solidFill>
            <a:srgbClr val="B6D2EC"/>
          </a:solidFill>
          <a:ln>
            <a:solidFill>
              <a:srgbClr val="1B43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310" b="1" dirty="0">
              <a:solidFill>
                <a:schemeClr val="tx1"/>
              </a:solidFill>
            </a:endParaRPr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697702" y="21423247"/>
            <a:ext cx="28885975" cy="4259798"/>
          </a:xfrm>
          <a:prstGeom prst="roundRect">
            <a:avLst>
              <a:gd name="adj" fmla="val 7205"/>
            </a:avLst>
          </a:prstGeom>
          <a:solidFill>
            <a:srgbClr val="B6D2EC"/>
          </a:solidFill>
          <a:ln>
            <a:solidFill>
              <a:srgbClr val="1B43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310" b="1" dirty="0">
              <a:solidFill>
                <a:schemeClr val="tx1"/>
              </a:solidFill>
            </a:endParaRPr>
          </a:p>
        </p:txBody>
      </p:sp>
      <p:sp>
        <p:nvSpPr>
          <p:cNvPr id="33" name="모서리가 둥근 직사각형 32"/>
          <p:cNvSpPr/>
          <p:nvPr/>
        </p:nvSpPr>
        <p:spPr>
          <a:xfrm>
            <a:off x="708086" y="31344990"/>
            <a:ext cx="28903910" cy="10670517"/>
          </a:xfrm>
          <a:prstGeom prst="roundRect">
            <a:avLst>
              <a:gd name="adj" fmla="val 2721"/>
            </a:avLst>
          </a:prstGeom>
          <a:solidFill>
            <a:srgbClr val="B6D2EC"/>
          </a:solidFill>
          <a:ln>
            <a:solidFill>
              <a:srgbClr val="1B43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310" b="1" dirty="0">
              <a:solidFill>
                <a:schemeClr val="tx1"/>
              </a:solidFill>
            </a:endParaRPr>
          </a:p>
        </p:txBody>
      </p:sp>
      <p:sp>
        <p:nvSpPr>
          <p:cNvPr id="169" name="타원 168"/>
          <p:cNvSpPr/>
          <p:nvPr/>
        </p:nvSpPr>
        <p:spPr>
          <a:xfrm>
            <a:off x="22527240" y="33493090"/>
            <a:ext cx="5690888" cy="5690888"/>
          </a:xfrm>
          <a:prstGeom prst="ellipse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701632" y="17049005"/>
            <a:ext cx="28885975" cy="4176051"/>
          </a:xfrm>
          <a:prstGeom prst="roundRect">
            <a:avLst>
              <a:gd name="adj" fmla="val 7205"/>
            </a:avLst>
          </a:prstGeom>
          <a:solidFill>
            <a:srgbClr val="B6D2EC"/>
          </a:solidFill>
          <a:ln>
            <a:solidFill>
              <a:srgbClr val="1B43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310" b="1" dirty="0">
              <a:solidFill>
                <a:schemeClr val="tx1"/>
              </a:solidFill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9488356" y="17680464"/>
            <a:ext cx="4245397" cy="22420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708087" y="420160"/>
            <a:ext cx="28885975" cy="4412212"/>
          </a:xfrm>
          <a:prstGeom prst="roundRect">
            <a:avLst/>
          </a:prstGeom>
          <a:solidFill>
            <a:srgbClr val="B6D2EC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8800" b="1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ko-KR" altLang="en-US" sz="8800" b="1" dirty="0" err="1">
                <a:solidFill>
                  <a:schemeClr val="tx1"/>
                </a:solidFill>
                <a:latin typeface="+mj-ea"/>
                <a:ea typeface="+mj-ea"/>
              </a:rPr>
              <a:t>블록체인을</a:t>
            </a:r>
            <a:r>
              <a:rPr lang="ko-KR" altLang="en-US" sz="8800" b="1" dirty="0">
                <a:solidFill>
                  <a:schemeClr val="tx1"/>
                </a:solidFill>
                <a:latin typeface="+mj-ea"/>
                <a:ea typeface="+mj-ea"/>
              </a:rPr>
              <a:t> 이용한 앱 미터기에서의 요금 산정 기법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80483" y="5005648"/>
            <a:ext cx="23189580" cy="1310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959" dirty="0" smtClean="0"/>
              <a:t>Yong-Been Kwon</a:t>
            </a:r>
            <a:r>
              <a:rPr lang="en-US" altLang="ko-KR" sz="3959" baseline="30000" dirty="0" smtClean="0"/>
              <a:t>*</a:t>
            </a:r>
            <a:r>
              <a:rPr lang="en-US" altLang="ko-KR" sz="3959" dirty="0" smtClean="0"/>
              <a:t>, </a:t>
            </a:r>
            <a:r>
              <a:rPr lang="en-US" altLang="ko-KR" sz="3959" dirty="0" err="1"/>
              <a:t>Hyeok</a:t>
            </a:r>
            <a:r>
              <a:rPr lang="en-US" altLang="ko-KR" sz="3959" dirty="0"/>
              <a:t>-Dong Kwon</a:t>
            </a:r>
            <a:r>
              <a:rPr lang="en-US" altLang="ko-KR" sz="3959" baseline="30000" dirty="0" smtClean="0"/>
              <a:t>*</a:t>
            </a:r>
            <a:r>
              <a:rPr lang="en-US" altLang="ko-KR" sz="3959" dirty="0" smtClean="0"/>
              <a:t>, </a:t>
            </a:r>
            <a:r>
              <a:rPr lang="en-US" altLang="ko-KR" sz="3959" dirty="0" err="1" smtClean="0"/>
              <a:t>Kyoung</a:t>
            </a:r>
            <a:r>
              <a:rPr lang="en-US" altLang="ko-KR" sz="3959" dirty="0" smtClean="0"/>
              <a:t>-Bae </a:t>
            </a:r>
            <a:r>
              <a:rPr lang="en-US" altLang="ko-KR" sz="3959" dirty="0" smtClean="0"/>
              <a:t>Jang</a:t>
            </a:r>
            <a:r>
              <a:rPr lang="en-US" altLang="ko-KR" sz="3959" baseline="30000" dirty="0" smtClean="0"/>
              <a:t>*</a:t>
            </a:r>
            <a:r>
              <a:rPr lang="en-US" altLang="ko-KR" sz="3959" dirty="0" smtClean="0"/>
              <a:t>, </a:t>
            </a:r>
            <a:r>
              <a:rPr lang="en-US" altLang="ko-KR" sz="3959" dirty="0" err="1" smtClean="0"/>
              <a:t>Hwa-jeong</a:t>
            </a:r>
            <a:r>
              <a:rPr lang="en-US" altLang="ko-KR" sz="3959" dirty="0" smtClean="0"/>
              <a:t> </a:t>
            </a:r>
            <a:r>
              <a:rPr lang="en-US" altLang="ko-KR" sz="3959" dirty="0" err="1" smtClean="0"/>
              <a:t>Seo</a:t>
            </a:r>
            <a:r>
              <a:rPr lang="en-US" altLang="ko-KR" sz="3959" baseline="30000" dirty="0" smtClean="0"/>
              <a:t>*†</a:t>
            </a:r>
            <a:endParaRPr lang="en-US" altLang="ko-KR" sz="3959" dirty="0" smtClean="0"/>
          </a:p>
          <a:p>
            <a:pPr algn="ctr"/>
            <a:r>
              <a:rPr lang="en-US" altLang="ko-KR" sz="3959" baseline="30000" dirty="0" smtClean="0"/>
              <a:t>* </a:t>
            </a:r>
            <a:r>
              <a:rPr lang="ko-KR" altLang="en-US" sz="3959" dirty="0"/>
              <a:t>한성대학교 </a:t>
            </a:r>
            <a:r>
              <a:rPr lang="en-US" altLang="ko-KR" sz="3959" dirty="0" smtClean="0"/>
              <a:t>IT</a:t>
            </a:r>
            <a:r>
              <a:rPr lang="ko-KR" altLang="en-US" sz="3959" dirty="0" err="1" smtClean="0"/>
              <a:t>융합공학과</a:t>
            </a:r>
            <a:endParaRPr lang="ko-KR" altLang="en-US" sz="3959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708086" y="6543596"/>
            <a:ext cx="28885974" cy="3700650"/>
          </a:xfrm>
          <a:prstGeom prst="roundRect">
            <a:avLst/>
          </a:prstGeom>
          <a:solidFill>
            <a:srgbClr val="B6D2EC"/>
          </a:solidFill>
          <a:ln>
            <a:solidFill>
              <a:srgbClr val="1B43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310" b="1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58832" y="7202750"/>
            <a:ext cx="272349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 smtClean="0"/>
              <a:t>해외에서는 </a:t>
            </a:r>
            <a:r>
              <a:rPr lang="ko-KR" altLang="en-US" sz="3600" dirty="0" err="1" smtClean="0"/>
              <a:t>우버</a:t>
            </a:r>
            <a:r>
              <a:rPr lang="en-US" altLang="ko-KR" sz="3600" dirty="0" smtClean="0"/>
              <a:t>, </a:t>
            </a:r>
            <a:r>
              <a:rPr lang="ko-KR" altLang="en-US" sz="3600" dirty="0" smtClean="0"/>
              <a:t>리프트 등의 앱 미터기를 이용하는 차량 공유 서비스 시장이 비대해지고 있다</a:t>
            </a:r>
            <a:r>
              <a:rPr lang="en-US" altLang="ko-KR" sz="3600" dirty="0" smtClean="0"/>
              <a:t>. </a:t>
            </a:r>
            <a:r>
              <a:rPr lang="ko-KR" altLang="en-US" sz="3600" dirty="0" smtClean="0"/>
              <a:t>국내에서도</a:t>
            </a:r>
            <a:r>
              <a:rPr lang="ko-KR" altLang="en-US" sz="3600" dirty="0" smtClean="0"/>
              <a:t> 서울시와 </a:t>
            </a:r>
            <a:r>
              <a:rPr lang="ko-KR" altLang="en-US" sz="3600" dirty="0" err="1" smtClean="0"/>
              <a:t>티머니</a:t>
            </a:r>
            <a:r>
              <a:rPr lang="en-US" altLang="ko-KR" sz="3600" dirty="0" smtClean="0"/>
              <a:t>, SKT, </a:t>
            </a:r>
            <a:r>
              <a:rPr lang="ko-KR" altLang="en-US" sz="3600" dirty="0" smtClean="0"/>
              <a:t>카카오 </a:t>
            </a:r>
            <a:r>
              <a:rPr lang="en-US" altLang="ko-KR" sz="3600" dirty="0" smtClean="0"/>
              <a:t>T </a:t>
            </a:r>
            <a:r>
              <a:rPr lang="ko-KR" altLang="en-US" sz="3600" dirty="0" smtClean="0"/>
              <a:t>등은 앱 미터기를 </a:t>
            </a:r>
            <a:r>
              <a:rPr lang="ko-KR" altLang="en-US" sz="3600" dirty="0" err="1" smtClean="0"/>
              <a:t>규제샌드박스에</a:t>
            </a:r>
            <a:r>
              <a:rPr lang="ko-KR" altLang="en-US" sz="3600" dirty="0" smtClean="0"/>
              <a:t> 등록하여 허가를 받는 등 대중들은 앱 미터기 기술에  많은 관심을 갖고 있다</a:t>
            </a:r>
            <a:r>
              <a:rPr lang="en-US" altLang="ko-KR" sz="3600" dirty="0" smtClean="0"/>
              <a:t>. </a:t>
            </a:r>
            <a:r>
              <a:rPr lang="ko-KR" altLang="en-US" sz="3600" dirty="0" smtClean="0"/>
              <a:t>이러한 경향으로 보아</a:t>
            </a:r>
            <a:r>
              <a:rPr lang="en-US" altLang="ko-KR" sz="3600" dirty="0" smtClean="0"/>
              <a:t> </a:t>
            </a:r>
            <a:r>
              <a:rPr lang="ko-KR" altLang="en-US" sz="3600" dirty="0" smtClean="0"/>
              <a:t>국내에서도 앱 미터기가 빠른 속도로 상용화 될 것이</a:t>
            </a:r>
            <a:r>
              <a:rPr lang="ko-KR" altLang="en-US" sz="3600" dirty="0" smtClean="0"/>
              <a:t> 기대된다</a:t>
            </a:r>
            <a:r>
              <a:rPr lang="en-US" altLang="ko-KR" sz="3600" dirty="0" smtClean="0"/>
              <a:t>. </a:t>
            </a:r>
            <a:r>
              <a:rPr lang="ko-KR" altLang="en-US" sz="3600" dirty="0" smtClean="0"/>
              <a:t>앱 </a:t>
            </a:r>
            <a:r>
              <a:rPr lang="ko-KR" altLang="en-US" sz="3600" dirty="0" err="1" smtClean="0"/>
              <a:t>미터기의</a:t>
            </a:r>
            <a:r>
              <a:rPr lang="ko-KR" altLang="en-US" sz="3600" dirty="0" smtClean="0"/>
              <a:t> 빠른 상용화를 위해서는 서비스 제공자와 이용자가 합의할 수 있는 요금 산정 방법이 무엇보다 중요하다</a:t>
            </a:r>
            <a:r>
              <a:rPr lang="en-US" altLang="ko-KR" sz="3600" dirty="0" smtClean="0"/>
              <a:t>. </a:t>
            </a:r>
            <a:r>
              <a:rPr lang="ko-KR" altLang="en-US" sz="3600" dirty="0" smtClean="0"/>
              <a:t>본 연구에서는 </a:t>
            </a:r>
            <a:r>
              <a:rPr lang="ko-KR" altLang="en-US" sz="3600" dirty="0" err="1" smtClean="0"/>
              <a:t>블록체인의</a:t>
            </a:r>
            <a:r>
              <a:rPr lang="ko-KR" altLang="en-US" sz="3600" dirty="0" smtClean="0"/>
              <a:t> 투명성과 </a:t>
            </a:r>
            <a:r>
              <a:rPr lang="ko-KR" altLang="en-US" sz="3600" dirty="0" err="1" smtClean="0"/>
              <a:t>불변셩</a:t>
            </a:r>
            <a:r>
              <a:rPr lang="en-US" altLang="ko-KR" sz="3600" dirty="0" smtClean="0"/>
              <a:t>, </a:t>
            </a:r>
            <a:r>
              <a:rPr lang="ko-KR" altLang="en-US" sz="3600" dirty="0" smtClean="0"/>
              <a:t>보상이라는 특징을 이용한 요금 산정 방법을 제안한다</a:t>
            </a:r>
            <a:r>
              <a:rPr lang="en-US" altLang="ko-KR" sz="3600" dirty="0" smtClean="0"/>
              <a:t>.</a:t>
            </a:r>
            <a:endParaRPr lang="ko-KR" altLang="en-US" sz="36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모서리가 둥근 직사각형 11"/>
          <p:cNvSpPr/>
          <p:nvPr/>
        </p:nvSpPr>
        <p:spPr>
          <a:xfrm>
            <a:off x="708085" y="11200565"/>
            <a:ext cx="9350315" cy="5441982"/>
          </a:xfrm>
          <a:prstGeom prst="roundRect">
            <a:avLst>
              <a:gd name="adj" fmla="val 13220"/>
            </a:avLst>
          </a:prstGeom>
          <a:solidFill>
            <a:srgbClr val="B6D2EC"/>
          </a:solidFill>
          <a:ln>
            <a:solidFill>
              <a:srgbClr val="1B43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310" b="1">
              <a:solidFill>
                <a:schemeClr val="tx1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701632" y="10654505"/>
            <a:ext cx="3272399" cy="1206865"/>
          </a:xfrm>
          <a:prstGeom prst="roundRect">
            <a:avLst/>
          </a:prstGeom>
          <a:ln>
            <a:solidFill>
              <a:srgbClr val="1B4367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90" b="1" dirty="0">
                <a:solidFill>
                  <a:schemeClr val="bg1"/>
                </a:solidFill>
              </a:rPr>
              <a:t>연구 목적</a:t>
            </a:r>
          </a:p>
        </p:txBody>
      </p:sp>
      <p:sp>
        <p:nvSpPr>
          <p:cNvPr id="14" name="모서리가 둥근 직사각형 13"/>
          <p:cNvSpPr/>
          <p:nvPr/>
        </p:nvSpPr>
        <p:spPr>
          <a:xfrm>
            <a:off x="708084" y="5933091"/>
            <a:ext cx="3272399" cy="1206865"/>
          </a:xfrm>
          <a:prstGeom prst="roundRect">
            <a:avLst/>
          </a:prstGeom>
          <a:ln>
            <a:solidFill>
              <a:srgbClr val="1B4367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90" b="1">
                <a:solidFill>
                  <a:schemeClr val="bg1"/>
                </a:solidFill>
              </a:rPr>
              <a:t>요  약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535150" y="12250061"/>
            <a:ext cx="769618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indent="-914400">
              <a:buAutoNum type="arabicPeriod"/>
            </a:pPr>
            <a:r>
              <a:rPr lang="ko-KR" alt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양자가 합의 가능한</a:t>
            </a:r>
            <a:r>
              <a:rPr lang="en-US" altLang="ko-KR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ko-KR" alt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요금 산정 기법 제안</a:t>
            </a:r>
            <a:r>
              <a:rPr lang="en-US" altLang="ko-KR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en-US" altLang="ko-KR" sz="4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914400" indent="-914400">
              <a:buAutoNum type="arabicPeriod"/>
            </a:pPr>
            <a:r>
              <a:rPr lang="ko-KR" alt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택시</a:t>
            </a:r>
            <a:r>
              <a:rPr lang="en-US" altLang="ko-KR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ko-KR" alt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차량 공유 서비스</a:t>
            </a:r>
            <a:r>
              <a:rPr lang="en-US" altLang="ko-KR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n-US" altLang="ko-KR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ko-KR" altLang="en-US" sz="4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확장성 향상</a:t>
            </a:r>
            <a:endParaRPr lang="en-US" altLang="ko-KR" sz="4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2"/>
          <p:cNvSpPr>
            <a:spLocks noChangeArrowheads="1"/>
          </p:cNvSpPr>
          <p:nvPr/>
        </p:nvSpPr>
        <p:spPr bwMode="auto">
          <a:xfrm>
            <a:off x="21287" y="-493207"/>
            <a:ext cx="261150" cy="163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9280" tIns="64640" rIns="129280" bIns="6464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9762"/>
          </a:p>
        </p:txBody>
      </p:sp>
      <p:sp>
        <p:nvSpPr>
          <p:cNvPr id="18" name="Rectangle 4"/>
          <p:cNvSpPr>
            <a:spLocks noChangeArrowheads="1"/>
          </p:cNvSpPr>
          <p:nvPr/>
        </p:nvSpPr>
        <p:spPr bwMode="auto">
          <a:xfrm>
            <a:off x="21287" y="-493207"/>
            <a:ext cx="261150" cy="163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9280" tIns="64640" rIns="129280" bIns="6464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9762"/>
          </a:p>
        </p:txBody>
      </p:sp>
      <p:sp>
        <p:nvSpPr>
          <p:cNvPr id="19" name="Rectangle 6"/>
          <p:cNvSpPr>
            <a:spLocks noChangeArrowheads="1"/>
          </p:cNvSpPr>
          <p:nvPr/>
        </p:nvSpPr>
        <p:spPr bwMode="auto">
          <a:xfrm>
            <a:off x="21287" y="-493207"/>
            <a:ext cx="261150" cy="16328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29280" tIns="64640" rIns="129280" bIns="6464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 sz="9762"/>
          </a:p>
        </p:txBody>
      </p:sp>
      <p:sp>
        <p:nvSpPr>
          <p:cNvPr id="34" name="모서리가 둥근 직사각형 33"/>
          <p:cNvSpPr/>
          <p:nvPr/>
        </p:nvSpPr>
        <p:spPr>
          <a:xfrm>
            <a:off x="708084" y="30266949"/>
            <a:ext cx="4332839" cy="1136675"/>
          </a:xfrm>
          <a:prstGeom prst="roundRect">
            <a:avLst/>
          </a:prstGeom>
          <a:ln>
            <a:solidFill>
              <a:srgbClr val="1B4367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90" b="1" dirty="0" smtClean="0">
                <a:solidFill>
                  <a:schemeClr val="bg1"/>
                </a:solidFill>
              </a:rPr>
              <a:t>연구 결과</a:t>
            </a:r>
            <a:endParaRPr lang="ko-KR" altLang="en-US" sz="5090" b="1" dirty="0">
              <a:solidFill>
                <a:schemeClr val="bg1"/>
              </a:solidFill>
            </a:endParaRPr>
          </a:p>
        </p:txBody>
      </p:sp>
      <p:sp>
        <p:nvSpPr>
          <p:cNvPr id="30" name="모서리가 둥근 직사각형 29"/>
          <p:cNvSpPr/>
          <p:nvPr/>
        </p:nvSpPr>
        <p:spPr>
          <a:xfrm>
            <a:off x="10305761" y="11208252"/>
            <a:ext cx="19306235" cy="5452178"/>
          </a:xfrm>
          <a:prstGeom prst="roundRect">
            <a:avLst>
              <a:gd name="adj" fmla="val 12367"/>
            </a:avLst>
          </a:prstGeom>
          <a:solidFill>
            <a:srgbClr val="B6D2EC"/>
          </a:solidFill>
          <a:ln>
            <a:solidFill>
              <a:srgbClr val="1B436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1310" b="1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10305761" y="10662192"/>
            <a:ext cx="3272399" cy="1206865"/>
          </a:xfrm>
          <a:prstGeom prst="roundRect">
            <a:avLst/>
          </a:prstGeom>
          <a:ln>
            <a:solidFill>
              <a:srgbClr val="1B4367"/>
            </a:solidFill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5090" b="1" dirty="0" smtClean="0">
                <a:solidFill>
                  <a:schemeClr val="bg1"/>
                </a:solidFill>
              </a:rPr>
              <a:t>앱 미터기</a:t>
            </a:r>
            <a:endParaRPr lang="ko-KR" altLang="en-US" sz="5090" b="1" dirty="0">
              <a:solidFill>
                <a:schemeClr val="bg1"/>
              </a:solidFill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415669"/>
              </p:ext>
            </p:extLst>
          </p:nvPr>
        </p:nvGraphicFramePr>
        <p:xfrm>
          <a:off x="17683370" y="12022494"/>
          <a:ext cx="10934351" cy="31285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0046">
                  <a:extLst>
                    <a:ext uri="{9D8B030D-6E8A-4147-A177-3AD203B41FA5}">
                      <a16:colId xmlns:a16="http://schemas.microsoft.com/office/drawing/2014/main" val="759970173"/>
                    </a:ext>
                  </a:extLst>
                </a:gridCol>
                <a:gridCol w="2801505">
                  <a:extLst>
                    <a:ext uri="{9D8B030D-6E8A-4147-A177-3AD203B41FA5}">
                      <a16:colId xmlns:a16="http://schemas.microsoft.com/office/drawing/2014/main" val="1784924731"/>
                    </a:ext>
                  </a:extLst>
                </a:gridCol>
                <a:gridCol w="3352800">
                  <a:extLst>
                    <a:ext uri="{9D8B030D-6E8A-4147-A177-3AD203B41FA5}">
                      <a16:colId xmlns:a16="http://schemas.microsoft.com/office/drawing/2014/main" val="569494614"/>
                    </a:ext>
                  </a:extLst>
                </a:gridCol>
              </a:tblGrid>
              <a:tr h="680435">
                <a:tc>
                  <a:txBody>
                    <a:bodyPr/>
                    <a:lstStyle/>
                    <a:p>
                      <a:pPr latinLnBrk="1"/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dirty="0" smtClean="0"/>
                        <a:t>기계식 미터기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dirty="0" smtClean="0"/>
                        <a:t>앱 미터기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609166"/>
                  </a:ext>
                </a:extLst>
              </a:tr>
              <a:tr h="612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dirty="0" smtClean="0"/>
                        <a:t>요금 산정</a:t>
                      </a:r>
                      <a:r>
                        <a:rPr lang="en-US" altLang="ko-KR" sz="3200" dirty="0" smtClean="0"/>
                        <a:t>(</a:t>
                      </a:r>
                      <a:r>
                        <a:rPr lang="ko-KR" altLang="en-US" sz="3200" dirty="0" smtClean="0"/>
                        <a:t>미터 측정</a:t>
                      </a:r>
                      <a:r>
                        <a:rPr lang="en-US" altLang="ko-KR" sz="3200" dirty="0" smtClean="0"/>
                        <a:t>)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dirty="0" smtClean="0"/>
                        <a:t>바퀴 회전 수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200" dirty="0" smtClean="0"/>
                        <a:t>GPS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270994"/>
                  </a:ext>
                </a:extLst>
              </a:tr>
              <a:tr h="612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dirty="0" smtClean="0"/>
                        <a:t>요금 체계 변경 시 유연성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dirty="0" smtClean="0"/>
                        <a:t>수동 교체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dirty="0" smtClean="0"/>
                        <a:t>소프트웨어 패치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669042"/>
                  </a:ext>
                </a:extLst>
              </a:tr>
              <a:tr h="612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dirty="0" smtClean="0"/>
                        <a:t>할증 부과 방법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dirty="0" smtClean="0"/>
                        <a:t>수동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dirty="0" smtClean="0"/>
                        <a:t>자동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6916828"/>
                  </a:ext>
                </a:extLst>
              </a:tr>
              <a:tr h="61203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dirty="0" smtClean="0"/>
                        <a:t>서비스 확장성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dirty="0" smtClean="0"/>
                        <a:t>없음</a:t>
                      </a:r>
                      <a:endParaRPr lang="ko-KR" alt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3200" dirty="0" smtClean="0"/>
                        <a:t>있음</a:t>
                      </a:r>
                      <a:endParaRPr lang="ko-KR" alt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56080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11065536" y="11915005"/>
            <a:ext cx="562356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3200" b="1" dirty="0" smtClean="0"/>
              <a:t>앱 미터기</a:t>
            </a:r>
            <a:r>
              <a:rPr lang="en-US" altLang="ko-KR" sz="3200" dirty="0" smtClean="0"/>
              <a:t/>
            </a:r>
            <a:br>
              <a:rPr lang="en-US" altLang="ko-KR" sz="3200" dirty="0" smtClean="0"/>
            </a:br>
            <a:r>
              <a:rPr lang="en-US" altLang="ko-KR" sz="3200" dirty="0" smtClean="0"/>
              <a:t>SKT, </a:t>
            </a:r>
            <a:r>
              <a:rPr lang="ko-KR" altLang="en-US" sz="3200" dirty="0" err="1" smtClean="0"/>
              <a:t>티머니</a:t>
            </a:r>
            <a:r>
              <a:rPr lang="en-US" altLang="ko-KR" sz="3200" dirty="0" smtClean="0"/>
              <a:t>, </a:t>
            </a:r>
            <a:r>
              <a:rPr lang="ko-KR" altLang="en-US" sz="3200" dirty="0" smtClean="0"/>
              <a:t>카카오 등에서 도입을 추진하고 있는 기술로 기존의 기계식 미터기를 대체하는 </a:t>
            </a:r>
            <a:r>
              <a:rPr lang="en-US" altLang="ko-KR" sz="3200" dirty="0" smtClean="0"/>
              <a:t>GPS </a:t>
            </a:r>
            <a:r>
              <a:rPr lang="ko-KR" altLang="en-US" sz="3200" dirty="0" smtClean="0"/>
              <a:t>기반 미터기를 말한다</a:t>
            </a:r>
            <a:r>
              <a:rPr lang="en-US" altLang="ko-KR" sz="3200" dirty="0" smtClean="0"/>
              <a:t>. </a:t>
            </a:r>
            <a:r>
              <a:rPr lang="ko-KR" altLang="en-US" sz="3200" dirty="0" smtClean="0"/>
              <a:t>요금 산정에 대한 유연성과 원격 지불 등 서비스에 대한 확장성 때문에 많은 관심을 받고 있다</a:t>
            </a:r>
            <a:r>
              <a:rPr lang="en-US" altLang="ko-KR" sz="3200" dirty="0" smtClean="0"/>
              <a:t>.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7683369" y="15128405"/>
            <a:ext cx="6383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 smtClean="0"/>
              <a:t>[</a:t>
            </a:r>
            <a:r>
              <a:rPr lang="ko-KR" altLang="en-US" sz="2800" dirty="0" smtClean="0"/>
              <a:t>표</a:t>
            </a:r>
            <a:r>
              <a:rPr lang="en-US" altLang="ko-KR" sz="2800" dirty="0" smtClean="0"/>
              <a:t>] </a:t>
            </a:r>
            <a:r>
              <a:rPr lang="ko-KR" altLang="en-US" sz="2800" dirty="0" smtClean="0"/>
              <a:t>기계식 미터기</a:t>
            </a:r>
            <a:r>
              <a:rPr lang="en-US" altLang="ko-KR" sz="2800" dirty="0" smtClean="0"/>
              <a:t>, </a:t>
            </a:r>
            <a:r>
              <a:rPr lang="ko-KR" altLang="en-US" sz="2800" dirty="0" smtClean="0"/>
              <a:t>앱 미터기 비교</a:t>
            </a:r>
            <a:endParaRPr lang="en-US" altLang="ko-KR" sz="2800" dirty="0" smtClean="0"/>
          </a:p>
        </p:txBody>
      </p:sp>
      <p:grpSp>
        <p:nvGrpSpPr>
          <p:cNvPr id="103" name="그룹 102"/>
          <p:cNvGrpSpPr/>
          <p:nvPr/>
        </p:nvGrpSpPr>
        <p:grpSpPr>
          <a:xfrm>
            <a:off x="4844223" y="17680464"/>
            <a:ext cx="2857709" cy="2242086"/>
            <a:chOff x="4834413" y="16924298"/>
            <a:chExt cx="2857709" cy="2242086"/>
          </a:xfrm>
        </p:grpSpPr>
        <p:sp>
          <p:nvSpPr>
            <p:cNvPr id="100" name="직사각형 99"/>
            <p:cNvSpPr/>
            <p:nvPr/>
          </p:nvSpPr>
          <p:spPr>
            <a:xfrm>
              <a:off x="4834413" y="16924298"/>
              <a:ext cx="2857709" cy="224208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/>
            <p:cNvSpPr/>
            <p:nvPr/>
          </p:nvSpPr>
          <p:spPr>
            <a:xfrm>
              <a:off x="4953650" y="18532602"/>
              <a:ext cx="556836" cy="55683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/>
                <a:t>A</a:t>
              </a:r>
              <a:endParaRPr lang="ko-KR" altLang="en-US" sz="2400" dirty="0"/>
            </a:p>
          </p:txBody>
        </p:sp>
        <p:sp>
          <p:nvSpPr>
            <p:cNvPr id="41" name="타원 40"/>
            <p:cNvSpPr/>
            <p:nvPr/>
          </p:nvSpPr>
          <p:spPr>
            <a:xfrm>
              <a:off x="5242650" y="17410565"/>
              <a:ext cx="556836" cy="55683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/>
                <a:t>B</a:t>
              </a:r>
              <a:endParaRPr lang="ko-KR" altLang="en-US" sz="2400" dirty="0"/>
            </a:p>
          </p:txBody>
        </p:sp>
        <p:sp>
          <p:nvSpPr>
            <p:cNvPr id="43" name="타원 42"/>
            <p:cNvSpPr/>
            <p:nvPr/>
          </p:nvSpPr>
          <p:spPr>
            <a:xfrm>
              <a:off x="6337551" y="18070081"/>
              <a:ext cx="556836" cy="55683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/>
                <a:t>C</a:t>
              </a:r>
              <a:endParaRPr lang="ko-KR" altLang="en-US" sz="2400" dirty="0"/>
            </a:p>
          </p:txBody>
        </p:sp>
        <p:sp>
          <p:nvSpPr>
            <p:cNvPr id="44" name="타원 43"/>
            <p:cNvSpPr/>
            <p:nvPr/>
          </p:nvSpPr>
          <p:spPr>
            <a:xfrm>
              <a:off x="6915551" y="17059431"/>
              <a:ext cx="556836" cy="55683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/>
                <a:t>D</a:t>
              </a:r>
              <a:endParaRPr lang="ko-KR" altLang="en-US" sz="2400" dirty="0"/>
            </a:p>
          </p:txBody>
        </p:sp>
        <p:cxnSp>
          <p:nvCxnSpPr>
            <p:cNvPr id="28" name="직선 화살표 연결선 27"/>
            <p:cNvCxnSpPr>
              <a:stCxn id="26" idx="0"/>
              <a:endCxn id="41" idx="3"/>
            </p:cNvCxnSpPr>
            <p:nvPr/>
          </p:nvCxnSpPr>
          <p:spPr>
            <a:xfrm flipV="1">
              <a:off x="5232068" y="17885854"/>
              <a:ext cx="92129" cy="64674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/>
            <p:cNvCxnSpPr>
              <a:stCxn id="41" idx="6"/>
              <a:endCxn id="43" idx="1"/>
            </p:cNvCxnSpPr>
            <p:nvPr/>
          </p:nvCxnSpPr>
          <p:spPr>
            <a:xfrm>
              <a:off x="5799486" y="17688983"/>
              <a:ext cx="619612" cy="46264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/>
            <p:cNvCxnSpPr>
              <a:stCxn id="43" idx="7"/>
              <a:endCxn id="44" idx="4"/>
            </p:cNvCxnSpPr>
            <p:nvPr/>
          </p:nvCxnSpPr>
          <p:spPr>
            <a:xfrm flipV="1">
              <a:off x="6812840" y="17616267"/>
              <a:ext cx="381129" cy="5353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6824"/>
              </p:ext>
            </p:extLst>
          </p:nvPr>
        </p:nvGraphicFramePr>
        <p:xfrm>
          <a:off x="20543442" y="18100168"/>
          <a:ext cx="6986444" cy="182880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912165">
                  <a:extLst>
                    <a:ext uri="{9D8B030D-6E8A-4147-A177-3AD203B41FA5}">
                      <a16:colId xmlns:a16="http://schemas.microsoft.com/office/drawing/2014/main" val="4036245280"/>
                    </a:ext>
                  </a:extLst>
                </a:gridCol>
                <a:gridCol w="1543996">
                  <a:extLst>
                    <a:ext uri="{9D8B030D-6E8A-4147-A177-3AD203B41FA5}">
                      <a16:colId xmlns:a16="http://schemas.microsoft.com/office/drawing/2014/main" val="1974077861"/>
                    </a:ext>
                  </a:extLst>
                </a:gridCol>
                <a:gridCol w="1096237">
                  <a:extLst>
                    <a:ext uri="{9D8B030D-6E8A-4147-A177-3AD203B41FA5}">
                      <a16:colId xmlns:a16="http://schemas.microsoft.com/office/drawing/2014/main" val="1884700832"/>
                    </a:ext>
                  </a:extLst>
                </a:gridCol>
                <a:gridCol w="1239486">
                  <a:extLst>
                    <a:ext uri="{9D8B030D-6E8A-4147-A177-3AD203B41FA5}">
                      <a16:colId xmlns:a16="http://schemas.microsoft.com/office/drawing/2014/main" val="2124266979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3077271273"/>
                    </a:ext>
                  </a:extLst>
                </a:gridCol>
              </a:tblGrid>
              <a:tr h="3738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구간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소요 시간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요금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택시 </a:t>
                      </a:r>
                      <a:r>
                        <a:rPr lang="en-US" altLang="ko-KR" sz="2400" dirty="0" smtClean="0"/>
                        <a:t>ID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비고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011584"/>
                  </a:ext>
                </a:extLst>
              </a:tr>
              <a:tr h="3978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A</a:t>
                      </a:r>
                      <a:r>
                        <a:rPr lang="en-US" altLang="ko-KR" sz="2400" dirty="0" smtClean="0">
                          <a:sym typeface="Wingdings" panose="05000000000000000000" pitchFamily="2" charset="2"/>
                        </a:rPr>
                        <a:t>B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30 </a:t>
                      </a:r>
                      <a:r>
                        <a:rPr lang="ko-KR" altLang="en-US" sz="2400" dirty="0" smtClean="0"/>
                        <a:t>분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1 </a:t>
                      </a:r>
                      <a:r>
                        <a:rPr lang="ko-KR" altLang="en-US" sz="2400" dirty="0" smtClean="0"/>
                        <a:t>만원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택시</a:t>
                      </a:r>
                      <a:r>
                        <a:rPr lang="en-US" altLang="ko-KR" sz="2400" dirty="0" smtClean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터널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09277"/>
                  </a:ext>
                </a:extLst>
              </a:tr>
              <a:tr h="3978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B</a:t>
                      </a:r>
                      <a:r>
                        <a:rPr lang="en-US" altLang="ko-KR" sz="2400" dirty="0" smtClean="0">
                          <a:sym typeface="Wingdings" panose="05000000000000000000" pitchFamily="2" charset="2"/>
                        </a:rPr>
                        <a:t>C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25 </a:t>
                      </a:r>
                      <a:r>
                        <a:rPr lang="ko-KR" altLang="en-US" sz="2400" dirty="0" smtClean="0"/>
                        <a:t>분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8 </a:t>
                      </a:r>
                      <a:r>
                        <a:rPr lang="ko-KR" altLang="en-US" sz="2400" dirty="0" smtClean="0"/>
                        <a:t>천원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택시</a:t>
                      </a:r>
                      <a:r>
                        <a:rPr lang="en-US" altLang="ko-KR" sz="2400" dirty="0" smtClean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산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806283"/>
                  </a:ext>
                </a:extLst>
              </a:tr>
              <a:tr h="3978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C</a:t>
                      </a:r>
                      <a:r>
                        <a:rPr lang="en-US" altLang="ko-KR" sz="2400" dirty="0" smtClean="0">
                          <a:sym typeface="Wingdings" panose="05000000000000000000" pitchFamily="2" charset="2"/>
                        </a:rPr>
                        <a:t>D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60</a:t>
                      </a:r>
                      <a:r>
                        <a:rPr lang="en-US" altLang="ko-KR" sz="2400" baseline="0" dirty="0" smtClean="0"/>
                        <a:t> </a:t>
                      </a:r>
                      <a:r>
                        <a:rPr lang="ko-KR" altLang="en-US" sz="2400" baseline="0" dirty="0" smtClean="0"/>
                        <a:t>분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3 </a:t>
                      </a:r>
                      <a:r>
                        <a:rPr lang="ko-KR" altLang="en-US" sz="2400" dirty="0" smtClean="0"/>
                        <a:t>만원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택시</a:t>
                      </a:r>
                      <a:r>
                        <a:rPr lang="en-US" altLang="ko-KR" sz="2400" dirty="0" smtClean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수신 불가 지역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290565"/>
                  </a:ext>
                </a:extLst>
              </a:tr>
            </a:tbl>
          </a:graphicData>
        </a:graphic>
      </p:graphicFrame>
      <p:sp>
        <p:nvSpPr>
          <p:cNvPr id="55" name="TextBox 54"/>
          <p:cNvSpPr txBox="1"/>
          <p:nvPr/>
        </p:nvSpPr>
        <p:spPr>
          <a:xfrm>
            <a:off x="20543440" y="19919868"/>
            <a:ext cx="6986445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/>
              <a:t>요금 기록</a:t>
            </a:r>
            <a:endParaRPr lang="ko-KR" altLang="en-US" sz="2400" dirty="0"/>
          </a:p>
        </p:txBody>
      </p:sp>
      <p:sp>
        <p:nvSpPr>
          <p:cNvPr id="54" name="직사각형 53"/>
          <p:cNvSpPr/>
          <p:nvPr/>
        </p:nvSpPr>
        <p:spPr>
          <a:xfrm>
            <a:off x="20543441" y="17683969"/>
            <a:ext cx="6986445" cy="40005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err="1" smtClean="0"/>
              <a:t>블록체인</a:t>
            </a:r>
            <a:endParaRPr lang="ko-KR" altLang="en-US" sz="2800" b="1" dirty="0"/>
          </a:p>
        </p:txBody>
      </p:sp>
      <p:sp>
        <p:nvSpPr>
          <p:cNvPr id="58" name="타원 57"/>
          <p:cNvSpPr/>
          <p:nvPr/>
        </p:nvSpPr>
        <p:spPr>
          <a:xfrm>
            <a:off x="9688632" y="17865588"/>
            <a:ext cx="556836" cy="5568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A</a:t>
            </a:r>
            <a:endParaRPr lang="ko-KR" altLang="en-US" sz="2400" dirty="0"/>
          </a:p>
        </p:txBody>
      </p:sp>
      <p:sp>
        <p:nvSpPr>
          <p:cNvPr id="59" name="타원 58"/>
          <p:cNvSpPr/>
          <p:nvPr/>
        </p:nvSpPr>
        <p:spPr>
          <a:xfrm>
            <a:off x="10850474" y="17865835"/>
            <a:ext cx="556836" cy="5568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B</a:t>
            </a:r>
            <a:endParaRPr lang="ko-KR" altLang="en-US" sz="2400" dirty="0"/>
          </a:p>
        </p:txBody>
      </p:sp>
      <p:cxnSp>
        <p:nvCxnSpPr>
          <p:cNvPr id="60" name="직선 화살표 연결선 59"/>
          <p:cNvCxnSpPr>
            <a:stCxn id="58" idx="6"/>
            <a:endCxn id="59" idx="2"/>
          </p:cNvCxnSpPr>
          <p:nvPr/>
        </p:nvCxnSpPr>
        <p:spPr>
          <a:xfrm>
            <a:off x="10245468" y="18144006"/>
            <a:ext cx="605006" cy="2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타원 62"/>
          <p:cNvSpPr/>
          <p:nvPr/>
        </p:nvSpPr>
        <p:spPr>
          <a:xfrm>
            <a:off x="9688632" y="18530015"/>
            <a:ext cx="556836" cy="5568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B</a:t>
            </a:r>
            <a:endParaRPr lang="ko-KR" altLang="en-US" sz="2400" dirty="0"/>
          </a:p>
        </p:txBody>
      </p:sp>
      <p:sp>
        <p:nvSpPr>
          <p:cNvPr id="64" name="타원 63"/>
          <p:cNvSpPr/>
          <p:nvPr/>
        </p:nvSpPr>
        <p:spPr>
          <a:xfrm>
            <a:off x="10850474" y="18530262"/>
            <a:ext cx="556836" cy="5568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C</a:t>
            </a:r>
            <a:endParaRPr lang="ko-KR" altLang="en-US" sz="2400" dirty="0"/>
          </a:p>
        </p:txBody>
      </p:sp>
      <p:cxnSp>
        <p:nvCxnSpPr>
          <p:cNvPr id="65" name="직선 화살표 연결선 64"/>
          <p:cNvCxnSpPr>
            <a:stCxn id="63" idx="6"/>
            <a:endCxn id="64" idx="2"/>
          </p:cNvCxnSpPr>
          <p:nvPr/>
        </p:nvCxnSpPr>
        <p:spPr>
          <a:xfrm>
            <a:off x="10245468" y="18808433"/>
            <a:ext cx="605006" cy="2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타원 65"/>
          <p:cNvSpPr/>
          <p:nvPr/>
        </p:nvSpPr>
        <p:spPr>
          <a:xfrm>
            <a:off x="9688632" y="19193948"/>
            <a:ext cx="556836" cy="5568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C</a:t>
            </a:r>
            <a:endParaRPr lang="ko-KR" altLang="en-US" sz="2400" dirty="0"/>
          </a:p>
        </p:txBody>
      </p:sp>
      <p:sp>
        <p:nvSpPr>
          <p:cNvPr id="67" name="타원 66"/>
          <p:cNvSpPr/>
          <p:nvPr/>
        </p:nvSpPr>
        <p:spPr>
          <a:xfrm>
            <a:off x="10850474" y="19194195"/>
            <a:ext cx="556836" cy="556836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400" dirty="0" smtClean="0"/>
              <a:t>D</a:t>
            </a:r>
            <a:endParaRPr lang="ko-KR" altLang="en-US" sz="2400" dirty="0"/>
          </a:p>
        </p:txBody>
      </p:sp>
      <p:cxnSp>
        <p:nvCxnSpPr>
          <p:cNvPr id="68" name="직선 화살표 연결선 67"/>
          <p:cNvCxnSpPr>
            <a:stCxn id="66" idx="6"/>
            <a:endCxn id="67" idx="2"/>
          </p:cNvCxnSpPr>
          <p:nvPr/>
        </p:nvCxnSpPr>
        <p:spPr>
          <a:xfrm>
            <a:off x="10245468" y="19472366"/>
            <a:ext cx="605006" cy="2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9488355" y="19931874"/>
            <a:ext cx="424539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/>
              <a:t>구간 분석</a:t>
            </a:r>
            <a:endParaRPr lang="ko-KR" altLang="en-US" sz="2400" dirty="0"/>
          </a:p>
        </p:txBody>
      </p:sp>
      <p:sp>
        <p:nvSpPr>
          <p:cNvPr id="62" name="TextBox 61"/>
          <p:cNvSpPr txBox="1"/>
          <p:nvPr/>
        </p:nvSpPr>
        <p:spPr>
          <a:xfrm>
            <a:off x="11806345" y="17882396"/>
            <a:ext cx="1280160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800" dirty="0" smtClean="0"/>
              <a:t>터널</a:t>
            </a:r>
            <a:endParaRPr lang="ko-KR" altLang="en-US" sz="2800" dirty="0"/>
          </a:p>
        </p:txBody>
      </p:sp>
      <p:sp>
        <p:nvSpPr>
          <p:cNvPr id="71" name="TextBox 70"/>
          <p:cNvSpPr txBox="1"/>
          <p:nvPr/>
        </p:nvSpPr>
        <p:spPr>
          <a:xfrm>
            <a:off x="11811406" y="18546823"/>
            <a:ext cx="1280160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800" dirty="0" smtClean="0"/>
              <a:t>산</a:t>
            </a:r>
            <a:endParaRPr lang="ko-KR" altLang="en-US" sz="2800" dirty="0"/>
          </a:p>
        </p:txBody>
      </p:sp>
      <p:sp>
        <p:nvSpPr>
          <p:cNvPr id="72" name="TextBox 71"/>
          <p:cNvSpPr txBox="1"/>
          <p:nvPr/>
        </p:nvSpPr>
        <p:spPr>
          <a:xfrm>
            <a:off x="11806345" y="19210527"/>
            <a:ext cx="1834124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ko-KR" altLang="en-US" sz="2800" dirty="0" smtClean="0"/>
              <a:t>수신 불가</a:t>
            </a:r>
            <a:endParaRPr lang="ko-KR" altLang="en-US" sz="2800" dirty="0"/>
          </a:p>
        </p:txBody>
      </p:sp>
      <p:grpSp>
        <p:nvGrpSpPr>
          <p:cNvPr id="104" name="그룹 103"/>
          <p:cNvGrpSpPr/>
          <p:nvPr/>
        </p:nvGrpSpPr>
        <p:grpSpPr>
          <a:xfrm>
            <a:off x="15623337" y="17596656"/>
            <a:ext cx="3140308" cy="2796884"/>
            <a:chOff x="13242692" y="16651144"/>
            <a:chExt cx="3140308" cy="2796884"/>
          </a:xfrm>
        </p:grpSpPr>
        <p:sp>
          <p:nvSpPr>
            <p:cNvPr id="133" name="직사각형 132"/>
            <p:cNvSpPr/>
            <p:nvPr/>
          </p:nvSpPr>
          <p:spPr>
            <a:xfrm>
              <a:off x="13242693" y="16731574"/>
              <a:ext cx="3140307" cy="224476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0" name="그림 69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72554" y="16651144"/>
              <a:ext cx="2531987" cy="2531987"/>
            </a:xfrm>
            <a:prstGeom prst="rect">
              <a:avLst/>
            </a:prstGeom>
          </p:spPr>
        </p:pic>
        <p:sp>
          <p:nvSpPr>
            <p:cNvPr id="74" name="TextBox 73"/>
            <p:cNvSpPr txBox="1"/>
            <p:nvPr/>
          </p:nvSpPr>
          <p:spPr>
            <a:xfrm>
              <a:off x="13242692" y="18983456"/>
              <a:ext cx="3140307" cy="46457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/>
                <a:t>요금 합의</a:t>
              </a:r>
              <a:endParaRPr lang="ko-KR" altLang="en-US" sz="2400" dirty="0"/>
            </a:p>
          </p:txBody>
        </p:sp>
      </p:grpSp>
      <p:sp>
        <p:nvSpPr>
          <p:cNvPr id="73" name="모서리가 둥근 직사각형 72"/>
          <p:cNvSpPr/>
          <p:nvPr/>
        </p:nvSpPr>
        <p:spPr>
          <a:xfrm>
            <a:off x="700729" y="16998100"/>
            <a:ext cx="2709111" cy="4241334"/>
          </a:xfrm>
          <a:prstGeom prst="roundRect">
            <a:avLst>
              <a:gd name="adj" fmla="val 11042"/>
            </a:avLst>
          </a:prstGeom>
          <a:ln>
            <a:solidFill>
              <a:srgbClr val="1B4367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수집</a:t>
            </a:r>
            <a:endParaRPr lang="en-US" altLang="ko-KR" dirty="0" smtClean="0"/>
          </a:p>
          <a:p>
            <a:pPr algn="ctr"/>
            <a:r>
              <a:rPr lang="ko-KR" altLang="en-US" dirty="0" smtClean="0"/>
              <a:t>단계</a:t>
            </a:r>
            <a:endParaRPr lang="ko-KR" altLang="en-US" dirty="0"/>
          </a:p>
        </p:txBody>
      </p:sp>
      <p:sp>
        <p:nvSpPr>
          <p:cNvPr id="76" name="모서리가 둥근 직사각형 75"/>
          <p:cNvSpPr/>
          <p:nvPr/>
        </p:nvSpPr>
        <p:spPr>
          <a:xfrm>
            <a:off x="722170" y="21400224"/>
            <a:ext cx="2709111" cy="4241334"/>
          </a:xfrm>
          <a:prstGeom prst="roundRect">
            <a:avLst>
              <a:gd name="adj" fmla="val 9916"/>
            </a:avLst>
          </a:prstGeom>
          <a:ln>
            <a:solidFill>
              <a:srgbClr val="1B4367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이용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단계</a:t>
            </a:r>
            <a:endParaRPr lang="ko-KR" altLang="en-US" dirty="0"/>
          </a:p>
        </p:txBody>
      </p:sp>
      <p:sp>
        <p:nvSpPr>
          <p:cNvPr id="84" name="TextBox 83"/>
          <p:cNvSpPr txBox="1"/>
          <p:nvPr/>
        </p:nvSpPr>
        <p:spPr>
          <a:xfrm>
            <a:off x="4844222" y="24326199"/>
            <a:ext cx="2857709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/>
              <a:t>경로 설정</a:t>
            </a:r>
            <a:endParaRPr lang="ko-KR" altLang="en-US" sz="2400" dirty="0"/>
          </a:p>
        </p:txBody>
      </p:sp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3801774"/>
              </p:ext>
            </p:extLst>
          </p:nvPr>
        </p:nvGraphicFramePr>
        <p:xfrm>
          <a:off x="13186266" y="22506151"/>
          <a:ext cx="5718973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2165">
                  <a:extLst>
                    <a:ext uri="{9D8B030D-6E8A-4147-A177-3AD203B41FA5}">
                      <a16:colId xmlns:a16="http://schemas.microsoft.com/office/drawing/2014/main" val="4036245280"/>
                    </a:ext>
                  </a:extLst>
                </a:gridCol>
                <a:gridCol w="1543996">
                  <a:extLst>
                    <a:ext uri="{9D8B030D-6E8A-4147-A177-3AD203B41FA5}">
                      <a16:colId xmlns:a16="http://schemas.microsoft.com/office/drawing/2014/main" val="1974077861"/>
                    </a:ext>
                  </a:extLst>
                </a:gridCol>
                <a:gridCol w="1096237">
                  <a:extLst>
                    <a:ext uri="{9D8B030D-6E8A-4147-A177-3AD203B41FA5}">
                      <a16:colId xmlns:a16="http://schemas.microsoft.com/office/drawing/2014/main" val="1884700832"/>
                    </a:ext>
                  </a:extLst>
                </a:gridCol>
                <a:gridCol w="1239486">
                  <a:extLst>
                    <a:ext uri="{9D8B030D-6E8A-4147-A177-3AD203B41FA5}">
                      <a16:colId xmlns:a16="http://schemas.microsoft.com/office/drawing/2014/main" val="2124266979"/>
                    </a:ext>
                  </a:extLst>
                </a:gridCol>
                <a:gridCol w="927089">
                  <a:extLst>
                    <a:ext uri="{9D8B030D-6E8A-4147-A177-3AD203B41FA5}">
                      <a16:colId xmlns:a16="http://schemas.microsoft.com/office/drawing/2014/main" val="3077271273"/>
                    </a:ext>
                  </a:extLst>
                </a:gridCol>
              </a:tblGrid>
              <a:tr h="373883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구간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소요 시간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요금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택시 </a:t>
                      </a:r>
                      <a:r>
                        <a:rPr lang="en-US" altLang="ko-KR" sz="2400" dirty="0" smtClean="0"/>
                        <a:t>ID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비고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011584"/>
                  </a:ext>
                </a:extLst>
              </a:tr>
              <a:tr h="3978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A</a:t>
                      </a:r>
                      <a:r>
                        <a:rPr lang="en-US" altLang="ko-KR" sz="2400" dirty="0" smtClean="0">
                          <a:sym typeface="Wingdings" panose="05000000000000000000" pitchFamily="2" charset="2"/>
                        </a:rPr>
                        <a:t>B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30 </a:t>
                      </a:r>
                      <a:r>
                        <a:rPr lang="ko-KR" altLang="en-US" sz="2400" dirty="0" smtClean="0"/>
                        <a:t>분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1 </a:t>
                      </a:r>
                      <a:r>
                        <a:rPr lang="ko-KR" altLang="en-US" sz="2400" dirty="0" smtClean="0"/>
                        <a:t>만원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택시</a:t>
                      </a:r>
                      <a:r>
                        <a:rPr lang="en-US" altLang="ko-KR" sz="2400" dirty="0" smtClean="0"/>
                        <a:t>1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터널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109277"/>
                  </a:ext>
                </a:extLst>
              </a:tr>
              <a:tr h="3978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>
                          <a:sym typeface="Wingdings" panose="05000000000000000000" pitchFamily="2" charset="2"/>
                        </a:rPr>
                        <a:t>AB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25 </a:t>
                      </a:r>
                      <a:r>
                        <a:rPr lang="ko-KR" altLang="en-US" sz="2400" dirty="0" smtClean="0"/>
                        <a:t>분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8 </a:t>
                      </a:r>
                      <a:r>
                        <a:rPr lang="ko-KR" altLang="en-US" sz="2400" dirty="0" smtClean="0"/>
                        <a:t>천원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택시</a:t>
                      </a:r>
                      <a:r>
                        <a:rPr lang="en-US" altLang="ko-KR" sz="2400" dirty="0" smtClean="0"/>
                        <a:t>2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터널</a:t>
                      </a:r>
                      <a:endParaRPr lang="ko-KR" altLang="en-US" sz="24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806283"/>
                  </a:ext>
                </a:extLst>
              </a:tr>
              <a:tr h="39784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A</a:t>
                      </a:r>
                      <a:r>
                        <a:rPr lang="en-US" altLang="ko-KR" sz="2400" dirty="0" smtClean="0">
                          <a:sym typeface="Wingdings" panose="05000000000000000000" pitchFamily="2" charset="2"/>
                        </a:rPr>
                        <a:t>B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35</a:t>
                      </a:r>
                      <a:r>
                        <a:rPr lang="en-US" altLang="ko-KR" sz="2400" baseline="0" dirty="0" smtClean="0"/>
                        <a:t> </a:t>
                      </a:r>
                      <a:r>
                        <a:rPr lang="ko-KR" altLang="en-US" sz="2400" baseline="0" dirty="0" smtClean="0"/>
                        <a:t>분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dirty="0" smtClean="0"/>
                        <a:t>8 </a:t>
                      </a:r>
                      <a:r>
                        <a:rPr lang="ko-KR" altLang="en-US" sz="2400" dirty="0" smtClean="0"/>
                        <a:t>천원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택시</a:t>
                      </a:r>
                      <a:r>
                        <a:rPr lang="en-US" altLang="ko-KR" sz="2400" dirty="0" smtClean="0"/>
                        <a:t>5</a:t>
                      </a:r>
                      <a:endParaRPr lang="ko-KR" alt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2400" dirty="0" smtClean="0"/>
                        <a:t>터널</a:t>
                      </a:r>
                      <a:endParaRPr lang="ko-KR" alt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4290565"/>
                  </a:ext>
                </a:extLst>
              </a:tr>
            </a:tbl>
          </a:graphicData>
        </a:graphic>
      </p:graphicFrame>
      <p:sp>
        <p:nvSpPr>
          <p:cNvPr id="86" name="TextBox 85"/>
          <p:cNvSpPr txBox="1"/>
          <p:nvPr/>
        </p:nvSpPr>
        <p:spPr>
          <a:xfrm>
            <a:off x="13186265" y="24326199"/>
            <a:ext cx="5718974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/>
              <a:t>구간 검색</a:t>
            </a:r>
            <a:r>
              <a:rPr lang="en-US" altLang="ko-KR" sz="2400" dirty="0" smtClean="0"/>
              <a:t>(A</a:t>
            </a:r>
            <a:r>
              <a:rPr lang="en-US" altLang="ko-KR" sz="2400" dirty="0" smtClean="0">
                <a:sym typeface="Wingdings" panose="05000000000000000000" pitchFamily="2" charset="2"/>
              </a:rPr>
              <a:t>B)</a:t>
            </a:r>
            <a:endParaRPr lang="ko-KR" altLang="en-US" sz="2400" dirty="0"/>
          </a:p>
        </p:txBody>
      </p:sp>
      <p:sp>
        <p:nvSpPr>
          <p:cNvPr id="87" name="직사각형 86"/>
          <p:cNvSpPr/>
          <p:nvPr/>
        </p:nvSpPr>
        <p:spPr>
          <a:xfrm>
            <a:off x="13186266" y="22096641"/>
            <a:ext cx="5718973" cy="408900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 err="1" smtClean="0"/>
              <a:t>블록체인</a:t>
            </a:r>
            <a:endParaRPr lang="ko-KR" altLang="en-US" sz="2800" b="1" dirty="0"/>
          </a:p>
        </p:txBody>
      </p:sp>
      <p:sp>
        <p:nvSpPr>
          <p:cNvPr id="90" name="모서리가 둥근 직사각형 89"/>
          <p:cNvSpPr/>
          <p:nvPr/>
        </p:nvSpPr>
        <p:spPr>
          <a:xfrm>
            <a:off x="697702" y="25876090"/>
            <a:ext cx="2709111" cy="4241334"/>
          </a:xfrm>
          <a:prstGeom prst="roundRect">
            <a:avLst/>
          </a:prstGeom>
          <a:ln>
            <a:solidFill>
              <a:srgbClr val="1B4367"/>
            </a:solidFill>
          </a:ln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보상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단계</a:t>
            </a:r>
            <a:endParaRPr lang="ko-KR" altLang="en-US" dirty="0"/>
          </a:p>
        </p:txBody>
      </p:sp>
      <p:grpSp>
        <p:nvGrpSpPr>
          <p:cNvPr id="139" name="그룹 138"/>
          <p:cNvGrpSpPr/>
          <p:nvPr/>
        </p:nvGrpSpPr>
        <p:grpSpPr>
          <a:xfrm>
            <a:off x="4844223" y="26825109"/>
            <a:ext cx="2227910" cy="2223506"/>
            <a:chOff x="4844223" y="25422023"/>
            <a:chExt cx="2227910" cy="2223506"/>
          </a:xfrm>
        </p:grpSpPr>
        <p:sp>
          <p:nvSpPr>
            <p:cNvPr id="153" name="직사각형 152"/>
            <p:cNvSpPr/>
            <p:nvPr/>
          </p:nvSpPr>
          <p:spPr>
            <a:xfrm>
              <a:off x="4844223" y="25422023"/>
              <a:ext cx="2227910" cy="222350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75" name="그림 7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66416" y="25772050"/>
              <a:ext cx="1781736" cy="1781736"/>
            </a:xfrm>
            <a:prstGeom prst="rect">
              <a:avLst/>
            </a:prstGeom>
          </p:spPr>
        </p:pic>
      </p:grpSp>
      <p:sp>
        <p:nvSpPr>
          <p:cNvPr id="93" name="TextBox 92"/>
          <p:cNvSpPr txBox="1"/>
          <p:nvPr/>
        </p:nvSpPr>
        <p:spPr>
          <a:xfrm>
            <a:off x="4844221" y="29063642"/>
            <a:ext cx="222791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/>
              <a:t>부당 요금 발생</a:t>
            </a:r>
            <a:endParaRPr lang="ko-KR" altLang="en-US" sz="2400" dirty="0"/>
          </a:p>
        </p:txBody>
      </p:sp>
      <p:grpSp>
        <p:nvGrpSpPr>
          <p:cNvPr id="157" name="그룹 156"/>
          <p:cNvGrpSpPr/>
          <p:nvPr/>
        </p:nvGrpSpPr>
        <p:grpSpPr>
          <a:xfrm>
            <a:off x="11065536" y="26821172"/>
            <a:ext cx="2490356" cy="2223506"/>
            <a:chOff x="8360118" y="25418086"/>
            <a:chExt cx="2490356" cy="2223506"/>
          </a:xfrm>
        </p:grpSpPr>
        <p:sp>
          <p:nvSpPr>
            <p:cNvPr id="154" name="직사각형 153"/>
            <p:cNvSpPr/>
            <p:nvPr/>
          </p:nvSpPr>
          <p:spPr>
            <a:xfrm>
              <a:off x="8360118" y="25418086"/>
              <a:ext cx="2490356" cy="222350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2" name="그림 91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63422" y="25475854"/>
              <a:ext cx="2077932" cy="2077932"/>
            </a:xfrm>
            <a:prstGeom prst="rect">
              <a:avLst/>
            </a:prstGeom>
          </p:spPr>
        </p:pic>
      </p:grpSp>
      <p:sp>
        <p:nvSpPr>
          <p:cNvPr id="95" name="TextBox 94"/>
          <p:cNvSpPr txBox="1"/>
          <p:nvPr/>
        </p:nvSpPr>
        <p:spPr>
          <a:xfrm>
            <a:off x="11065537" y="29063642"/>
            <a:ext cx="2490356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/>
              <a:t>기록 기반 검증</a:t>
            </a:r>
            <a:endParaRPr lang="ko-KR" altLang="en-US" sz="2400" dirty="0"/>
          </a:p>
        </p:txBody>
      </p:sp>
      <p:grpSp>
        <p:nvGrpSpPr>
          <p:cNvPr id="158" name="그룹 157"/>
          <p:cNvGrpSpPr/>
          <p:nvPr/>
        </p:nvGrpSpPr>
        <p:grpSpPr>
          <a:xfrm>
            <a:off x="18047380" y="26834399"/>
            <a:ext cx="2496060" cy="2223506"/>
            <a:chOff x="11857733" y="25431313"/>
            <a:chExt cx="2496060" cy="2223506"/>
          </a:xfrm>
        </p:grpSpPr>
        <p:sp>
          <p:nvSpPr>
            <p:cNvPr id="155" name="직사각형 154"/>
            <p:cNvSpPr/>
            <p:nvPr/>
          </p:nvSpPr>
          <p:spPr>
            <a:xfrm>
              <a:off x="11857733" y="25431313"/>
              <a:ext cx="2496060" cy="222350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4" name="그림 9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248741" y="25659283"/>
              <a:ext cx="1894503" cy="1894503"/>
            </a:xfrm>
            <a:prstGeom prst="rect">
              <a:avLst/>
            </a:prstGeom>
          </p:spPr>
        </p:pic>
      </p:grpSp>
      <p:sp>
        <p:nvSpPr>
          <p:cNvPr id="97" name="TextBox 96"/>
          <p:cNvSpPr txBox="1"/>
          <p:nvPr/>
        </p:nvSpPr>
        <p:spPr>
          <a:xfrm>
            <a:off x="18047379" y="29063642"/>
            <a:ext cx="249606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/>
              <a:t>보상</a:t>
            </a:r>
            <a:endParaRPr lang="ko-KR" altLang="en-US" sz="2400" dirty="0"/>
          </a:p>
        </p:txBody>
      </p:sp>
      <p:grpSp>
        <p:nvGrpSpPr>
          <p:cNvPr id="159" name="그룹 158"/>
          <p:cNvGrpSpPr/>
          <p:nvPr/>
        </p:nvGrpSpPr>
        <p:grpSpPr>
          <a:xfrm>
            <a:off x="24289290" y="26359342"/>
            <a:ext cx="3246302" cy="3246302"/>
            <a:chOff x="14481390" y="24956256"/>
            <a:chExt cx="3246302" cy="3246302"/>
          </a:xfrm>
        </p:grpSpPr>
        <p:sp>
          <p:nvSpPr>
            <p:cNvPr id="156" name="직사각형 155"/>
            <p:cNvSpPr/>
            <p:nvPr/>
          </p:nvSpPr>
          <p:spPr>
            <a:xfrm>
              <a:off x="15051563" y="25431313"/>
              <a:ext cx="2496060" cy="222350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96" name="그림 95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81390" y="24956256"/>
              <a:ext cx="3246302" cy="3246302"/>
            </a:xfrm>
            <a:prstGeom prst="rect">
              <a:avLst/>
            </a:prstGeom>
          </p:spPr>
        </p:pic>
      </p:grpSp>
      <p:sp>
        <p:nvSpPr>
          <p:cNvPr id="99" name="TextBox 98"/>
          <p:cNvSpPr txBox="1"/>
          <p:nvPr/>
        </p:nvSpPr>
        <p:spPr>
          <a:xfrm>
            <a:off x="24859462" y="29063642"/>
            <a:ext cx="2496061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/>
              <a:t>운전자 평판 반영</a:t>
            </a:r>
            <a:endParaRPr lang="ko-KR" altLang="en-US" sz="2400" dirty="0"/>
          </a:p>
        </p:txBody>
      </p:sp>
      <p:sp>
        <p:nvSpPr>
          <p:cNvPr id="98" name="TextBox 97"/>
          <p:cNvSpPr txBox="1"/>
          <p:nvPr/>
        </p:nvSpPr>
        <p:spPr>
          <a:xfrm>
            <a:off x="1658832" y="32095874"/>
            <a:ext cx="20073408" cy="95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0" indent="-1143000">
              <a:buAutoNum type="arabicPeriod"/>
            </a:pPr>
            <a:r>
              <a:rPr lang="ko-KR" altLang="en-US" sz="4400" b="1" dirty="0" smtClean="0"/>
              <a:t>서비스 제공자와 이용자가 합의할 수 있는 요금 산정 기법</a:t>
            </a:r>
            <a:r>
              <a:rPr lang="en-US" altLang="ko-KR" sz="4400" dirty="0" smtClean="0"/>
              <a:t/>
            </a:r>
            <a:br>
              <a:rPr lang="en-US" altLang="ko-KR" sz="4400" dirty="0" smtClean="0"/>
            </a:br>
            <a:r>
              <a:rPr lang="ko-KR" altLang="en-US" sz="4400" dirty="0" smtClean="0"/>
              <a:t>실제로 합의된 요금 정보가 공개됨으로써 양자가 동의하는 요금이 형성됨</a:t>
            </a:r>
            <a:endParaRPr lang="en-US" altLang="ko-KR" sz="4400" dirty="0" smtClean="0"/>
          </a:p>
          <a:p>
            <a:pPr marL="1143000" indent="-1143000">
              <a:buAutoNum type="arabicPeriod"/>
            </a:pPr>
            <a:endParaRPr lang="en-US" altLang="ko-KR" sz="4400" dirty="0"/>
          </a:p>
          <a:p>
            <a:pPr marL="1143000" indent="-1143000">
              <a:buAutoNum type="arabicPeriod"/>
            </a:pPr>
            <a:r>
              <a:rPr lang="ko-KR" altLang="en-US" sz="4400" b="1" dirty="0" smtClean="0"/>
              <a:t>인건비 상승</a:t>
            </a:r>
            <a:r>
              <a:rPr lang="en-US" altLang="ko-KR" sz="4400" b="1" dirty="0" smtClean="0"/>
              <a:t>, </a:t>
            </a:r>
            <a:r>
              <a:rPr lang="ko-KR" altLang="en-US" sz="4400" b="1" dirty="0" smtClean="0"/>
              <a:t>요금제 변경</a:t>
            </a:r>
            <a:r>
              <a:rPr lang="en-US" altLang="ko-KR" sz="4400" b="1" dirty="0" smtClean="0"/>
              <a:t>, </a:t>
            </a:r>
            <a:r>
              <a:rPr lang="ko-KR" altLang="en-US" sz="4400" b="1" dirty="0" smtClean="0"/>
              <a:t>성수기 및 비수기 등 환경에 대한 적용 가능</a:t>
            </a:r>
            <a:r>
              <a:rPr lang="en-US" altLang="ko-KR" sz="4400" b="1" dirty="0" smtClean="0"/>
              <a:t/>
            </a:r>
            <a:br>
              <a:rPr lang="en-US" altLang="ko-KR" sz="4400" b="1" dirty="0" smtClean="0"/>
            </a:br>
            <a:r>
              <a:rPr lang="ko-KR" altLang="en-US" sz="4400" dirty="0" smtClean="0"/>
              <a:t>공개된 요금 정보를 기반으로 적정한 요금 산정</a:t>
            </a:r>
            <a:r>
              <a:rPr lang="en-US" altLang="ko-KR" sz="4400" dirty="0" smtClean="0"/>
              <a:t>(</a:t>
            </a:r>
            <a:r>
              <a:rPr lang="ko-KR" altLang="en-US" sz="4400" dirty="0" smtClean="0"/>
              <a:t>합의</a:t>
            </a:r>
            <a:r>
              <a:rPr lang="en-US" altLang="ko-KR" sz="4400" dirty="0" smtClean="0"/>
              <a:t>)</a:t>
            </a:r>
            <a:r>
              <a:rPr lang="ko-KR" altLang="en-US" sz="4400" dirty="0" smtClean="0"/>
              <a:t>이 가능해짐</a:t>
            </a:r>
            <a:endParaRPr lang="en-US" altLang="ko-KR" sz="4400" dirty="0" smtClean="0"/>
          </a:p>
          <a:p>
            <a:pPr marL="1143000" indent="-1143000">
              <a:buAutoNum type="arabicPeriod"/>
            </a:pPr>
            <a:endParaRPr lang="en-US" altLang="ko-KR" sz="4400" dirty="0" smtClean="0"/>
          </a:p>
          <a:p>
            <a:pPr marL="1143000" indent="-1143000">
              <a:buAutoNum type="arabicPeriod"/>
            </a:pPr>
            <a:r>
              <a:rPr lang="ko-KR" altLang="en-US" sz="4400" b="1" dirty="0" smtClean="0"/>
              <a:t>서비스 이용자의 서비스에 대한 인식 개선</a:t>
            </a:r>
            <a:r>
              <a:rPr lang="en-US" altLang="ko-KR" sz="4400" b="1" dirty="0"/>
              <a:t/>
            </a:r>
            <a:br>
              <a:rPr lang="en-US" altLang="ko-KR" sz="4400" b="1" dirty="0"/>
            </a:br>
            <a:r>
              <a:rPr lang="ko-KR" altLang="en-US" sz="4400" dirty="0" smtClean="0"/>
              <a:t>상대적으로 현지 환경에 익숙하지 않은 여행객의 경우에도 기록에 기반하여 바가지 요금 등을 피할 수 있으며</a:t>
            </a:r>
            <a:r>
              <a:rPr lang="en-US" altLang="ko-KR" sz="4400" dirty="0"/>
              <a:t> </a:t>
            </a:r>
            <a:r>
              <a:rPr lang="ko-KR" altLang="en-US" sz="4400" dirty="0" smtClean="0"/>
              <a:t>주행 기록을 확인하여 운전자를 검증할 수 있음</a:t>
            </a:r>
            <a:endParaRPr lang="en-US" altLang="ko-KR" sz="4400" dirty="0" smtClean="0"/>
          </a:p>
          <a:p>
            <a:pPr marL="1143000" indent="-1143000">
              <a:buAutoNum type="arabicPeriod"/>
            </a:pPr>
            <a:endParaRPr lang="en-US" altLang="ko-KR" sz="4400" dirty="0" smtClean="0"/>
          </a:p>
          <a:p>
            <a:pPr marL="1143000" indent="-1143000">
              <a:buAutoNum type="arabicPeriod"/>
            </a:pPr>
            <a:r>
              <a:rPr lang="ko-KR" altLang="en-US" sz="4400" b="1" dirty="0" smtClean="0"/>
              <a:t>공공데이터로의 확장</a:t>
            </a:r>
            <a:r>
              <a:rPr lang="en-US" altLang="ko-KR" sz="4400" dirty="0"/>
              <a:t/>
            </a:r>
            <a:br>
              <a:rPr lang="en-US" altLang="ko-KR" sz="4400" dirty="0"/>
            </a:br>
            <a:r>
              <a:rPr lang="ko-KR" altLang="en-US" sz="4400" dirty="0" smtClean="0"/>
              <a:t>데이터를 통계적으로 활용할 수 있으며</a:t>
            </a:r>
            <a:r>
              <a:rPr lang="en-US" altLang="ko-KR" sz="4400" dirty="0"/>
              <a:t> </a:t>
            </a:r>
            <a:r>
              <a:rPr lang="ko-KR" altLang="en-US" sz="4400" dirty="0" smtClean="0"/>
              <a:t>오지에서의 교통사고 처리 등에도 주행 기록을 활용할 수 있음</a:t>
            </a:r>
            <a:endParaRPr lang="en-US" altLang="ko-KR" sz="4400" dirty="0" smtClean="0"/>
          </a:p>
        </p:txBody>
      </p:sp>
      <p:grpSp>
        <p:nvGrpSpPr>
          <p:cNvPr id="105" name="그룹 104"/>
          <p:cNvGrpSpPr/>
          <p:nvPr/>
        </p:nvGrpSpPr>
        <p:grpSpPr>
          <a:xfrm>
            <a:off x="4844223" y="22096641"/>
            <a:ext cx="2857709" cy="2242086"/>
            <a:chOff x="4834413" y="16924298"/>
            <a:chExt cx="2857709" cy="2242086"/>
          </a:xfrm>
        </p:grpSpPr>
        <p:sp>
          <p:nvSpPr>
            <p:cNvPr id="106" name="직사각형 105"/>
            <p:cNvSpPr/>
            <p:nvPr/>
          </p:nvSpPr>
          <p:spPr>
            <a:xfrm>
              <a:off x="4834413" y="16924298"/>
              <a:ext cx="2857709" cy="2242086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7" name="타원 106"/>
            <p:cNvSpPr/>
            <p:nvPr/>
          </p:nvSpPr>
          <p:spPr>
            <a:xfrm>
              <a:off x="4953650" y="18532602"/>
              <a:ext cx="556836" cy="55683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/>
                <a:t>A</a:t>
              </a:r>
              <a:endParaRPr lang="ko-KR" altLang="en-US" sz="2400" dirty="0"/>
            </a:p>
          </p:txBody>
        </p:sp>
        <p:sp>
          <p:nvSpPr>
            <p:cNvPr id="108" name="타원 107"/>
            <p:cNvSpPr/>
            <p:nvPr/>
          </p:nvSpPr>
          <p:spPr>
            <a:xfrm>
              <a:off x="5242650" y="17410565"/>
              <a:ext cx="556836" cy="55683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/>
                <a:t>B</a:t>
              </a:r>
              <a:endParaRPr lang="ko-KR" altLang="en-US" sz="2400" dirty="0"/>
            </a:p>
          </p:txBody>
        </p:sp>
        <p:sp>
          <p:nvSpPr>
            <p:cNvPr id="109" name="타원 108"/>
            <p:cNvSpPr/>
            <p:nvPr/>
          </p:nvSpPr>
          <p:spPr>
            <a:xfrm>
              <a:off x="6337551" y="18070081"/>
              <a:ext cx="556836" cy="55683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/>
                <a:t>C</a:t>
              </a:r>
              <a:endParaRPr lang="ko-KR" altLang="en-US" sz="2400" dirty="0"/>
            </a:p>
          </p:txBody>
        </p:sp>
        <p:sp>
          <p:nvSpPr>
            <p:cNvPr id="110" name="타원 109"/>
            <p:cNvSpPr/>
            <p:nvPr/>
          </p:nvSpPr>
          <p:spPr>
            <a:xfrm>
              <a:off x="6915551" y="17059431"/>
              <a:ext cx="556836" cy="556836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dirty="0" smtClean="0"/>
                <a:t>D</a:t>
              </a:r>
              <a:endParaRPr lang="ko-KR" altLang="en-US" sz="2400" dirty="0"/>
            </a:p>
          </p:txBody>
        </p:sp>
        <p:cxnSp>
          <p:nvCxnSpPr>
            <p:cNvPr id="111" name="직선 화살표 연결선 110"/>
            <p:cNvCxnSpPr>
              <a:stCxn id="107" idx="0"/>
              <a:endCxn id="108" idx="3"/>
            </p:cNvCxnSpPr>
            <p:nvPr/>
          </p:nvCxnSpPr>
          <p:spPr>
            <a:xfrm flipV="1">
              <a:off x="5232068" y="17885854"/>
              <a:ext cx="92129" cy="64674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화살표 연결선 111"/>
            <p:cNvCxnSpPr>
              <a:stCxn id="108" idx="6"/>
              <a:endCxn id="109" idx="1"/>
            </p:cNvCxnSpPr>
            <p:nvPr/>
          </p:nvCxnSpPr>
          <p:spPr>
            <a:xfrm>
              <a:off x="5799486" y="17688983"/>
              <a:ext cx="619612" cy="46264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화살표 연결선 112"/>
            <p:cNvCxnSpPr>
              <a:stCxn id="109" idx="7"/>
              <a:endCxn id="110" idx="4"/>
            </p:cNvCxnSpPr>
            <p:nvPr/>
          </p:nvCxnSpPr>
          <p:spPr>
            <a:xfrm flipV="1">
              <a:off x="6812840" y="17616267"/>
              <a:ext cx="381129" cy="53536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3" name="TextBox 122"/>
          <p:cNvSpPr txBox="1"/>
          <p:nvPr/>
        </p:nvSpPr>
        <p:spPr>
          <a:xfrm>
            <a:off x="4844222" y="19921846"/>
            <a:ext cx="2847900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ko-KR" altLang="en-US" sz="2400" dirty="0" smtClean="0"/>
              <a:t>경로 설정</a:t>
            </a:r>
            <a:endParaRPr lang="ko-KR" altLang="en-US" sz="2400" dirty="0"/>
          </a:p>
        </p:txBody>
      </p:sp>
      <p:grpSp>
        <p:nvGrpSpPr>
          <p:cNvPr id="135" name="그룹 134"/>
          <p:cNvGrpSpPr/>
          <p:nvPr/>
        </p:nvGrpSpPr>
        <p:grpSpPr>
          <a:xfrm>
            <a:off x="24389577" y="21990198"/>
            <a:ext cx="3140308" cy="2796884"/>
            <a:chOff x="13242692" y="16651144"/>
            <a:chExt cx="3140308" cy="2796884"/>
          </a:xfrm>
        </p:grpSpPr>
        <p:sp>
          <p:nvSpPr>
            <p:cNvPr id="136" name="직사각형 135"/>
            <p:cNvSpPr/>
            <p:nvPr/>
          </p:nvSpPr>
          <p:spPr>
            <a:xfrm>
              <a:off x="13242693" y="16731574"/>
              <a:ext cx="3140307" cy="224476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37" name="그림 13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72554" y="16651144"/>
              <a:ext cx="2531987" cy="2531987"/>
            </a:xfrm>
            <a:prstGeom prst="rect">
              <a:avLst/>
            </a:prstGeom>
          </p:spPr>
        </p:pic>
        <p:sp>
          <p:nvSpPr>
            <p:cNvPr id="138" name="TextBox 137"/>
            <p:cNvSpPr txBox="1"/>
            <p:nvPr/>
          </p:nvSpPr>
          <p:spPr>
            <a:xfrm>
              <a:off x="13242692" y="18983456"/>
              <a:ext cx="3140307" cy="46457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ko-KR" altLang="en-US" sz="2400" dirty="0" smtClean="0"/>
                <a:t>요금 합의</a:t>
              </a:r>
              <a:endParaRPr lang="ko-KR" altLang="en-US" sz="2400" dirty="0"/>
            </a:p>
          </p:txBody>
        </p:sp>
      </p:grpSp>
      <p:sp>
        <p:nvSpPr>
          <p:cNvPr id="134" name="오른쪽 화살표 133"/>
          <p:cNvSpPr/>
          <p:nvPr/>
        </p:nvSpPr>
        <p:spPr>
          <a:xfrm>
            <a:off x="7738798" y="17980507"/>
            <a:ext cx="1796233" cy="2078937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0" name="오른쪽 화살표 139"/>
          <p:cNvSpPr/>
          <p:nvPr/>
        </p:nvSpPr>
        <p:spPr>
          <a:xfrm>
            <a:off x="13770637" y="17965560"/>
            <a:ext cx="1796233" cy="2078937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1" name="오른쪽 화살표 140"/>
          <p:cNvSpPr/>
          <p:nvPr/>
        </p:nvSpPr>
        <p:spPr>
          <a:xfrm>
            <a:off x="18771880" y="17970071"/>
            <a:ext cx="1796233" cy="2078937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2" name="오른쪽 화살표 141"/>
          <p:cNvSpPr/>
          <p:nvPr/>
        </p:nvSpPr>
        <p:spPr>
          <a:xfrm>
            <a:off x="7712513" y="22443248"/>
            <a:ext cx="5469648" cy="2078937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3" name="오른쪽 화살표 142"/>
          <p:cNvSpPr/>
          <p:nvPr/>
        </p:nvSpPr>
        <p:spPr>
          <a:xfrm>
            <a:off x="18909343" y="22336748"/>
            <a:ext cx="5484338" cy="2078937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1" name="오른쪽 화살표 160"/>
          <p:cNvSpPr/>
          <p:nvPr/>
        </p:nvSpPr>
        <p:spPr>
          <a:xfrm>
            <a:off x="7106498" y="27094424"/>
            <a:ext cx="3951794" cy="2078937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2" name="오른쪽 화살표 161"/>
          <p:cNvSpPr/>
          <p:nvPr/>
        </p:nvSpPr>
        <p:spPr>
          <a:xfrm>
            <a:off x="13565968" y="27094424"/>
            <a:ext cx="4481409" cy="2078937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3" name="오른쪽 화살표 162"/>
          <p:cNvSpPr/>
          <p:nvPr/>
        </p:nvSpPr>
        <p:spPr>
          <a:xfrm>
            <a:off x="20570672" y="27094424"/>
            <a:ext cx="4108721" cy="2078937"/>
          </a:xfrm>
          <a:prstGeom prst="righ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0" name="그림 1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34590" y="33900439"/>
            <a:ext cx="4876190" cy="4876190"/>
          </a:xfrm>
          <a:prstGeom prst="rect">
            <a:avLst/>
          </a:prstGeom>
        </p:spPr>
      </p:pic>
      <p:pic>
        <p:nvPicPr>
          <p:cNvPr id="164" name="그림 16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7951" y="38358692"/>
            <a:ext cx="2045187" cy="2045187"/>
          </a:xfrm>
          <a:prstGeom prst="rect">
            <a:avLst/>
          </a:prstGeom>
        </p:spPr>
      </p:pic>
      <p:pic>
        <p:nvPicPr>
          <p:cNvPr id="165" name="그림 16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82986" y="32089690"/>
            <a:ext cx="2057214" cy="2057214"/>
          </a:xfrm>
          <a:prstGeom prst="rect">
            <a:avLst/>
          </a:prstGeom>
        </p:spPr>
      </p:pic>
      <p:pic>
        <p:nvPicPr>
          <p:cNvPr id="166" name="그림 165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3566" y="32089690"/>
            <a:ext cx="2057214" cy="2057214"/>
          </a:xfrm>
          <a:prstGeom prst="rect">
            <a:avLst/>
          </a:prstGeom>
        </p:spPr>
      </p:pic>
      <p:pic>
        <p:nvPicPr>
          <p:cNvPr id="167" name="그림 166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0091" y="38710726"/>
            <a:ext cx="2045187" cy="2045187"/>
          </a:xfrm>
          <a:prstGeom prst="rect">
            <a:avLst/>
          </a:prstGeom>
        </p:spPr>
      </p:pic>
      <p:pic>
        <p:nvPicPr>
          <p:cNvPr id="168" name="그림 167"/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72231" y="38358692"/>
            <a:ext cx="2064904" cy="2064904"/>
          </a:xfrm>
          <a:prstGeom prst="rect">
            <a:avLst/>
          </a:prstGeom>
        </p:spPr>
      </p:pic>
      <p:sp>
        <p:nvSpPr>
          <p:cNvPr id="171" name="TextBox 170"/>
          <p:cNvSpPr txBox="1"/>
          <p:nvPr/>
        </p:nvSpPr>
        <p:spPr>
          <a:xfrm>
            <a:off x="22181016" y="40926382"/>
            <a:ext cx="63833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 smtClean="0"/>
              <a:t>[</a:t>
            </a:r>
            <a:r>
              <a:rPr lang="ko-KR" altLang="en-US" sz="2800" dirty="0" smtClean="0"/>
              <a:t>그림</a:t>
            </a:r>
            <a:r>
              <a:rPr lang="en-US" altLang="ko-KR" sz="2800" dirty="0" smtClean="0"/>
              <a:t>] </a:t>
            </a:r>
            <a:r>
              <a:rPr lang="ko-KR" altLang="en-US" sz="2800" dirty="0" smtClean="0"/>
              <a:t>시스템 전체 개요도</a:t>
            </a:r>
            <a:endParaRPr lang="en-US" altLang="ko-KR" sz="2800" dirty="0" smtClean="0"/>
          </a:p>
        </p:txBody>
      </p:sp>
    </p:spTree>
    <p:extLst>
      <p:ext uri="{BB962C8B-B14F-4D97-AF65-F5344CB8AC3E}">
        <p14:creationId xmlns:p14="http://schemas.microsoft.com/office/powerpoint/2010/main" val="2730266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1666</TotalTime>
  <Words>306</Words>
  <Application>Microsoft Office PowerPoint</Application>
  <PresentationFormat>사용자 지정</PresentationFormat>
  <Paragraphs>108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Wingdings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user</cp:lastModifiedBy>
  <cp:revision>103</cp:revision>
  <dcterms:created xsi:type="dcterms:W3CDTF">2017-09-25T14:51:22Z</dcterms:created>
  <dcterms:modified xsi:type="dcterms:W3CDTF">2019-10-17T07:58:24Z</dcterms:modified>
</cp:coreProperties>
</file>