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367"/>
    <a:srgbClr val="FBEFD9"/>
    <a:srgbClr val="F8E3BE"/>
    <a:srgbClr val="B6D2EC"/>
    <a:srgbClr val="996633"/>
    <a:srgbClr val="663300"/>
    <a:srgbClr val="F6D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" d="100"/>
          <a:sy n="14" d="100"/>
        </p:scale>
        <p:origin x="1440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2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1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9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2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7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59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49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8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1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85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5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9242-00DD-4C54-A747-B139066CE34A}" type="datetimeFigureOut">
              <a:rPr lang="ko-KR" altLang="en-US" smtClean="0"/>
              <a:t>2019-10-16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6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708087" y="420160"/>
            <a:ext cx="28885975" cy="4412212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b="1" smtClean="0">
                <a:solidFill>
                  <a:schemeClr val="tx1"/>
                </a:solidFill>
                <a:latin typeface="+mj-ea"/>
                <a:ea typeface="+mj-ea"/>
              </a:rPr>
              <a:t>QR</a:t>
            </a:r>
            <a:r>
              <a:rPr lang="ko-KR" altLang="en-US" sz="9600" b="1" smtClean="0">
                <a:solidFill>
                  <a:schemeClr val="tx1"/>
                </a:solidFill>
                <a:latin typeface="+mj-ea"/>
                <a:ea typeface="+mj-ea"/>
              </a:rPr>
              <a:t>코드 및 스마트 글래스를 활용한</a:t>
            </a:r>
            <a:r>
              <a:rPr lang="en-US" altLang="ko-KR" sz="9600" b="1" smtClean="0">
                <a:solidFill>
                  <a:schemeClr val="tx1"/>
                </a:solidFill>
                <a:latin typeface="+mj-ea"/>
                <a:ea typeface="+mj-ea"/>
              </a:rPr>
              <a:t/>
            </a:r>
            <a:br>
              <a:rPr lang="en-US" altLang="ko-KR" sz="9600" b="1" smtClean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ko-KR" altLang="en-US" sz="9600" b="1" smtClean="0">
                <a:solidFill>
                  <a:schemeClr val="tx1"/>
                </a:solidFill>
                <a:latin typeface="+mj-ea"/>
                <a:ea typeface="+mj-ea"/>
              </a:rPr>
              <a:t>개인 정보 보호 블록체인 택배 시스템</a:t>
            </a:r>
            <a:endParaRPr lang="ko-KR" altLang="en-US" sz="9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80483" y="5005648"/>
            <a:ext cx="23189580" cy="1310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959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최승주</a:t>
            </a:r>
            <a:r>
              <a:rPr lang="en-US" altLang="ko-KR" sz="3959" baseline="30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*</a:t>
            </a:r>
            <a:r>
              <a:rPr lang="ko-KR" altLang="en-US" sz="3959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959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장경배</a:t>
            </a:r>
            <a:r>
              <a:rPr lang="en-US" altLang="ko-KR" sz="3959" baseline="30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*</a:t>
            </a:r>
            <a:r>
              <a:rPr lang="ko-KR" altLang="en-US" sz="3959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3959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김현지</a:t>
            </a:r>
            <a:r>
              <a:rPr lang="en-US" altLang="ko-KR" sz="3959" baseline="30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959" baseline="30000">
                <a:latin typeface="나눔고딕" panose="020D0604000000000000" pitchFamily="50" charset="-127"/>
                <a:ea typeface="나눔고딕" panose="020D0604000000000000" pitchFamily="50" charset="-127"/>
              </a:rPr>
              <a:t>*</a:t>
            </a:r>
            <a:r>
              <a:rPr lang="ko-KR" altLang="en-US" sz="3959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서화정 </a:t>
            </a:r>
            <a:r>
              <a:rPr lang="en-US" altLang="ko-KR" sz="3959" baseline="3000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3959" baseline="30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*†</a:t>
            </a:r>
            <a:endParaRPr lang="en-US" altLang="ko-KR" sz="395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3959" baseline="30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3959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한성대학교 대학원 </a:t>
            </a:r>
            <a:r>
              <a:rPr lang="en-US" altLang="ko-KR" sz="3959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IT</a:t>
            </a:r>
            <a:r>
              <a:rPr lang="ko-KR" altLang="en-US" sz="3959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융합공학부</a:t>
            </a:r>
            <a:endParaRPr lang="ko-KR" altLang="en-US" sz="3959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08085" y="6543594"/>
            <a:ext cx="28885975" cy="4405759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08084" y="6543594"/>
            <a:ext cx="3985836" cy="1206865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90" b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  약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6766" y="41764796"/>
            <a:ext cx="29147294" cy="701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959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https://crypto.modoo.at/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708085" y="11426332"/>
            <a:ext cx="28885975" cy="733059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708084" y="11426333"/>
            <a:ext cx="5448876" cy="1206865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9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현존하는 문제점</a:t>
            </a:r>
            <a:endParaRPr lang="ko-KR" altLang="en-US" sz="509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08085" y="19233905"/>
            <a:ext cx="28885975" cy="1789805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08084" y="19233904"/>
            <a:ext cx="3985836" cy="1206865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9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제안 시스템</a:t>
            </a:r>
            <a:endParaRPr lang="ko-KR" altLang="en-US" sz="509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708085" y="37521185"/>
            <a:ext cx="28885975" cy="3884954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708084" y="37521185"/>
            <a:ext cx="3595599" cy="1206865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90" b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  론</a:t>
            </a:r>
            <a:endParaRPr lang="ko-KR" altLang="en-US" sz="509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3568" y="41512786"/>
            <a:ext cx="2460454" cy="1205622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081213" y="24173548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4711" y="8063798"/>
            <a:ext cx="28305029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400" smtClean="0"/>
              <a:t>택배에 붙어있는 운송장을 통한 개인 정보 유출이 빈번히 일어나고 있음</a:t>
            </a:r>
            <a:endParaRPr lang="en-US" altLang="ko-KR" sz="4400" smtClean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400" smtClean="0"/>
              <a:t>운송장의 내용을 최소한으로 줄이고 </a:t>
            </a:r>
            <a:r>
              <a:rPr lang="en-US" altLang="ko-KR" sz="4400" smtClean="0"/>
              <a:t>QR </a:t>
            </a:r>
            <a:r>
              <a:rPr lang="ko-KR" altLang="en-US" sz="4400" smtClean="0"/>
              <a:t>코드와 스마트 글래스를 이용하여 개인 정보 유출 방지하는 시스템 제안</a:t>
            </a:r>
            <a:endParaRPr lang="ko-KR" altLang="en-US" sz="4400"/>
          </a:p>
        </p:txBody>
      </p:sp>
      <p:sp>
        <p:nvSpPr>
          <p:cNvPr id="20" name="TextBox 19"/>
          <p:cNvSpPr txBox="1"/>
          <p:nvPr/>
        </p:nvSpPr>
        <p:spPr>
          <a:xfrm>
            <a:off x="1014711" y="13000266"/>
            <a:ext cx="28305029" cy="51706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400" smtClean="0"/>
              <a:t>개인정보유출 사례가 </a:t>
            </a:r>
            <a:r>
              <a:rPr lang="en-US" altLang="ko-KR" sz="4400" smtClean="0"/>
              <a:t>10</a:t>
            </a:r>
            <a:r>
              <a:rPr lang="ko-KR" altLang="en-US" sz="4400" smtClean="0"/>
              <a:t>년간 </a:t>
            </a:r>
            <a:r>
              <a:rPr lang="en-US" altLang="ko-KR" sz="4400" smtClean="0"/>
              <a:t>60</a:t>
            </a:r>
            <a:r>
              <a:rPr lang="ko-KR" altLang="en-US" sz="4400" smtClean="0"/>
              <a:t>억 건이 넘으며 유출의 주된 경로로 택배가 뽑히고 있음</a:t>
            </a:r>
            <a:endParaRPr lang="en-US" altLang="ko-KR" sz="440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400" smtClean="0"/>
              <a:t>택배에 부착된 운송장에는 품목 정보</a:t>
            </a:r>
            <a:r>
              <a:rPr lang="en-US" altLang="ko-KR" sz="4400" smtClean="0"/>
              <a:t>, </a:t>
            </a:r>
            <a:r>
              <a:rPr lang="ko-KR" altLang="en-US" sz="4400" smtClean="0"/>
              <a:t>고객용 정보</a:t>
            </a:r>
            <a:r>
              <a:rPr lang="en-US" altLang="ko-KR" sz="4400" smtClean="0"/>
              <a:t>, </a:t>
            </a:r>
            <a:r>
              <a:rPr lang="ko-KR" altLang="en-US" sz="4400" smtClean="0"/>
              <a:t>배달 정보 등 민감한 개인정보가 그대로 노출되어 있음</a:t>
            </a:r>
            <a:endParaRPr lang="en-US" altLang="ko-KR" sz="440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400" smtClean="0"/>
              <a:t>해당 정보들은 스미싱</a:t>
            </a:r>
            <a:r>
              <a:rPr lang="en-US" altLang="ko-KR" sz="4400" smtClean="0"/>
              <a:t>, </a:t>
            </a:r>
            <a:r>
              <a:rPr lang="ko-KR" altLang="en-US" sz="4400" smtClean="0"/>
              <a:t>보이스피싱 등에 이용됨</a:t>
            </a:r>
            <a:endParaRPr lang="en-US" altLang="ko-KR" sz="4400" smtClean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400" smtClean="0"/>
              <a:t>유출을 방지하고자 전화번호의 일부를 가리거나 운송장 파기를 손쉽게 만드는 방안이 사용되고 있음</a:t>
            </a:r>
            <a:endParaRPr lang="en-US" altLang="ko-KR" sz="4400" smtClean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400" smtClean="0"/>
              <a:t>현존하는 방식은 유출을 방지할 수 없음</a:t>
            </a:r>
            <a:endParaRPr lang="en-US" altLang="ko-KR" sz="440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243655" y="25665865"/>
            <a:ext cx="13371849" cy="51706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b="1" smtClean="0"/>
              <a:t>QR </a:t>
            </a:r>
            <a:r>
              <a:rPr lang="ko-KR" altLang="en-US" sz="4400" b="1" smtClean="0"/>
              <a:t>코드</a:t>
            </a:r>
            <a:endParaRPr lang="en-US" altLang="ko-KR" sz="4400" b="1" smtClean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400" smtClean="0"/>
              <a:t>2</a:t>
            </a:r>
            <a:r>
              <a:rPr lang="ko-KR" altLang="en-US" sz="4400" smtClean="0"/>
              <a:t>차원 구조로 바코드보다 많은 정보를 담을 수 있음</a:t>
            </a:r>
            <a:endParaRPr lang="en-US" altLang="ko-KR" sz="4400" smtClean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400" smtClean="0"/>
              <a:t>오류 복원 기능 탑재</a:t>
            </a:r>
            <a:endParaRPr lang="en-US" altLang="ko-KR" sz="4400" smtClean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400" smtClean="0"/>
              <a:t>360</a:t>
            </a:r>
            <a:r>
              <a:rPr lang="ko-KR" altLang="en-US" sz="4400" smtClean="0"/>
              <a:t>도 어느 각도에서든 스캔 가능</a:t>
            </a:r>
            <a:endParaRPr lang="en-US" altLang="ko-KR" sz="4400" smtClean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400" smtClean="0"/>
              <a:t>택배측 서버로부터 운송장 내용을 빠르게 조회 가능</a:t>
            </a:r>
            <a:endParaRPr lang="en-US" altLang="ko-KR" sz="4400" smtClean="0"/>
          </a:p>
        </p:txBody>
      </p:sp>
      <p:cxnSp>
        <p:nvCxnSpPr>
          <p:cNvPr id="10" name="직선 연결선 9"/>
          <p:cNvCxnSpPr/>
          <p:nvPr/>
        </p:nvCxnSpPr>
        <p:spPr>
          <a:xfrm>
            <a:off x="15151073" y="19727250"/>
            <a:ext cx="0" cy="17038953"/>
          </a:xfrm>
          <a:prstGeom prst="line">
            <a:avLst/>
          </a:prstGeom>
          <a:ln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43655" y="20828984"/>
            <a:ext cx="13371849" cy="4154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b="1" smtClean="0"/>
              <a:t>블록체인</a:t>
            </a:r>
            <a:endParaRPr lang="en-US" altLang="ko-KR" sz="4400" b="1" smtClean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400" smtClean="0"/>
              <a:t>운송장 정보에 대한 무결성 보장</a:t>
            </a:r>
            <a:endParaRPr lang="en-US" altLang="ko-KR" sz="4400" smtClean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400" smtClean="0"/>
              <a:t>QR </a:t>
            </a:r>
            <a:r>
              <a:rPr lang="ko-KR" altLang="en-US" sz="4400" smtClean="0"/>
              <a:t>코드에 대한 해시 값 네트워크에 기록</a:t>
            </a:r>
            <a:endParaRPr lang="en-US" altLang="ko-KR" sz="4400" smtClean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400" smtClean="0"/>
              <a:t>해당 </a:t>
            </a:r>
            <a:r>
              <a:rPr lang="en-US" altLang="ko-KR" sz="4400" smtClean="0"/>
              <a:t>QR </a:t>
            </a:r>
            <a:r>
              <a:rPr lang="ko-KR" altLang="en-US" sz="4400" smtClean="0"/>
              <a:t>코드 조회 기록 네트워크에 남김</a:t>
            </a:r>
            <a:endParaRPr lang="en-US" altLang="ko-KR" sz="4400"/>
          </a:p>
        </p:txBody>
      </p:sp>
      <p:sp>
        <p:nvSpPr>
          <p:cNvPr id="28" name="TextBox 27"/>
          <p:cNvSpPr txBox="1"/>
          <p:nvPr/>
        </p:nvSpPr>
        <p:spPr>
          <a:xfrm>
            <a:off x="1243655" y="31609143"/>
            <a:ext cx="13371849" cy="517064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b="1" smtClean="0"/>
              <a:t>스마트 글래스</a:t>
            </a:r>
            <a:endParaRPr lang="en-US" altLang="ko-KR" sz="4400" b="1" smtClean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400" smtClean="0"/>
              <a:t>헤드 마운티드 디스플레이가 장착된 착용 컴퓨터</a:t>
            </a:r>
            <a:endParaRPr lang="en-US" altLang="ko-KR" sz="4400" smtClean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400" smtClean="0"/>
              <a:t>글래스를 통해 손을 사용하지 않고 </a:t>
            </a:r>
            <a:r>
              <a:rPr lang="en-US" altLang="ko-KR" sz="4400" smtClean="0"/>
              <a:t>QR </a:t>
            </a:r>
            <a:r>
              <a:rPr lang="ko-KR" altLang="en-US" sz="4400" smtClean="0"/>
              <a:t>스캔 가능</a:t>
            </a:r>
            <a:endParaRPr lang="en-US" altLang="ko-KR" sz="4400" smtClean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400" smtClean="0"/>
              <a:t>운반 </a:t>
            </a:r>
            <a:r>
              <a:rPr lang="ko-KR" altLang="en-US" sz="4400"/>
              <a:t>작업이 많은 택배 배송에 활용 용의</a:t>
            </a:r>
            <a:endParaRPr lang="en-US" altLang="ko-KR" sz="440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440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701"/>
          <a:stretch/>
        </p:blipFill>
        <p:spPr>
          <a:xfrm>
            <a:off x="18296240" y="19717577"/>
            <a:ext cx="8470227" cy="635413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8820961" y="20373919"/>
            <a:ext cx="2072428" cy="169277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ko-KR" sz="1100" smtClean="0"/>
              <a:t>Package Delivery 012-123-123</a:t>
            </a:r>
            <a:endParaRPr lang="ko-KR" altLang="en-US" sz="1100"/>
          </a:p>
        </p:txBody>
      </p:sp>
      <p:sp>
        <p:nvSpPr>
          <p:cNvPr id="30" name="TextBox 29"/>
          <p:cNvSpPr txBox="1"/>
          <p:nvPr/>
        </p:nvSpPr>
        <p:spPr>
          <a:xfrm>
            <a:off x="18844834" y="20635233"/>
            <a:ext cx="1402541" cy="228792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r>
              <a:rPr lang="en-US" altLang="ko-KR" sz="900" smtClean="0"/>
              <a:t>Sender  :ID</a:t>
            </a:r>
          </a:p>
          <a:p>
            <a:r>
              <a:rPr lang="en-US" altLang="ko-KR" sz="900" smtClean="0"/>
              <a:t>Receiver: FakeName</a:t>
            </a:r>
            <a:endParaRPr lang="ko-KR" altLang="en-US" sz="900"/>
          </a:p>
        </p:txBody>
      </p:sp>
      <p:cxnSp>
        <p:nvCxnSpPr>
          <p:cNvPr id="23" name="직선 연결선 22"/>
          <p:cNvCxnSpPr/>
          <p:nvPr/>
        </p:nvCxnSpPr>
        <p:spPr>
          <a:xfrm>
            <a:off x="18820961" y="20914997"/>
            <a:ext cx="1611430" cy="0"/>
          </a:xfrm>
          <a:prstGeom prst="line">
            <a:avLst/>
          </a:prstGeom>
          <a:ln w="2857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845428" y="26322033"/>
            <a:ext cx="13371849" cy="100642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smtClean="0"/>
              <a:t>시스템 절차</a:t>
            </a:r>
            <a:endParaRPr lang="en-US" altLang="ko-KR" sz="4000" smtClean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000" smtClean="0"/>
              <a:t>운송장의 정보 </a:t>
            </a:r>
            <a:r>
              <a:rPr lang="en-US" altLang="ko-KR" sz="4000" smtClean="0"/>
              <a:t>QR </a:t>
            </a:r>
            <a:r>
              <a:rPr lang="ko-KR" altLang="en-US" sz="4000" smtClean="0"/>
              <a:t>코드 형식으로 택배에 부착</a:t>
            </a:r>
            <a:r>
              <a:rPr lang="en-US" altLang="ko-KR" sz="4000"/>
              <a:t/>
            </a:r>
            <a:br>
              <a:rPr lang="en-US" altLang="ko-KR" sz="4000"/>
            </a:br>
            <a:r>
              <a:rPr lang="en-US" altLang="ko-KR" sz="3200"/>
              <a:t>- </a:t>
            </a:r>
            <a:r>
              <a:rPr lang="en-US" altLang="ko-KR" sz="3200" smtClean="0"/>
              <a:t>QR </a:t>
            </a:r>
            <a:r>
              <a:rPr lang="ko-KR" altLang="en-US" sz="3200" smtClean="0"/>
              <a:t>코드 정보에 대한 접근은 택배 서버에서 관리</a:t>
            </a:r>
            <a:r>
              <a:rPr lang="en-US" altLang="ko-KR" sz="3200" smtClean="0"/>
              <a:t/>
            </a:r>
            <a:br>
              <a:rPr lang="en-US" altLang="ko-KR" sz="3200" smtClean="0"/>
            </a:br>
            <a:r>
              <a:rPr lang="en-US" altLang="ko-KR" sz="3200" smtClean="0"/>
              <a:t>- </a:t>
            </a:r>
            <a:r>
              <a:rPr lang="ko-KR" altLang="en-US" sz="3200" smtClean="0"/>
              <a:t>최소한의 정보는 택스트로 남김</a:t>
            </a:r>
            <a:r>
              <a:rPr lang="en-US" altLang="ko-KR" sz="3200" smtClean="0"/>
              <a:t>: </a:t>
            </a:r>
            <a:r>
              <a:rPr lang="ko-KR" altLang="en-US" sz="3200" smtClean="0"/>
              <a:t>임시</a:t>
            </a:r>
            <a:r>
              <a:rPr lang="en-US" altLang="ko-KR" sz="3200" smtClean="0"/>
              <a:t> ID, </a:t>
            </a:r>
            <a:r>
              <a:rPr lang="ko-KR" altLang="en-US" sz="3200" smtClean="0"/>
              <a:t>운송장번호</a:t>
            </a:r>
            <a:r>
              <a:rPr lang="en-US" altLang="ko-KR" sz="3200" smtClean="0"/>
              <a:t> </a:t>
            </a:r>
            <a:r>
              <a:rPr lang="ko-KR" altLang="en-US" sz="3200" smtClean="0"/>
              <a:t>등</a:t>
            </a:r>
            <a:r>
              <a:rPr lang="en-US" altLang="ko-KR" sz="3200" smtClean="0"/>
              <a:t/>
            </a:r>
            <a:br>
              <a:rPr lang="en-US" altLang="ko-KR" sz="3200" smtClean="0"/>
            </a:br>
            <a:endParaRPr lang="en-US" altLang="ko-KR" sz="3200" smtClean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000" smtClean="0"/>
              <a:t>택배 운반자는 스마트 글래스를 활용해 </a:t>
            </a:r>
            <a:r>
              <a:rPr lang="en-US" altLang="ko-KR" sz="4000" smtClean="0"/>
              <a:t>QR </a:t>
            </a:r>
            <a:r>
              <a:rPr lang="ko-KR" altLang="en-US" sz="4000" smtClean="0"/>
              <a:t>코드에 담긴 배송지 정보 확인</a:t>
            </a:r>
            <a:r>
              <a:rPr lang="en-US" altLang="ko-KR" sz="4000" smtClean="0"/>
              <a:t/>
            </a:r>
            <a:br>
              <a:rPr lang="en-US" altLang="ko-KR" sz="4000" smtClean="0"/>
            </a:br>
            <a:r>
              <a:rPr lang="en-US" altLang="ko-KR" sz="3200"/>
              <a:t>- </a:t>
            </a:r>
            <a:r>
              <a:rPr lang="ko-KR" altLang="en-US" sz="3200" smtClean="0"/>
              <a:t>해당 스마트 글래스가 허가된 글래스인지 확인</a:t>
            </a:r>
            <a:r>
              <a:rPr lang="en-US" altLang="ko-KR" sz="3200" smtClean="0"/>
              <a:t>(Smart Contract)</a:t>
            </a:r>
            <a:br>
              <a:rPr lang="en-US" altLang="ko-KR" sz="3200" smtClean="0"/>
            </a:br>
            <a:r>
              <a:rPr lang="en-US" altLang="ko-KR" sz="3200" smtClean="0"/>
              <a:t>- </a:t>
            </a:r>
            <a:r>
              <a:rPr lang="ko-KR" altLang="en-US" sz="3200" smtClean="0"/>
              <a:t>조회 기록은 블록체인 네트워크에 남음</a:t>
            </a:r>
            <a:endParaRPr lang="en-US" altLang="ko-KR" sz="3200" smtClean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320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000" smtClean="0"/>
              <a:t>택배물 전송이 완료된 후 수령인은 운송장의 임시 </a:t>
            </a:r>
            <a:r>
              <a:rPr lang="en-US" altLang="ko-KR" sz="4000" smtClean="0"/>
              <a:t>ID </a:t>
            </a:r>
            <a:r>
              <a:rPr lang="ko-KR" altLang="en-US" sz="4000" smtClean="0"/>
              <a:t>등을 확인해 물품 확인 </a:t>
            </a:r>
            <a:r>
              <a:rPr lang="en-US" altLang="ko-KR" sz="4000" smtClean="0">
                <a:sym typeface="Wingdings" panose="05000000000000000000" pitchFamily="2" charset="2"/>
              </a:rPr>
              <a:t> </a:t>
            </a:r>
            <a:r>
              <a:rPr lang="ko-KR" altLang="en-US" sz="4000" smtClean="0"/>
              <a:t>배달 완료</a:t>
            </a:r>
            <a:endParaRPr lang="en-US" altLang="ko-KR" sz="4000" smtClean="0"/>
          </a:p>
        </p:txBody>
      </p:sp>
      <p:sp>
        <p:nvSpPr>
          <p:cNvPr id="35" name="TextBox 34"/>
          <p:cNvSpPr txBox="1"/>
          <p:nvPr/>
        </p:nvSpPr>
        <p:spPr>
          <a:xfrm>
            <a:off x="1243655" y="38854624"/>
            <a:ext cx="28305029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4400" smtClean="0"/>
              <a:t>택배 운송장으로부터 육안을 이용한 개인정보유출 방지</a:t>
            </a:r>
            <a:endParaRPr lang="en-US" altLang="ko-KR" sz="4400" smtClean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4400" smtClean="0"/>
              <a:t>QR </a:t>
            </a:r>
            <a:r>
              <a:rPr lang="ko-KR" altLang="en-US" sz="4400" smtClean="0"/>
              <a:t>코드 스캔에 대한 기록을 남겨 택배 운반자의 개인정보유출 방지</a:t>
            </a:r>
            <a:endParaRPr lang="en-US" altLang="ko-KR" sz="4400" smtClean="0"/>
          </a:p>
        </p:txBody>
      </p:sp>
    </p:spTree>
    <p:extLst>
      <p:ext uri="{BB962C8B-B14F-4D97-AF65-F5344CB8AC3E}">
        <p14:creationId xmlns:p14="http://schemas.microsoft.com/office/powerpoint/2010/main" val="273026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217</Words>
  <Application>Microsoft Office PowerPoint</Application>
  <PresentationFormat>사용자 지정</PresentationFormat>
  <Paragraphs>39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나눔고딕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최승주</cp:lastModifiedBy>
  <cp:revision>84</cp:revision>
  <dcterms:created xsi:type="dcterms:W3CDTF">2017-09-25T14:51:22Z</dcterms:created>
  <dcterms:modified xsi:type="dcterms:W3CDTF">2019-10-16T05:51:33Z</dcterms:modified>
</cp:coreProperties>
</file>