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ko-KR"/>
    </a:defPPr>
    <a:lvl1pPr marL="0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758" y="-4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8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6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4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7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7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9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5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8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708086" y="25786446"/>
            <a:ext cx="28903910" cy="16229062"/>
          </a:xfrm>
          <a:prstGeom prst="roundRect">
            <a:avLst>
              <a:gd name="adj" fmla="val 2721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8085" y="16497965"/>
            <a:ext cx="28885975" cy="8330194"/>
          </a:xfrm>
          <a:prstGeom prst="roundRect">
            <a:avLst>
              <a:gd name="adj" fmla="val 720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b="1" dirty="0" err="1" smtClean="0">
                <a:solidFill>
                  <a:schemeClr val="tx1"/>
                </a:solidFill>
                <a:latin typeface="+mj-ea"/>
                <a:ea typeface="+mj-ea"/>
              </a:rPr>
              <a:t>드론택배와</a:t>
            </a:r>
            <a:r>
              <a:rPr lang="ko-KR" altLang="en-US" sz="8800" b="1" dirty="0" smtClean="0">
                <a:solidFill>
                  <a:schemeClr val="tx1"/>
                </a:solidFill>
                <a:latin typeface="+mj-ea"/>
                <a:ea typeface="+mj-ea"/>
              </a:rPr>
              <a:t> 같은 무인택배 서비스에서의</a:t>
            </a:r>
            <a:endParaRPr lang="en-US" altLang="ko-KR" sz="8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800" b="1" dirty="0" err="1" smtClean="0">
                <a:solidFill>
                  <a:schemeClr val="tx1"/>
                </a:solidFill>
                <a:latin typeface="+mj-ea"/>
                <a:ea typeface="+mj-ea"/>
              </a:rPr>
              <a:t>비콘</a:t>
            </a:r>
            <a:r>
              <a:rPr lang="ko-KR" altLang="en-US" sz="8800" b="1" dirty="0" smtClean="0">
                <a:solidFill>
                  <a:schemeClr val="tx1"/>
                </a:solidFill>
                <a:latin typeface="+mj-ea"/>
                <a:ea typeface="+mj-ea"/>
              </a:rPr>
              <a:t> 기반 프라이버시 보호와 </a:t>
            </a:r>
            <a:r>
              <a:rPr lang="ko-KR" altLang="en-US" sz="8800" b="1" dirty="0" smtClean="0">
                <a:solidFill>
                  <a:schemeClr val="tx1"/>
                </a:solidFill>
                <a:latin typeface="+mj-ea"/>
                <a:ea typeface="+mj-ea"/>
              </a:rPr>
              <a:t>부인 방지</a:t>
            </a:r>
            <a:endParaRPr lang="ko-KR" altLang="en-US" sz="8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 smtClean="0"/>
              <a:t>Yong-Been Kwon</a:t>
            </a:r>
            <a:r>
              <a:rPr lang="en-US" altLang="ko-KR" sz="3959" baseline="30000" dirty="0" smtClean="0"/>
              <a:t>*</a:t>
            </a:r>
            <a:r>
              <a:rPr lang="en-US" altLang="ko-KR" sz="3959" dirty="0" smtClean="0"/>
              <a:t>, </a:t>
            </a:r>
            <a:r>
              <a:rPr lang="en-US" altLang="ko-KR" sz="3959" dirty="0" err="1"/>
              <a:t>Kyoung</a:t>
            </a:r>
            <a:r>
              <a:rPr lang="en-US" altLang="ko-KR" sz="3959" dirty="0"/>
              <a:t>-Bae </a:t>
            </a:r>
            <a:r>
              <a:rPr lang="en-US" altLang="ko-KR" sz="3959" dirty="0" smtClean="0"/>
              <a:t>Jang</a:t>
            </a:r>
            <a:r>
              <a:rPr lang="en-US" altLang="ko-KR" sz="3959" baseline="30000" dirty="0"/>
              <a:t>*</a:t>
            </a:r>
            <a:r>
              <a:rPr lang="en-US" altLang="ko-KR" sz="3959" dirty="0" smtClean="0"/>
              <a:t>, </a:t>
            </a:r>
            <a:r>
              <a:rPr lang="en-US" altLang="ko-KR" sz="3959" dirty="0"/>
              <a:t>Kyung-Ho </a:t>
            </a:r>
            <a:r>
              <a:rPr lang="en-US" altLang="ko-KR" sz="3959" dirty="0" smtClean="0"/>
              <a:t>Kim</a:t>
            </a:r>
            <a:r>
              <a:rPr lang="en-US" altLang="ko-KR" sz="3959" baseline="30000" dirty="0"/>
              <a:t>*</a:t>
            </a:r>
            <a:r>
              <a:rPr lang="en-US" altLang="ko-KR" sz="3959" dirty="0" smtClean="0"/>
              <a:t>, </a:t>
            </a:r>
            <a:r>
              <a:rPr lang="en-US" altLang="ko-KR" sz="3959" dirty="0" err="1"/>
              <a:t>Hwajeong</a:t>
            </a:r>
            <a:r>
              <a:rPr lang="en-US" altLang="ko-KR" sz="3959" dirty="0"/>
              <a:t> </a:t>
            </a:r>
            <a:r>
              <a:rPr lang="en-US" altLang="ko-KR" sz="3959" dirty="0" err="1" smtClean="0"/>
              <a:t>Seo</a:t>
            </a:r>
            <a:r>
              <a:rPr lang="en-US" altLang="ko-KR" sz="3959" baseline="30000" dirty="0" smtClean="0"/>
              <a:t>*†</a:t>
            </a:r>
            <a:endParaRPr lang="en-US" altLang="ko-KR" sz="3959" dirty="0" smtClean="0"/>
          </a:p>
          <a:p>
            <a:pPr algn="ctr"/>
            <a:r>
              <a:rPr lang="en-US" altLang="ko-KR" sz="3959" baseline="30000" dirty="0" smtClean="0"/>
              <a:t>* </a:t>
            </a:r>
            <a:r>
              <a:rPr lang="ko-KR" altLang="en-US" sz="3959" dirty="0"/>
              <a:t>한성대학교 </a:t>
            </a:r>
            <a:r>
              <a:rPr lang="en-US" altLang="ko-KR" sz="3959" dirty="0" smtClean="0"/>
              <a:t>IT</a:t>
            </a:r>
            <a:r>
              <a:rPr lang="ko-KR" altLang="en-US" sz="3959" dirty="0" err="1" smtClean="0"/>
              <a:t>융합공학과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6" y="6543596"/>
            <a:ext cx="28885974" cy="2984598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832" y="7202750"/>
            <a:ext cx="2723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택배 서비스에는 운송장에 드러나는 프라이버시 문제와 택배 수령에 대한 부인 방지 문제가 해결해야 할 이슈로서 존재한다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이슈들은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상용화 단계만을 앞둔 무인택배 서비스에서도 발생할 것이다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논문에서는 블루투스 신호를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브로드캐스팅하고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비콘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활용하여 이 두 문제를 다룬다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별도의 장치를 이용하지 않고 스마트폰만을 이용하여 활용가능성을 더욱 높인다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8085" y="10316543"/>
            <a:ext cx="9350315" cy="5441982"/>
          </a:xfrm>
          <a:prstGeom prst="roundRect">
            <a:avLst>
              <a:gd name="adj" fmla="val 13220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1632" y="9770483"/>
            <a:ext cx="32723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연구 목적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5933091"/>
            <a:ext cx="32723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5150" y="11488046"/>
            <a:ext cx="7696183" cy="357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524" dirty="0" smtClean="0"/>
              <a:t>무인택배 서비스에서의 </a:t>
            </a:r>
            <a:r>
              <a:rPr lang="en-US" altLang="ko-KR" sz="4524" dirty="0" smtClean="0"/>
              <a:t/>
            </a:r>
            <a:br>
              <a:rPr lang="en-US" altLang="ko-KR" sz="4524" dirty="0" smtClean="0"/>
            </a:br>
            <a:r>
              <a:rPr lang="ko-KR" altLang="en-US" sz="4524" b="1" dirty="0" smtClean="0"/>
              <a:t>프라이버시 보호</a:t>
            </a:r>
            <a:endParaRPr lang="en-US" altLang="ko-KR" sz="4524" b="1" dirty="0" smtClean="0"/>
          </a:p>
          <a:p>
            <a:pPr marL="914400" indent="-914400">
              <a:buAutoNum type="arabicPeriod"/>
            </a:pPr>
            <a:endParaRPr lang="en-US" altLang="ko-KR" sz="4524" dirty="0"/>
          </a:p>
          <a:p>
            <a:pPr marL="914400" indent="-914400">
              <a:buAutoNum type="arabicPeriod"/>
            </a:pPr>
            <a:r>
              <a:rPr lang="ko-KR" altLang="en-US" sz="4524" dirty="0" smtClean="0"/>
              <a:t>무인택배 서비스에서의 </a:t>
            </a:r>
            <a:r>
              <a:rPr lang="en-US" altLang="ko-KR" sz="4524" dirty="0" smtClean="0"/>
              <a:t/>
            </a:r>
            <a:br>
              <a:rPr lang="en-US" altLang="ko-KR" sz="4524" dirty="0" smtClean="0"/>
            </a:br>
            <a:r>
              <a:rPr lang="ko-KR" altLang="en-US" sz="4524" b="1" dirty="0" smtClean="0"/>
              <a:t>부인 방지</a:t>
            </a:r>
            <a:endParaRPr lang="en-US" altLang="ko-KR" sz="4524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8085" y="16072615"/>
            <a:ext cx="3902638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연구 </a:t>
            </a:r>
            <a:r>
              <a:rPr lang="ko-KR" altLang="en-US" sz="5090" b="1" dirty="0" smtClean="0">
                <a:solidFill>
                  <a:schemeClr val="bg1"/>
                </a:solidFill>
              </a:rPr>
              <a:t>소개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8084" y="25306042"/>
            <a:ext cx="4332839" cy="113667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smtClean="0">
                <a:solidFill>
                  <a:schemeClr val="bg1"/>
                </a:solidFill>
              </a:rPr>
              <a:t>구현 및 결론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05063" y="23723153"/>
            <a:ext cx="7168264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24" dirty="0"/>
              <a:t>Fig. </a:t>
            </a:r>
            <a:r>
              <a:rPr lang="en-US" altLang="ko-KR" sz="4524" dirty="0"/>
              <a:t>2</a:t>
            </a:r>
            <a:r>
              <a:rPr lang="en-US" altLang="ko-KR" sz="4524" dirty="0" smtClean="0"/>
              <a:t> </a:t>
            </a:r>
            <a:r>
              <a:rPr lang="ko-KR" altLang="en-US" sz="4524" dirty="0" smtClean="0"/>
              <a:t>제안하는 시스템 개요</a:t>
            </a:r>
            <a:endParaRPr lang="ko-KR" altLang="en-US" sz="4524" dirty="0"/>
          </a:p>
        </p:txBody>
      </p:sp>
      <p:sp>
        <p:nvSpPr>
          <p:cNvPr id="839" name="TextBox 838"/>
          <p:cNvSpPr txBox="1"/>
          <p:nvPr/>
        </p:nvSpPr>
        <p:spPr>
          <a:xfrm>
            <a:off x="18744489" y="40293920"/>
            <a:ext cx="10949354" cy="148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24" dirty="0"/>
              <a:t>Fig. </a:t>
            </a:r>
            <a:r>
              <a:rPr lang="en-US" altLang="ko-KR" sz="4524" dirty="0" smtClean="0"/>
              <a:t>3 </a:t>
            </a:r>
            <a:r>
              <a:rPr lang="ko-KR" altLang="en-US" sz="4524" dirty="0" smtClean="0"/>
              <a:t>스마트폰 </a:t>
            </a:r>
            <a:r>
              <a:rPr lang="ko-KR" altLang="en-US" sz="4524" dirty="0" err="1" smtClean="0"/>
              <a:t>비콘화를</a:t>
            </a:r>
            <a:r>
              <a:rPr lang="ko-KR" altLang="en-US" sz="4524" dirty="0" smtClean="0"/>
              <a:t> 통한 데이터 송신</a:t>
            </a:r>
            <a:r>
              <a:rPr lang="en-US" altLang="ko-KR" sz="4524" dirty="0" smtClean="0"/>
              <a:t/>
            </a:r>
            <a:br>
              <a:rPr lang="en-US" altLang="ko-KR" sz="4524" dirty="0" smtClean="0"/>
            </a:br>
            <a:r>
              <a:rPr lang="ko-KR" altLang="en-US" sz="4524" dirty="0" smtClean="0"/>
              <a:t>송신기 역할</a:t>
            </a:r>
            <a:r>
              <a:rPr lang="en-US" altLang="ko-KR" sz="4524" dirty="0" smtClean="0"/>
              <a:t>(</a:t>
            </a:r>
            <a:r>
              <a:rPr lang="ko-KR" altLang="en-US" sz="4524" dirty="0" smtClean="0"/>
              <a:t>왼쪽</a:t>
            </a:r>
            <a:r>
              <a:rPr lang="en-US" altLang="ko-KR" sz="4524" dirty="0" smtClean="0"/>
              <a:t>)</a:t>
            </a:r>
            <a:r>
              <a:rPr lang="ko-KR" altLang="en-US" sz="4524" dirty="0" smtClean="0"/>
              <a:t>과 수신기 역할</a:t>
            </a:r>
            <a:r>
              <a:rPr lang="en-US" altLang="ko-KR" sz="4524" dirty="0" smtClean="0"/>
              <a:t>(</a:t>
            </a:r>
            <a:r>
              <a:rPr lang="ko-KR" altLang="en-US" sz="4524" dirty="0" smtClean="0"/>
              <a:t>오른쪽</a:t>
            </a:r>
            <a:r>
              <a:rPr lang="en-US" altLang="ko-KR" sz="4524" dirty="0" smtClean="0"/>
              <a:t>)</a:t>
            </a:r>
            <a:endParaRPr lang="ko-KR" altLang="en-US" sz="4524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305761" y="10324230"/>
            <a:ext cx="19306235" cy="5452178"/>
          </a:xfrm>
          <a:prstGeom prst="roundRect">
            <a:avLst>
              <a:gd name="adj" fmla="val 12367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05761" y="9778170"/>
            <a:ext cx="32723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배경 지식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02" y="10985035"/>
            <a:ext cx="4700423" cy="3755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4"/>
          <p:cNvSpPr txBox="1"/>
          <p:nvPr/>
        </p:nvSpPr>
        <p:spPr>
          <a:xfrm>
            <a:off x="11302979" y="11499543"/>
            <a:ext cx="13174805" cy="357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24" dirty="0" err="1" smtClean="0"/>
              <a:t>비콘</a:t>
            </a:r>
            <a:r>
              <a:rPr lang="ko-KR" altLang="en-US" sz="4524" dirty="0" smtClean="0"/>
              <a:t> 기술은 짧은 길이의 데이터를 극도로 적은 전력을 소모하여 보내는 </a:t>
            </a:r>
            <a:r>
              <a:rPr lang="en-US" altLang="ko-KR" sz="4524" dirty="0" smtClean="0"/>
              <a:t>BLE(Bluetooth Low Energy) </a:t>
            </a:r>
            <a:r>
              <a:rPr lang="ko-KR" altLang="en-US" sz="4524" dirty="0" smtClean="0"/>
              <a:t>기술을 기반으로 한다</a:t>
            </a:r>
            <a:r>
              <a:rPr lang="en-US" altLang="ko-KR" sz="4524" dirty="0" smtClean="0"/>
              <a:t>. </a:t>
            </a:r>
            <a:r>
              <a:rPr lang="ko-KR" altLang="en-US" sz="4524" dirty="0" smtClean="0"/>
              <a:t>데이터는 장치로부터 </a:t>
            </a:r>
            <a:r>
              <a:rPr lang="en-US" altLang="ko-KR" sz="4524" dirty="0" smtClean="0"/>
              <a:t>70m</a:t>
            </a:r>
            <a:r>
              <a:rPr lang="ko-KR" altLang="en-US" sz="4524" dirty="0" smtClean="0"/>
              <a:t> 이내 범위의 불특정 다수의 장치로 송신되며 이 때</a:t>
            </a:r>
            <a:r>
              <a:rPr lang="en-US" altLang="ko-KR" sz="4524" dirty="0" smtClean="0"/>
              <a:t>, </a:t>
            </a:r>
            <a:r>
              <a:rPr lang="ko-KR" altLang="en-US" sz="4524" dirty="0" smtClean="0"/>
              <a:t>데이터를 송신하는 장치를 </a:t>
            </a:r>
            <a:r>
              <a:rPr lang="ko-KR" altLang="en-US" sz="4524" dirty="0" err="1" smtClean="0"/>
              <a:t>비콘이라고</a:t>
            </a:r>
            <a:r>
              <a:rPr lang="ko-KR" altLang="en-US" sz="4524" dirty="0" smtClean="0"/>
              <a:t> 한다</a:t>
            </a:r>
            <a:r>
              <a:rPr lang="en-US" altLang="ko-KR" sz="4524" dirty="0" smtClean="0"/>
              <a:t>.</a:t>
            </a:r>
            <a:endParaRPr lang="en-US" altLang="ko-KR" sz="4524" dirty="0"/>
          </a:p>
        </p:txBody>
      </p:sp>
      <p:sp>
        <p:nvSpPr>
          <p:cNvPr id="39" name="TextBox 38"/>
          <p:cNvSpPr txBox="1"/>
          <p:nvPr/>
        </p:nvSpPr>
        <p:spPr>
          <a:xfrm>
            <a:off x="24808036" y="14724417"/>
            <a:ext cx="4243754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24" dirty="0"/>
              <a:t>Fig. </a:t>
            </a:r>
            <a:r>
              <a:rPr lang="en-US" altLang="ko-KR" sz="4524" dirty="0" smtClean="0"/>
              <a:t>1 </a:t>
            </a:r>
            <a:r>
              <a:rPr lang="ko-KR" altLang="en-US" sz="4524" dirty="0" err="1" smtClean="0"/>
              <a:t>비콘</a:t>
            </a:r>
            <a:r>
              <a:rPr lang="ko-KR" altLang="en-US" sz="4524" dirty="0" smtClean="0"/>
              <a:t> 기술</a:t>
            </a:r>
            <a:endParaRPr lang="ko-KR" altLang="en-US" sz="4524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5" y="17279480"/>
            <a:ext cx="7981860" cy="6307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39"/>
          <p:cNvSpPr txBox="1"/>
          <p:nvPr/>
        </p:nvSpPr>
        <p:spPr>
          <a:xfrm>
            <a:off x="1553541" y="17709189"/>
            <a:ext cx="19023991" cy="635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400" dirty="0" smtClean="0"/>
              <a:t>택배를 받는 사용자는 택배를 보내는 사용자와 공유하는 값을 신뢰할 수 있는 어플리케이션을 통해 전달받고 이 값과 운송장 데이터를 </a:t>
            </a:r>
            <a:r>
              <a:rPr lang="ko-KR" altLang="en-US" sz="4400" dirty="0" err="1" smtClean="0"/>
              <a:t>해싱한다</a:t>
            </a:r>
            <a:r>
              <a:rPr lang="en-US" altLang="ko-KR" sz="4400" dirty="0" smtClean="0"/>
              <a:t>. </a:t>
            </a:r>
            <a:r>
              <a:rPr lang="ko-KR" altLang="en-US" sz="4400" dirty="0" smtClean="0"/>
              <a:t>다음으로 스마트폰을 </a:t>
            </a:r>
            <a:r>
              <a:rPr lang="ko-KR" altLang="en-US" sz="4400" dirty="0" err="1" smtClean="0"/>
              <a:t>비콘화하여</a:t>
            </a:r>
            <a:r>
              <a:rPr lang="ko-KR" altLang="en-US" sz="4400" dirty="0" smtClean="0"/>
              <a:t> 해시 결과값을 송신한다</a:t>
            </a:r>
            <a:r>
              <a:rPr lang="en-US" altLang="ko-KR" sz="4400" dirty="0" smtClean="0"/>
              <a:t>.</a:t>
            </a:r>
          </a:p>
          <a:p>
            <a:pPr marL="914400" indent="-914400">
              <a:buAutoNum type="arabicPeriod"/>
            </a:pPr>
            <a:r>
              <a:rPr lang="ko-KR" altLang="en-US" sz="4400" dirty="0" smtClean="0"/>
              <a:t>택배를 보내는 사용자는 무인 운송 장치에 동일한 해시 결과값과 목적지 </a:t>
            </a:r>
            <a:r>
              <a:rPr lang="ko-KR" altLang="en-US" sz="4400" dirty="0" err="1" smtClean="0"/>
              <a:t>좌표만을</a:t>
            </a:r>
            <a:r>
              <a:rPr lang="ko-KR" altLang="en-US" sz="4400" dirty="0" smtClean="0"/>
              <a:t> 기록해 놓는다</a:t>
            </a:r>
            <a:r>
              <a:rPr lang="en-US" altLang="ko-KR" sz="4400" dirty="0" smtClean="0"/>
              <a:t>.</a:t>
            </a:r>
          </a:p>
          <a:p>
            <a:pPr marL="914400" indent="-914400">
              <a:buAutoNum type="arabicPeriod"/>
            </a:pPr>
            <a:r>
              <a:rPr lang="ko-KR" altLang="en-US" sz="4400" dirty="0" smtClean="0"/>
              <a:t>무인 운송 장치가 </a:t>
            </a:r>
            <a:r>
              <a:rPr lang="ko-KR" altLang="en-US" sz="4400" dirty="0" err="1" smtClean="0"/>
              <a:t>비콘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범위이내</a:t>
            </a:r>
            <a:r>
              <a:rPr lang="en-US" altLang="ko-KR" sz="4400" dirty="0" smtClean="0"/>
              <a:t>(</a:t>
            </a:r>
            <a:r>
              <a:rPr lang="ko-KR" altLang="en-US" sz="4400" dirty="0" smtClean="0"/>
              <a:t>약 </a:t>
            </a:r>
            <a:r>
              <a:rPr lang="en-US" altLang="ko-KR" sz="4400" dirty="0" smtClean="0"/>
              <a:t>70m)</a:t>
            </a:r>
            <a:r>
              <a:rPr lang="ko-KR" altLang="en-US" sz="4400" dirty="0" smtClean="0"/>
              <a:t>로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접근하여 값을 수신하게 되면 이를 장치가 가진 값과 비교한다</a:t>
            </a:r>
            <a:r>
              <a:rPr lang="en-US" altLang="ko-KR" sz="4400" dirty="0" smtClean="0"/>
              <a:t>.</a:t>
            </a:r>
          </a:p>
          <a:p>
            <a:pPr marL="914400" indent="-914400">
              <a:buAutoNum type="arabicPeriod"/>
            </a:pPr>
            <a:r>
              <a:rPr lang="ko-KR" altLang="en-US" sz="4400" dirty="0" smtClean="0"/>
              <a:t>비교 결과가 참일 경우 상품에 대한 접근을 허가한다</a:t>
            </a:r>
            <a:r>
              <a:rPr lang="en-US" altLang="ko-KR" sz="4400" dirty="0" smtClean="0"/>
              <a:t>. </a:t>
            </a:r>
            <a:r>
              <a:rPr lang="ko-KR" altLang="en-US" sz="4400" dirty="0" err="1" smtClean="0"/>
              <a:t>드론의</a:t>
            </a:r>
            <a:r>
              <a:rPr lang="ko-KR" altLang="en-US" sz="4400" dirty="0" smtClean="0"/>
              <a:t> 경우 공중에서 상품을 내려놓고 로봇의 경우 상품에 대한 잠금을 제거한다</a:t>
            </a:r>
            <a:r>
              <a:rPr lang="en-US" altLang="ko-KR" sz="4400" dirty="0" smtClean="0"/>
              <a:t>.</a:t>
            </a:r>
            <a:endParaRPr lang="en-US" altLang="ko-KR" sz="4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356" y="31797930"/>
            <a:ext cx="4917934" cy="847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290" y="31797930"/>
            <a:ext cx="4762500" cy="847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1"/>
          <p:cNvSpPr txBox="1"/>
          <p:nvPr/>
        </p:nvSpPr>
        <p:spPr>
          <a:xfrm>
            <a:off x="1535150" y="27016283"/>
            <a:ext cx="27516639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ko-KR" altLang="en-US" sz="4400" dirty="0" smtClean="0"/>
              <a:t>프라이버시</a:t>
            </a:r>
            <a:endParaRPr lang="en-US" altLang="ko-KR" sz="4400" dirty="0" smtClean="0"/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/>
              <a:t>운송장에 노출되는 프라이버시를 없애지만 상품을 정확하게 운송할 수 있다</a:t>
            </a:r>
            <a:r>
              <a:rPr lang="en-US" altLang="ko-KR" sz="4400" dirty="0" smtClean="0"/>
              <a:t>.</a:t>
            </a:r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/>
              <a:t>무인 운송 장치 해킹</a:t>
            </a:r>
            <a:r>
              <a:rPr lang="en-US" altLang="ko-KR" sz="4400" dirty="0"/>
              <a:t>, </a:t>
            </a:r>
            <a:r>
              <a:rPr lang="ko-KR" altLang="en-US" sz="4400" dirty="0" err="1"/>
              <a:t>비콘</a:t>
            </a:r>
            <a:r>
              <a:rPr lang="ko-KR" altLang="en-US" sz="4400" dirty="0"/>
              <a:t> 송신으로 인해 해시 결과값이 노출되더라도 개인정보는 안전하게 보호된다</a:t>
            </a:r>
            <a:r>
              <a:rPr lang="en-US" altLang="ko-KR" sz="4400" dirty="0" smtClean="0"/>
              <a:t>.</a:t>
            </a:r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/>
              <a:t>노출되는 해시 결과값은 공유하는 값에 의해 계속해서 바뀌므로 변조할 수 없다</a:t>
            </a:r>
            <a:r>
              <a:rPr lang="en-US" altLang="ko-KR" sz="4400" dirty="0" smtClean="0"/>
              <a:t>.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ko-KR" altLang="en-US" sz="4400" dirty="0" smtClean="0"/>
              <a:t>부인방지</a:t>
            </a:r>
            <a:endParaRPr lang="en-US" altLang="ko-KR" sz="4400" dirty="0" smtClean="0"/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 smtClean="0"/>
              <a:t>신뢰할 수 있는 어플리케이션은 값을 생성하여 공유한다</a:t>
            </a:r>
            <a:r>
              <a:rPr lang="en-US" altLang="ko-KR" sz="4400" dirty="0" smtClean="0"/>
              <a:t>. </a:t>
            </a:r>
            <a:r>
              <a:rPr lang="ko-KR" altLang="en-US" sz="4400" dirty="0" smtClean="0"/>
              <a:t>이 값과 운송장 데이터의 </a:t>
            </a:r>
            <a:r>
              <a:rPr lang="ko-KR" altLang="en-US" sz="4400" dirty="0" err="1" smtClean="0"/>
              <a:t>해시값을</a:t>
            </a:r>
            <a:r>
              <a:rPr lang="ko-KR" altLang="en-US" sz="4400" dirty="0" smtClean="0"/>
              <a:t> 생성한다</a:t>
            </a:r>
            <a:r>
              <a:rPr lang="en-US" altLang="ko-KR" sz="4400" dirty="0" smtClean="0"/>
              <a:t>.</a:t>
            </a:r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 smtClean="0"/>
              <a:t>이 값을 무인 운송 장치에 입력하므로 송신 부인을 막는다</a:t>
            </a:r>
            <a:r>
              <a:rPr lang="en-US" altLang="ko-KR" sz="4400" dirty="0" smtClean="0"/>
              <a:t>.</a:t>
            </a:r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 smtClean="0"/>
              <a:t>이 값을 무인 운송 장치에 접근하여 전송하므로 수신 부인을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막는다</a:t>
            </a:r>
            <a:r>
              <a:rPr lang="en-US" altLang="ko-KR" sz="4400" dirty="0" smtClean="0"/>
              <a:t>.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ko-KR" altLang="en-US" sz="4400" dirty="0" smtClean="0"/>
              <a:t>구현</a:t>
            </a:r>
            <a:endParaRPr lang="en-US" altLang="ko-KR" sz="4400" dirty="0" smtClean="0"/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 smtClean="0"/>
              <a:t>구현은 스마트폰 </a:t>
            </a:r>
            <a:r>
              <a:rPr lang="ko-KR" altLang="en-US" sz="4400" dirty="0" err="1" smtClean="0"/>
              <a:t>비콘</a:t>
            </a:r>
            <a:r>
              <a:rPr lang="ko-KR" altLang="en-US" sz="4400" dirty="0" smtClean="0"/>
              <a:t> 환경을 테스트할 수 있는 어플리케이션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err="1" smtClean="0"/>
              <a:t>nRF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Connect</a:t>
            </a:r>
            <a:r>
              <a:rPr lang="ko-KR" altLang="en-US" sz="4400" dirty="0" smtClean="0"/>
              <a:t>를 사용했다</a:t>
            </a:r>
            <a:r>
              <a:rPr lang="en-US" altLang="ko-KR" sz="4400" dirty="0" smtClean="0"/>
              <a:t>.</a:t>
            </a:r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 smtClean="0"/>
              <a:t>송신기 역할의 스마트폰에서 </a:t>
            </a:r>
            <a:r>
              <a:rPr lang="en-US" altLang="ko-KR" sz="4400" dirty="0" smtClean="0"/>
              <a:t>“0x0001” </a:t>
            </a:r>
            <a:r>
              <a:rPr lang="ko-KR" altLang="en-US" sz="4400" dirty="0" smtClean="0"/>
              <a:t>데이터를 송신하였다</a:t>
            </a:r>
            <a:r>
              <a:rPr lang="en-US" altLang="ko-KR" sz="4400" dirty="0" smtClean="0"/>
              <a:t>.</a:t>
            </a:r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 smtClean="0"/>
              <a:t>범위 내의 수신기 역할의 스마트폰에서 </a:t>
            </a:r>
            <a:r>
              <a:rPr lang="en-US" altLang="ko-KR" sz="4400" dirty="0" smtClean="0"/>
              <a:t>“0x0001”</a:t>
            </a:r>
            <a:r>
              <a:rPr lang="ko-KR" altLang="en-US" sz="4400" dirty="0" smtClean="0"/>
              <a:t>이 수신되었음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을 확인할 수 있다</a:t>
            </a:r>
            <a:r>
              <a:rPr lang="en-US" altLang="ko-KR" sz="4400" dirty="0" smtClean="0"/>
              <a:t>.</a:t>
            </a:r>
            <a:endParaRPr lang="en-US" altLang="ko-KR" sz="4400" dirty="0"/>
          </a:p>
          <a:p>
            <a:pPr marL="742950" indent="-742950">
              <a:buFont typeface="+mj-lt"/>
              <a:buAutoNum type="arabicPeriod" startAt="4"/>
            </a:pPr>
            <a:r>
              <a:rPr lang="ko-KR" altLang="en-US" sz="4400" dirty="0" smtClean="0"/>
              <a:t>결론</a:t>
            </a:r>
            <a:endParaRPr lang="en-US" altLang="ko-KR" sz="4400" dirty="0" smtClean="0"/>
          </a:p>
          <a:p>
            <a:pPr marL="2496756" lvl="1" indent="-742950">
              <a:buFont typeface="Arial" panose="020B0604020202020204" pitchFamily="34" charset="0"/>
              <a:buChar char="•"/>
            </a:pPr>
            <a:r>
              <a:rPr lang="ko-KR" altLang="en-US" sz="4400" dirty="0"/>
              <a:t>별도의 장치없이 </a:t>
            </a:r>
            <a:r>
              <a:rPr lang="ko-KR" altLang="en-US" sz="4400" dirty="0" smtClean="0"/>
              <a:t>소유한 스마트폰을 통해 저전력 </a:t>
            </a:r>
            <a:r>
              <a:rPr lang="ko-KR" altLang="en-US" sz="4400" dirty="0" err="1" smtClean="0"/>
              <a:t>비콘</a:t>
            </a:r>
            <a:r>
              <a:rPr lang="ko-KR" altLang="en-US" sz="4400" dirty="0" smtClean="0"/>
              <a:t> 기능을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이용할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수 </a:t>
            </a:r>
            <a:r>
              <a:rPr lang="ko-KR" altLang="en-US" sz="4400" dirty="0"/>
              <a:t>있으며 이를 통해 제안하는 기법을 </a:t>
            </a:r>
            <a:r>
              <a:rPr lang="ko-KR" altLang="en-US" sz="4400" dirty="0" smtClean="0"/>
              <a:t>적용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택배 서비스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에서 발생하는 두 문제를 해결할 수 있었다</a:t>
            </a:r>
            <a:r>
              <a:rPr lang="en-US" altLang="ko-KR" sz="4400" dirty="0" smtClean="0"/>
              <a:t>.</a:t>
            </a:r>
            <a:endParaRPr lang="en-US" altLang="ko-KR" sz="4400" dirty="0"/>
          </a:p>
          <a:p>
            <a:pPr marL="2496756" lvl="1" indent="-742950">
              <a:buFont typeface="Arial" panose="020B0604020202020204" pitchFamily="34" charset="0"/>
              <a:buChar char="•"/>
            </a:pP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303</Words>
  <Application>Microsoft Office PowerPoint</Application>
  <PresentationFormat>사용자 지정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89</cp:revision>
  <dcterms:created xsi:type="dcterms:W3CDTF">2017-09-25T14:51:22Z</dcterms:created>
  <dcterms:modified xsi:type="dcterms:W3CDTF">2019-06-18T22:13:03Z</dcterms:modified>
</cp:coreProperties>
</file>