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0A6"/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047" autoAdjust="0"/>
    <p:restoredTop sz="94660"/>
  </p:normalViewPr>
  <p:slideViewPr>
    <p:cSldViewPr snapToGrid="0">
      <p:cViewPr>
        <p:scale>
          <a:sx n="25" d="100"/>
          <a:sy n="25" d="100"/>
        </p:scale>
        <p:origin x="-3090" y="142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부호 기반 양자 내성 암호 </a:t>
            </a:r>
            <a:r>
              <a:rPr lang="en-US" altLang="ko-KR" sz="11310" b="1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NIST </a:t>
            </a:r>
            <a:r>
              <a:rPr lang="ko-KR" altLang="en-US" sz="11310" b="1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표준화 동향</a:t>
            </a:r>
            <a:endParaRPr lang="ko-KR" altLang="en-US" sz="11310" b="1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 smtClean="0"/>
              <a:t>최승주</a:t>
            </a:r>
            <a:r>
              <a:rPr lang="en-US" altLang="ko-KR" sz="3959" baseline="30000" dirty="0" smtClean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smtClean="0"/>
              <a:t>권혁동</a:t>
            </a:r>
            <a:r>
              <a:rPr lang="en-US" altLang="ko-KR" sz="3959" baseline="30000" dirty="0" smtClean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smtClean="0"/>
              <a:t>서화정 </a:t>
            </a:r>
            <a:r>
              <a:rPr lang="en-US" altLang="ko-KR" sz="3959" baseline="30000" dirty="0" smtClean="0"/>
              <a:t> </a:t>
            </a:r>
            <a:r>
              <a:rPr lang="en-US" altLang="ko-KR" sz="3959" baseline="30000" dirty="0"/>
              <a:t>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 smtClean="0"/>
              <a:t>IT</a:t>
            </a:r>
            <a:r>
              <a:rPr lang="ko-KR" altLang="en-US" sz="3959" dirty="0" smtClean="0"/>
              <a:t>융합과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440575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8227439"/>
            <a:ext cx="27234963" cy="2180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양자 컴퓨터 시대에 대비한 양자 내성 암호 연구가 진행 중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양자 내성 암호 기반 중 부호 기반에 대한 고찰</a:t>
            </a:r>
            <a:endParaRPr lang="en-US" altLang="ko-KR" sz="452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64166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11426334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8832" y="13110178"/>
            <a:ext cx="27234963" cy="4965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err="1" smtClean="0"/>
              <a:t>큐비트를</a:t>
            </a:r>
            <a:r>
              <a:rPr lang="ko-KR" altLang="en-US" sz="4524" dirty="0" smtClean="0"/>
              <a:t> 이용한 병렬적인 연산 처리 가능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확률로 존재하는 연산 방법 사용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 smtClean="0"/>
              <a:t>●</a:t>
            </a:r>
            <a:r>
              <a:rPr lang="en-US" altLang="ko-KR" sz="4524" dirty="0" smtClean="0"/>
              <a:t> </a:t>
            </a:r>
            <a:r>
              <a:rPr lang="ko-KR" altLang="en-US" sz="4524" dirty="0"/>
              <a:t>기존 컴퓨터를 사용하면 몇 백 년이 걸릴 연산을 몇 분 안에 연산이 가능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소인수 분해 기반의 암호들의 연산을 깰 수 있</a:t>
            </a:r>
            <a:r>
              <a:rPr lang="ko-KR" altLang="en-US" sz="4524" dirty="0"/>
              <a:t>음</a:t>
            </a:r>
            <a:endParaRPr lang="en-US" altLang="ko-KR" sz="4524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1426333"/>
            <a:ext cx="64166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양자 컴퓨터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9233906"/>
            <a:ext cx="28885975" cy="4083294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8832" y="20794661"/>
            <a:ext cx="27234963" cy="2180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메시지에 의도적으로 에러 </a:t>
            </a:r>
            <a:r>
              <a:rPr lang="ko-KR" altLang="en-US" sz="4524" dirty="0" err="1" smtClean="0"/>
              <a:t>비트를</a:t>
            </a:r>
            <a:r>
              <a:rPr lang="ko-KR" altLang="en-US" sz="4524" dirty="0" smtClean="0"/>
              <a:t> 첨부하여 전송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신드롬 </a:t>
            </a:r>
            <a:r>
              <a:rPr lang="ko-KR" altLang="en-US" sz="4524" dirty="0" err="1" smtClean="0"/>
              <a:t>복호화</a:t>
            </a:r>
            <a:r>
              <a:rPr lang="ko-KR" altLang="en-US" sz="4524" dirty="0" smtClean="0"/>
              <a:t> 과정을 통해 </a:t>
            </a:r>
            <a:r>
              <a:rPr lang="en-US" altLang="ko-KR" sz="4524" dirty="0" smtClean="0"/>
              <a:t>NP-Complete </a:t>
            </a:r>
            <a:r>
              <a:rPr lang="ko-KR" altLang="en-US" sz="4524" dirty="0" smtClean="0"/>
              <a:t>어려움의 난이도 확보</a:t>
            </a:r>
            <a:r>
              <a:rPr lang="en-US" altLang="ko-KR" sz="4524" dirty="0" smtClean="0"/>
              <a:t>, </a:t>
            </a:r>
            <a:r>
              <a:rPr lang="ko-KR" altLang="en-US" sz="4524" dirty="0" smtClean="0"/>
              <a:t>양자 컴퓨터의 연산에도 안전</a:t>
            </a:r>
            <a:endParaRPr lang="en-US" altLang="ko-KR" sz="4524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4" y="19233904"/>
            <a:ext cx="64166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부호 기반 암호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23888700"/>
            <a:ext cx="28885975" cy="17517439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33592" y="25682398"/>
            <a:ext cx="27234963" cy="13320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en-US" altLang="ko-KR" sz="4524" dirty="0" smtClean="0"/>
              <a:t>2016</a:t>
            </a:r>
            <a:r>
              <a:rPr lang="ko-KR" altLang="en-US" sz="4524" dirty="0" smtClean="0"/>
              <a:t>년 </a:t>
            </a:r>
            <a:r>
              <a:rPr lang="en-US" altLang="ko-KR" sz="4524" dirty="0" smtClean="0"/>
              <a:t>NIST </a:t>
            </a:r>
            <a:r>
              <a:rPr lang="ko-KR" altLang="en-US" sz="4524" dirty="0" smtClean="0"/>
              <a:t>양자 내성 암호 표준 공모전 개최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en-US" altLang="ko-KR" sz="4524" dirty="0" smtClean="0"/>
              <a:t>Round 1</a:t>
            </a:r>
            <a:r>
              <a:rPr lang="en-US" altLang="ko-KR" sz="4524" dirty="0"/>
              <a:t>,</a:t>
            </a:r>
            <a:r>
              <a:rPr lang="ko-KR" altLang="en-US" sz="4524" dirty="0" smtClean="0"/>
              <a:t> </a:t>
            </a:r>
            <a:r>
              <a:rPr lang="en-US" altLang="ko-KR" sz="4524" dirty="0" smtClean="0"/>
              <a:t>NIST</a:t>
            </a:r>
            <a:r>
              <a:rPr lang="ko-KR" altLang="en-US" sz="4524" dirty="0" smtClean="0"/>
              <a:t>에서 요구한 내성 암호 특성을 </a:t>
            </a:r>
            <a:endParaRPr lang="en-US" altLang="ko-KR" sz="4524" dirty="0" smtClean="0"/>
          </a:p>
          <a:p>
            <a:r>
              <a:rPr lang="en-US" altLang="ko-KR" sz="4524" dirty="0"/>
              <a:t> </a:t>
            </a:r>
            <a:r>
              <a:rPr lang="en-US" altLang="ko-KR" sz="4524" dirty="0" smtClean="0"/>
              <a:t>    </a:t>
            </a:r>
            <a:r>
              <a:rPr lang="ko-KR" altLang="en-US" sz="4524" dirty="0" smtClean="0"/>
              <a:t>충족하는</a:t>
            </a:r>
            <a:r>
              <a:rPr lang="en-US" altLang="ko-KR" sz="4524" dirty="0"/>
              <a:t> </a:t>
            </a:r>
            <a:r>
              <a:rPr lang="en-US" altLang="ko-KR" sz="4524" dirty="0" smtClean="0"/>
              <a:t>64</a:t>
            </a:r>
            <a:r>
              <a:rPr lang="ko-KR" altLang="en-US" sz="4524" dirty="0" smtClean="0"/>
              <a:t>개의 양자 내성 암호 후보 선출</a:t>
            </a:r>
            <a:endParaRPr lang="en-US" altLang="ko-KR" sz="4524" dirty="0"/>
          </a:p>
          <a:p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en-US" altLang="ko-KR" sz="4524" dirty="0" smtClean="0"/>
              <a:t>Round 2, </a:t>
            </a:r>
            <a:r>
              <a:rPr lang="ko-KR" altLang="en-US" sz="4524" dirty="0" smtClean="0"/>
              <a:t>제출된 양자 내성 암호 후보들에 대한 </a:t>
            </a:r>
            <a:endParaRPr lang="en-US" altLang="ko-KR" sz="4524" dirty="0" smtClean="0"/>
          </a:p>
          <a:p>
            <a:r>
              <a:rPr lang="en-US" altLang="ko-KR" sz="4524" dirty="0"/>
              <a:t> </a:t>
            </a:r>
            <a:r>
              <a:rPr lang="en-US" altLang="ko-KR" sz="4524" dirty="0" smtClean="0"/>
              <a:t>    </a:t>
            </a:r>
            <a:r>
              <a:rPr lang="ko-KR" altLang="en-US" sz="4524" dirty="0" smtClean="0"/>
              <a:t>최적화 요구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총 </a:t>
            </a:r>
            <a:r>
              <a:rPr lang="en-US" altLang="ko-KR" sz="4524" dirty="0" smtClean="0"/>
              <a:t>26</a:t>
            </a:r>
            <a:r>
              <a:rPr lang="ko-KR" altLang="en-US" sz="4524" dirty="0" smtClean="0"/>
              <a:t>개의 공개키 암호 및 서명 알고리즘 선정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 smtClean="0"/>
              <a:t>● </a:t>
            </a:r>
            <a:r>
              <a:rPr lang="en-US" altLang="ko-KR" sz="4524" dirty="0" smtClean="0"/>
              <a:t>2022/2024 </a:t>
            </a:r>
            <a:r>
              <a:rPr lang="ko-KR" altLang="en-US" sz="4524" dirty="0"/>
              <a:t>양자 내성 암호 표준화 완성으로 </a:t>
            </a:r>
            <a:r>
              <a:rPr lang="ko-KR" altLang="en-US" sz="4524" dirty="0" smtClean="0"/>
              <a:t>예상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 smtClean="0"/>
              <a:t>● 양자 컴퓨터 시대에 대비한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양자 내성 암호에 대한 </a:t>
            </a:r>
            <a:endParaRPr lang="en-US" altLang="ko-KR" sz="4524" dirty="0" smtClean="0"/>
          </a:p>
          <a:p>
            <a:r>
              <a:rPr lang="en-US" altLang="ko-KR" sz="4524" dirty="0"/>
              <a:t> </a:t>
            </a:r>
            <a:r>
              <a:rPr lang="en-US" altLang="ko-KR" sz="4524" dirty="0" smtClean="0"/>
              <a:t>    </a:t>
            </a:r>
            <a:r>
              <a:rPr lang="ko-KR" altLang="en-US" sz="4524" dirty="0" smtClean="0"/>
              <a:t>많은 관심과 신속한 연구가 필요</a:t>
            </a:r>
            <a:endParaRPr lang="en-US" altLang="ko-KR" sz="4524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8084" y="23888700"/>
            <a:ext cx="64166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 smtClean="0">
                <a:solidFill>
                  <a:schemeClr val="bg1"/>
                </a:solidFill>
              </a:rPr>
              <a:t>NIST </a:t>
            </a:r>
            <a:r>
              <a:rPr lang="ko-KR" altLang="en-US" sz="5090" b="1" dirty="0" smtClean="0">
                <a:solidFill>
                  <a:schemeClr val="bg1"/>
                </a:solidFill>
              </a:rPr>
              <a:t>양자 내성 암호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48454"/>
              </p:ext>
            </p:extLst>
          </p:nvPr>
        </p:nvGraphicFramePr>
        <p:xfrm>
          <a:off x="15276313" y="24854630"/>
          <a:ext cx="13368693" cy="1484002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448687"/>
                <a:gridCol w="5067300"/>
                <a:gridCol w="3852706"/>
              </a:tblGrid>
              <a:tr h="898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/>
                        <a:t>기반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/>
                        <a:t>공개키</a:t>
                      </a:r>
                      <a:r>
                        <a:rPr lang="en-US" altLang="ko-KR" sz="3600" b="1" baseline="0" dirty="0" smtClean="0"/>
                        <a:t> </a:t>
                      </a:r>
                      <a:r>
                        <a:rPr lang="ko-KR" altLang="en-US" sz="3600" b="1" baseline="0" dirty="0" smtClean="0"/>
                        <a:t>암호</a:t>
                      </a:r>
                      <a:r>
                        <a:rPr lang="en-US" altLang="ko-KR" sz="3600" b="1" baseline="0" dirty="0" smtClean="0"/>
                        <a:t>/ </a:t>
                      </a:r>
                      <a:r>
                        <a:rPr lang="ko-KR" altLang="en-US" sz="3600" b="1" baseline="0" dirty="0" smtClean="0"/>
                        <a:t>키 생성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/>
                        <a:t>서명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7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부호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Bike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Classic </a:t>
                      </a:r>
                      <a:r>
                        <a:rPr lang="en-US" altLang="ko-KR" sz="3600" b="1" dirty="0" err="1" smtClean="0"/>
                        <a:t>McEliece</a:t>
                      </a:r>
                      <a:endParaRPr lang="en-US" altLang="ko-KR" sz="3600" b="1" dirty="0" smtClean="0"/>
                    </a:p>
                    <a:p>
                      <a:pPr algn="l" latinLnBrk="1"/>
                      <a:r>
                        <a:rPr lang="en-US" altLang="ko-KR" sz="3600" b="1" dirty="0" smtClean="0"/>
                        <a:t> HQC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</a:t>
                      </a:r>
                      <a:r>
                        <a:rPr lang="en-US" altLang="ko-KR" sz="3600" b="1" dirty="0" err="1" smtClean="0"/>
                        <a:t>LEDAcrypt</a:t>
                      </a:r>
                      <a:endParaRPr lang="en-US" altLang="ko-KR" sz="3600" b="1" dirty="0" smtClean="0"/>
                    </a:p>
                    <a:p>
                      <a:pPr algn="l" latinLnBrk="1"/>
                      <a:r>
                        <a:rPr lang="en-US" altLang="ko-KR" sz="3600" b="1" dirty="0" smtClean="0"/>
                        <a:t> NTS-KEM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ROLLO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RQC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7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격자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CRYSTALS-KHYBER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</a:t>
                      </a:r>
                      <a:r>
                        <a:rPr lang="en-US" altLang="ko-KR" sz="3600" b="1" dirty="0" err="1" smtClean="0"/>
                        <a:t>Frondose</a:t>
                      </a:r>
                      <a:endParaRPr lang="en-US" altLang="ko-KR" sz="3600" b="1" dirty="0" smtClean="0"/>
                    </a:p>
                    <a:p>
                      <a:pPr algn="l" latinLnBrk="1"/>
                      <a:r>
                        <a:rPr lang="en-US" altLang="ko-KR" sz="3600" b="1" dirty="0" smtClean="0"/>
                        <a:t> LAC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</a:t>
                      </a:r>
                      <a:r>
                        <a:rPr lang="en-US" altLang="ko-KR" sz="3600" b="1" dirty="0" err="1" smtClean="0"/>
                        <a:t>Newcome</a:t>
                      </a:r>
                      <a:endParaRPr lang="en-US" altLang="ko-KR" sz="3600" b="1" dirty="0" smtClean="0"/>
                    </a:p>
                    <a:p>
                      <a:pPr algn="l" latinLnBrk="1"/>
                      <a:r>
                        <a:rPr lang="en-US" altLang="ko-KR" sz="3600" b="1" dirty="0" smtClean="0"/>
                        <a:t> NTRU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NTRU</a:t>
                      </a:r>
                      <a:r>
                        <a:rPr lang="en-US" altLang="ko-KR" sz="3600" b="1" baseline="0" dirty="0" smtClean="0"/>
                        <a:t> Prime</a:t>
                      </a:r>
                    </a:p>
                    <a:p>
                      <a:pPr algn="l" latinLnBrk="1"/>
                      <a:r>
                        <a:rPr lang="en-US" altLang="ko-KR" sz="3600" b="1" baseline="0" dirty="0" smtClean="0"/>
                        <a:t> Round 5</a:t>
                      </a:r>
                    </a:p>
                    <a:p>
                      <a:pPr algn="l" latinLnBrk="1"/>
                      <a:r>
                        <a:rPr lang="en-US" altLang="ko-KR" sz="3600" b="1" baseline="0" dirty="0" smtClean="0"/>
                        <a:t> SABER</a:t>
                      </a:r>
                    </a:p>
                    <a:p>
                      <a:pPr algn="l" latinLnBrk="1"/>
                      <a:r>
                        <a:rPr lang="en-US" altLang="ko-KR" sz="3600" b="1" baseline="0" dirty="0" smtClean="0"/>
                        <a:t> Three Bears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CRYSTALS-</a:t>
                      </a:r>
                    </a:p>
                    <a:p>
                      <a:pPr algn="l" latinLnBrk="1"/>
                      <a:r>
                        <a:rPr lang="en-US" altLang="ko-KR" sz="3600" b="1" baseline="0" dirty="0" smtClean="0"/>
                        <a:t> </a:t>
                      </a:r>
                      <a:r>
                        <a:rPr lang="en-US" altLang="ko-KR" sz="3600" b="1" dirty="0" smtClean="0"/>
                        <a:t>DILITHIUM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FALCON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</a:t>
                      </a:r>
                      <a:r>
                        <a:rPr lang="en-US" altLang="ko-KR" sz="3600" b="1" dirty="0" err="1" smtClean="0"/>
                        <a:t>qTESLA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</a:t>
                      </a:r>
                      <a:r>
                        <a:rPr lang="ko-KR" altLang="en-US" sz="3600" b="1" dirty="0" err="1" smtClean="0"/>
                        <a:t>다변수</a:t>
                      </a:r>
                      <a:r>
                        <a:rPr lang="ko-KR" altLang="en-US" sz="3600" b="1" dirty="0" smtClean="0"/>
                        <a:t> 다항식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</a:t>
                      </a:r>
                      <a:r>
                        <a:rPr lang="en-US" altLang="ko-KR" sz="3600" b="1" dirty="0" err="1" smtClean="0"/>
                        <a:t>GeMSS</a:t>
                      </a:r>
                      <a:endParaRPr lang="en-US" altLang="ko-KR" sz="3600" b="1" dirty="0" smtClean="0"/>
                    </a:p>
                    <a:p>
                      <a:pPr algn="l" latinLnBrk="1"/>
                      <a:r>
                        <a:rPr lang="en-US" altLang="ko-KR" sz="3600" b="1" dirty="0" smtClean="0"/>
                        <a:t> LUOV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MQDSS</a:t>
                      </a:r>
                    </a:p>
                    <a:p>
                      <a:pPr algn="l" latinLnBrk="1"/>
                      <a:r>
                        <a:rPr lang="en-US" altLang="ko-KR" sz="3600" b="1" dirty="0" smtClean="0"/>
                        <a:t> Rainbow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아이소제니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SIKE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해시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SPHINCS+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600" b="1" dirty="0" smtClean="0"/>
                        <a:t> 제로 지식 증명</a:t>
                      </a:r>
                      <a:endParaRPr lang="ko-KR" altLang="en-US" sz="3600" b="1" dirty="0"/>
                    </a:p>
                  </a:txBody>
                  <a:tcPr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600" b="1" dirty="0" smtClean="0"/>
                        <a:t> Picnic</a:t>
                      </a:r>
                      <a:endParaRPr lang="ko-KR" altLang="en-US" sz="3600" b="1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54400" y="40043100"/>
            <a:ext cx="1150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Fig 2. NIST  </a:t>
            </a:r>
            <a:r>
              <a:rPr lang="ko-KR" altLang="en-US" sz="4400" dirty="0"/>
              <a:t>양자 내성 </a:t>
            </a:r>
            <a:r>
              <a:rPr lang="ko-KR" altLang="en-US" sz="4400" dirty="0" smtClean="0"/>
              <a:t>암호 </a:t>
            </a:r>
            <a:r>
              <a:rPr lang="en-US" altLang="ko-KR" sz="4400" dirty="0" smtClean="0"/>
              <a:t>Round 2</a:t>
            </a:r>
            <a:endParaRPr lang="ko-KR" altLang="en-US" sz="4400" dirty="0"/>
          </a:p>
        </p:txBody>
      </p:sp>
      <p:sp>
        <p:nvSpPr>
          <p:cNvPr id="11" name="AutoShape 2" descr="íë¹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4" descr="íë¹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qub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584" y="12929879"/>
            <a:ext cx="7625680" cy="41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052840" y="17319488"/>
            <a:ext cx="1150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Fig 1. </a:t>
            </a:r>
            <a:r>
              <a:rPr lang="ko-KR" altLang="en-US" sz="4400" dirty="0" smtClean="0"/>
              <a:t>양자 컴퓨터의 </a:t>
            </a:r>
            <a:r>
              <a:rPr lang="ko-KR" altLang="en-US" sz="4400" dirty="0" err="1" smtClean="0"/>
              <a:t>큐비트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283</Words>
  <Application>Microsoft Office PowerPoint</Application>
  <PresentationFormat>사용자 지정</PresentationFormat>
  <Paragraphs>78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Owner</cp:lastModifiedBy>
  <cp:revision>59</cp:revision>
  <dcterms:created xsi:type="dcterms:W3CDTF">2017-09-25T14:51:22Z</dcterms:created>
  <dcterms:modified xsi:type="dcterms:W3CDTF">2019-06-18T14:26:47Z</dcterms:modified>
</cp:coreProperties>
</file>