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3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90" r:id="rId5"/>
    <p:sldId id="299" r:id="rId6"/>
    <p:sldId id="291" r:id="rId7"/>
    <p:sldId id="296" r:id="rId8"/>
    <p:sldId id="297" r:id="rId9"/>
    <p:sldId id="298" r:id="rId10"/>
    <p:sldId id="292" r:id="rId11"/>
    <p:sldId id="300" r:id="rId12"/>
    <p:sldId id="302" r:id="rId13"/>
    <p:sldId id="293" r:id="rId14"/>
    <p:sldId id="303" r:id="rId15"/>
    <p:sldId id="294" r:id="rId16"/>
    <p:sldId id="29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754" y="77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6060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84" r:id="rId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latin typeface="맑은 고딕" charset="0"/>
                <a:ea typeface="맑은 고딕" charset="0"/>
              </a:rPr>
              <a:t>양자통신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환경 상에서의</a:t>
            </a:r>
            <a:r>
              <a:rPr lang="en-US" altLang="ko-KR" dirty="0" smtClean="0">
                <a:latin typeface="맑은 고딕" charset="0"/>
                <a:ea typeface="맑은 고딕" charset="0"/>
              </a:rPr>
              <a:t/>
            </a:r>
            <a:br>
              <a:rPr lang="en-US" altLang="ko-KR" dirty="0" smtClean="0">
                <a:latin typeface="맑은 고딕" charset="0"/>
                <a:ea typeface="맑은 고딕" charset="0"/>
              </a:rPr>
            </a:br>
            <a:r>
              <a:rPr lang="ko-KR" altLang="en-US" dirty="0" smtClean="0">
                <a:latin typeface="맑은 고딕" charset="0"/>
                <a:ea typeface="맑은 고딕" charset="0"/>
              </a:rPr>
              <a:t>가용성 침해 공격</a:t>
            </a:r>
            <a:endParaRPr lang="ko-KR" altLang="en-US" sz="6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22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400" b="0" strike="noStrike" cap="none" dirty="0" smtClean="0">
                <a:latin typeface="맑은 고딕" charset="0"/>
                <a:ea typeface="맑은 고딕" charset="0"/>
              </a:rPr>
              <a:t>한성대학교 </a:t>
            </a: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IT</a:t>
            </a:r>
            <a:r>
              <a:rPr lang="ko-KR" altLang="en-US" sz="2400" b="0" strike="noStrike" cap="none" dirty="0" err="1" smtClean="0">
                <a:latin typeface="맑은 고딕" charset="0"/>
                <a:ea typeface="맑은 고딕" charset="0"/>
              </a:rPr>
              <a:t>융합공학부</a:t>
            </a:r>
            <a:endParaRPr lang="en-US" altLang="ko-KR" sz="24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dirty="0" err="1" smtClean="0">
                <a:latin typeface="맑은 고딕" charset="0"/>
                <a:ea typeface="맑은 고딕" charset="0"/>
              </a:rPr>
              <a:t>권혁동</a:t>
            </a:r>
            <a:r>
              <a:rPr lang="ko-KR" altLang="en-US" dirty="0" smtClean="0">
                <a:latin typeface="맑은 고딕" charset="0"/>
                <a:ea typeface="맑은 고딕" charset="0"/>
              </a:rPr>
              <a:t> 김현준 김경호 </a:t>
            </a:r>
            <a:r>
              <a:rPr lang="ko-KR" altLang="en-US" dirty="0" err="1" smtClean="0">
                <a:latin typeface="맑은 고딕" charset="0"/>
                <a:ea typeface="맑은 고딕" charset="0"/>
              </a:rPr>
              <a:t>서화정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678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양자통신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291291" y="1988908"/>
            <a:ext cx="467080" cy="9957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6502481" y="1987806"/>
            <a:ext cx="418426" cy="995785"/>
          </a:xfrm>
          <a:prstGeom prst="rect">
            <a:avLst/>
          </a:prstGeom>
        </p:spPr>
      </p:pic>
      <p:cxnSp>
        <p:nvCxnSpPr>
          <p:cNvPr id="12" name="직선 화살표 연결선 11"/>
          <p:cNvCxnSpPr/>
          <p:nvPr/>
        </p:nvCxnSpPr>
        <p:spPr>
          <a:xfrm flipV="1">
            <a:off x="1430678" y="1944294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5400000" flipV="1">
            <a:off x="1430678" y="2245971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2700000" flipV="1">
            <a:off x="1430677" y="2568649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8900000" flipH="1" flipV="1">
            <a:off x="1430677" y="2893532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0729" y="1891631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10729" y="2515986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910729" y="2194833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910729" y="2837138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0</a:t>
            </a:r>
            <a:endParaRPr lang="ko-KR" altLang="en-US" sz="1400" dirty="0"/>
          </a:p>
        </p:txBody>
      </p:sp>
      <p:sp>
        <p:nvSpPr>
          <p:cNvPr id="21" name="직사각형 20"/>
          <p:cNvSpPr/>
          <p:nvPr/>
        </p:nvSpPr>
        <p:spPr>
          <a:xfrm>
            <a:off x="910729" y="1831649"/>
            <a:ext cx="684324" cy="136694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1928639" y="2487741"/>
            <a:ext cx="3060280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 rot="18900000" flipH="1" flipV="1">
            <a:off x="2896868" y="2265332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 rot="2700000" flipV="1">
            <a:off x="3268027" y="2265334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 flipV="1">
            <a:off x="3672398" y="2265332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 flipV="1">
            <a:off x="4013235" y="2231406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 flipV="1">
            <a:off x="4317812" y="2231406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rot="2700000" flipV="1">
            <a:off x="4661673" y="2248019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5231131" y="1922027"/>
            <a:ext cx="308929" cy="304578"/>
            <a:chOff x="7904988" y="1752600"/>
            <a:chExt cx="324612" cy="320040"/>
          </a:xfrm>
        </p:grpSpPr>
        <p:cxnSp>
          <p:nvCxnSpPr>
            <p:cNvPr id="32" name="직선 화살표 연결선 31"/>
            <p:cNvCxnSpPr/>
            <p:nvPr/>
          </p:nvCxnSpPr>
          <p:spPr>
            <a:xfrm flipV="1">
              <a:off x="8062214" y="17526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/>
            <p:cNvCxnSpPr/>
            <p:nvPr/>
          </p:nvCxnSpPr>
          <p:spPr>
            <a:xfrm>
              <a:off x="7904988" y="19207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 rot="2700000">
            <a:off x="5220715" y="2666499"/>
            <a:ext cx="320093" cy="304578"/>
            <a:chOff x="8057388" y="1905000"/>
            <a:chExt cx="324612" cy="320040"/>
          </a:xfrm>
        </p:grpSpPr>
        <p:cxnSp>
          <p:nvCxnSpPr>
            <p:cNvPr id="36" name="직선 화살표 연결선 35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5483406" y="1927994"/>
            <a:ext cx="859193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직교기저</a:t>
            </a:r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488462" y="2677803"/>
            <a:ext cx="859193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대각기저</a:t>
            </a:r>
            <a:endParaRPr lang="ko-KR" altLang="en-US" sz="1400" dirty="0"/>
          </a:p>
        </p:txBody>
      </p:sp>
      <p:sp>
        <p:nvSpPr>
          <p:cNvPr id="42" name="TextBox 41"/>
          <p:cNvSpPr txBox="1"/>
          <p:nvPr/>
        </p:nvSpPr>
        <p:spPr>
          <a:xfrm>
            <a:off x="974295" y="3601556"/>
            <a:ext cx="1520936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전송 양자</a:t>
            </a:r>
            <a:endParaRPr lang="ko-KR" altLang="en-US" sz="1400" dirty="0"/>
          </a:p>
        </p:txBody>
      </p:sp>
      <p:cxnSp>
        <p:nvCxnSpPr>
          <p:cNvPr id="44" name="직선 화살표 연결선 43"/>
          <p:cNvCxnSpPr/>
          <p:nvPr/>
        </p:nvCxnSpPr>
        <p:spPr>
          <a:xfrm rot="18900000" flipH="1" flipV="1">
            <a:off x="2573620" y="3626413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 rot="2700000" flipV="1">
            <a:off x="3017297" y="3626414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rot="5400000" flipV="1">
            <a:off x="3407164" y="3655420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/>
          <p:nvPr/>
        </p:nvCxnSpPr>
        <p:spPr>
          <a:xfrm flipV="1">
            <a:off x="3806016" y="3643249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/>
          <p:nvPr/>
        </p:nvCxnSpPr>
        <p:spPr>
          <a:xfrm flipV="1">
            <a:off x="4219371" y="3643249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/>
          <p:cNvCxnSpPr/>
          <p:nvPr/>
        </p:nvCxnSpPr>
        <p:spPr>
          <a:xfrm rot="2700000" flipV="1">
            <a:off x="4635750" y="3652611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 rot="18900000" flipH="1" flipV="1">
            <a:off x="5012659" y="3632702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/>
          <p:cNvCxnSpPr/>
          <p:nvPr/>
        </p:nvCxnSpPr>
        <p:spPr>
          <a:xfrm flipV="1">
            <a:off x="5430430" y="3655906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V="1">
            <a:off x="2594524" y="4200417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/>
          <p:cNvCxnSpPr/>
          <p:nvPr/>
        </p:nvCxnSpPr>
        <p:spPr>
          <a:xfrm rot="2700000" flipV="1">
            <a:off x="2989826" y="4200417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/>
          <p:nvPr/>
        </p:nvCxnSpPr>
        <p:spPr>
          <a:xfrm rot="18900000" flipH="1" flipV="1">
            <a:off x="3391634" y="4172947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/>
          <p:cNvCxnSpPr/>
          <p:nvPr/>
        </p:nvCxnSpPr>
        <p:spPr>
          <a:xfrm flipV="1">
            <a:off x="3812416" y="4198571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/>
          <p:nvPr/>
        </p:nvCxnSpPr>
        <p:spPr>
          <a:xfrm rot="2700000" flipV="1">
            <a:off x="4219371" y="4198571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/>
          <p:nvPr/>
        </p:nvCxnSpPr>
        <p:spPr>
          <a:xfrm rot="2700000" flipV="1">
            <a:off x="4645714" y="4172947"/>
            <a:ext cx="0" cy="187581"/>
          </a:xfrm>
          <a:prstGeom prst="straightConnector1">
            <a:avLst/>
          </a:prstGeom>
          <a:ln w="1905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/>
          <p:nvPr/>
        </p:nvCxnSpPr>
        <p:spPr>
          <a:xfrm rot="18900000" flipH="1" flipV="1">
            <a:off x="5025056" y="4184409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 rot="18900000" flipH="1" flipV="1">
            <a:off x="5422392" y="4184408"/>
            <a:ext cx="0" cy="18758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2459360" y="3871931"/>
            <a:ext cx="330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/>
              <a:t>0      1      0       1      1       1     0      1</a:t>
            </a:r>
            <a:endParaRPr lang="ko-KR" altLang="en-US" sz="1400" dirty="0"/>
          </a:p>
        </p:txBody>
      </p:sp>
      <p:sp>
        <p:nvSpPr>
          <p:cNvPr id="61" name="TextBox 60"/>
          <p:cNvSpPr txBox="1"/>
          <p:nvPr/>
        </p:nvSpPr>
        <p:spPr>
          <a:xfrm>
            <a:off x="2459360" y="4422285"/>
            <a:ext cx="3305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</a:t>
            </a:r>
            <a:r>
              <a:rPr lang="en-US" altLang="ko-KR" sz="1400" dirty="0" smtClean="0"/>
              <a:t>      1      0       1      1       1     0      0</a:t>
            </a:r>
            <a:endParaRPr lang="ko-KR" altLang="en-US" sz="1400" dirty="0"/>
          </a:p>
        </p:txBody>
      </p:sp>
      <p:grpSp>
        <p:nvGrpSpPr>
          <p:cNvPr id="62" name="그룹 61"/>
          <p:cNvGrpSpPr/>
          <p:nvPr/>
        </p:nvGrpSpPr>
        <p:grpSpPr>
          <a:xfrm>
            <a:off x="2440059" y="4707217"/>
            <a:ext cx="308929" cy="304578"/>
            <a:chOff x="7904988" y="1752600"/>
            <a:chExt cx="324612" cy="320040"/>
          </a:xfrm>
        </p:grpSpPr>
        <p:cxnSp>
          <p:nvCxnSpPr>
            <p:cNvPr id="63" name="직선 화살표 연결선 62"/>
            <p:cNvCxnSpPr/>
            <p:nvPr/>
          </p:nvCxnSpPr>
          <p:spPr>
            <a:xfrm flipV="1">
              <a:off x="8062214" y="17526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화살표 연결선 63"/>
            <p:cNvCxnSpPr/>
            <p:nvPr/>
          </p:nvCxnSpPr>
          <p:spPr>
            <a:xfrm>
              <a:off x="7904988" y="19207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그룹 64"/>
          <p:cNvGrpSpPr/>
          <p:nvPr/>
        </p:nvGrpSpPr>
        <p:grpSpPr>
          <a:xfrm>
            <a:off x="3666055" y="4714952"/>
            <a:ext cx="308929" cy="304578"/>
            <a:chOff x="7904988" y="1752600"/>
            <a:chExt cx="324612" cy="320040"/>
          </a:xfrm>
        </p:grpSpPr>
        <p:cxnSp>
          <p:nvCxnSpPr>
            <p:cNvPr id="66" name="직선 화살표 연결선 65"/>
            <p:cNvCxnSpPr/>
            <p:nvPr/>
          </p:nvCxnSpPr>
          <p:spPr>
            <a:xfrm flipV="1">
              <a:off x="8062214" y="17526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화살표 연결선 66"/>
            <p:cNvCxnSpPr/>
            <p:nvPr/>
          </p:nvCxnSpPr>
          <p:spPr>
            <a:xfrm>
              <a:off x="7904988" y="19207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그룹 67"/>
          <p:cNvGrpSpPr/>
          <p:nvPr/>
        </p:nvGrpSpPr>
        <p:grpSpPr>
          <a:xfrm rot="2700000">
            <a:off x="2858400" y="4707217"/>
            <a:ext cx="320093" cy="304578"/>
            <a:chOff x="8057388" y="1905000"/>
            <a:chExt cx="324612" cy="320040"/>
          </a:xfrm>
        </p:grpSpPr>
        <p:cxnSp>
          <p:nvCxnSpPr>
            <p:cNvPr id="69" name="직선 화살표 연결선 68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화살표 연결선 69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그룹 70"/>
          <p:cNvGrpSpPr/>
          <p:nvPr/>
        </p:nvGrpSpPr>
        <p:grpSpPr>
          <a:xfrm rot="2700000">
            <a:off x="3242895" y="4698019"/>
            <a:ext cx="320093" cy="304578"/>
            <a:chOff x="8057388" y="1905000"/>
            <a:chExt cx="324612" cy="320040"/>
          </a:xfrm>
        </p:grpSpPr>
        <p:cxnSp>
          <p:nvCxnSpPr>
            <p:cNvPr id="72" name="직선 화살표 연결선 71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그룹 73"/>
          <p:cNvGrpSpPr/>
          <p:nvPr/>
        </p:nvGrpSpPr>
        <p:grpSpPr>
          <a:xfrm rot="2700000">
            <a:off x="4062477" y="4694475"/>
            <a:ext cx="320093" cy="304578"/>
            <a:chOff x="8057388" y="1905000"/>
            <a:chExt cx="324612" cy="320040"/>
          </a:xfrm>
        </p:grpSpPr>
        <p:cxnSp>
          <p:nvCxnSpPr>
            <p:cNvPr id="75" name="직선 화살표 연결선 74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그룹 76"/>
          <p:cNvGrpSpPr/>
          <p:nvPr/>
        </p:nvGrpSpPr>
        <p:grpSpPr>
          <a:xfrm rot="2700000">
            <a:off x="4487382" y="4687571"/>
            <a:ext cx="320093" cy="304578"/>
            <a:chOff x="8057388" y="1905000"/>
            <a:chExt cx="324612" cy="320040"/>
          </a:xfrm>
        </p:grpSpPr>
        <p:cxnSp>
          <p:nvCxnSpPr>
            <p:cNvPr id="78" name="직선 화살표 연결선 77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그룹 79"/>
          <p:cNvGrpSpPr/>
          <p:nvPr/>
        </p:nvGrpSpPr>
        <p:grpSpPr>
          <a:xfrm rot="2700000">
            <a:off x="4865008" y="4690305"/>
            <a:ext cx="320093" cy="304578"/>
            <a:chOff x="8057388" y="1905000"/>
            <a:chExt cx="324612" cy="320040"/>
          </a:xfrm>
        </p:grpSpPr>
        <p:cxnSp>
          <p:nvCxnSpPr>
            <p:cNvPr id="81" name="직선 화살표 연결선 80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화살표 연결선 81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그룹 82"/>
          <p:cNvGrpSpPr/>
          <p:nvPr/>
        </p:nvGrpSpPr>
        <p:grpSpPr>
          <a:xfrm rot="2700000">
            <a:off x="5270383" y="4690304"/>
            <a:ext cx="320093" cy="304578"/>
            <a:chOff x="8057388" y="1905000"/>
            <a:chExt cx="324612" cy="320040"/>
          </a:xfrm>
        </p:grpSpPr>
        <p:cxnSp>
          <p:nvCxnSpPr>
            <p:cNvPr id="84" name="직선 화살표 연결선 83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화살표 연결선 84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직사각형 85"/>
          <p:cNvSpPr/>
          <p:nvPr/>
        </p:nvSpPr>
        <p:spPr>
          <a:xfrm>
            <a:off x="2854123" y="3593527"/>
            <a:ext cx="322079" cy="2023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/>
          <p:cNvSpPr/>
          <p:nvPr/>
        </p:nvSpPr>
        <p:spPr>
          <a:xfrm>
            <a:off x="3659569" y="3593527"/>
            <a:ext cx="324337" cy="2023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4490148" y="3593527"/>
            <a:ext cx="306302" cy="2023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직사각형 88"/>
          <p:cNvSpPr/>
          <p:nvPr/>
        </p:nvSpPr>
        <p:spPr>
          <a:xfrm>
            <a:off x="4851101" y="3593527"/>
            <a:ext cx="336967" cy="202358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/>
          <p:cNvSpPr txBox="1"/>
          <p:nvPr/>
        </p:nvSpPr>
        <p:spPr>
          <a:xfrm>
            <a:off x="974295" y="3899421"/>
            <a:ext cx="1520936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/>
              <a:t>전송 비트</a:t>
            </a:r>
            <a:endParaRPr lang="ko-KR" altLang="en-US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974295" y="4197285"/>
            <a:ext cx="1520936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/>
              <a:t>수신 양자</a:t>
            </a:r>
            <a:endParaRPr lang="ko-KR" altLang="en-US" sz="1400" dirty="0"/>
          </a:p>
        </p:txBody>
      </p:sp>
      <p:sp>
        <p:nvSpPr>
          <p:cNvPr id="92" name="TextBox 91"/>
          <p:cNvSpPr txBox="1"/>
          <p:nvPr/>
        </p:nvSpPr>
        <p:spPr>
          <a:xfrm>
            <a:off x="974295" y="4458258"/>
            <a:ext cx="1520936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smtClean="0"/>
              <a:t>측정 비트</a:t>
            </a:r>
            <a:endParaRPr lang="ko-KR" altLang="en-US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974294" y="4726623"/>
            <a:ext cx="1520937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측정 기저 교환</a:t>
            </a:r>
            <a:endParaRPr lang="ko-KR" altLang="en-US" sz="1400" dirty="0"/>
          </a:p>
        </p:txBody>
      </p:sp>
      <p:sp>
        <p:nvSpPr>
          <p:cNvPr id="94" name="TextBox 93"/>
          <p:cNvSpPr txBox="1"/>
          <p:nvPr/>
        </p:nvSpPr>
        <p:spPr>
          <a:xfrm>
            <a:off x="972421" y="5048451"/>
            <a:ext cx="1522810" cy="29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동일 기저 확인</a:t>
            </a:r>
            <a:endParaRPr lang="ko-KR" altLang="en-US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972421" y="5339163"/>
            <a:ext cx="1522810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dirty="0" smtClean="0"/>
              <a:t>도출된 시프트 키</a:t>
            </a:r>
            <a:endParaRPr lang="ko-KR" altLang="en-US" sz="1400" dirty="0"/>
          </a:p>
        </p:txBody>
      </p:sp>
      <p:sp>
        <p:nvSpPr>
          <p:cNvPr id="96" name="TextBox 95"/>
          <p:cNvSpPr txBox="1"/>
          <p:nvPr/>
        </p:nvSpPr>
        <p:spPr>
          <a:xfrm>
            <a:off x="2884348" y="5306476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7" name="TextBox 96"/>
          <p:cNvSpPr txBox="1"/>
          <p:nvPr/>
        </p:nvSpPr>
        <p:spPr>
          <a:xfrm>
            <a:off x="3675513" y="5305059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8" name="TextBox 97"/>
          <p:cNvSpPr txBox="1"/>
          <p:nvPr/>
        </p:nvSpPr>
        <p:spPr>
          <a:xfrm>
            <a:off x="4518709" y="5305058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1</a:t>
            </a:r>
            <a:endParaRPr lang="ko-KR" altLang="en-US" sz="1400" dirty="0"/>
          </a:p>
        </p:txBody>
      </p:sp>
      <p:sp>
        <p:nvSpPr>
          <p:cNvPr id="99" name="TextBox 98"/>
          <p:cNvSpPr txBox="1"/>
          <p:nvPr/>
        </p:nvSpPr>
        <p:spPr>
          <a:xfrm>
            <a:off x="4889886" y="5306476"/>
            <a:ext cx="270328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100" name="타원 99"/>
          <p:cNvSpPr/>
          <p:nvPr/>
        </p:nvSpPr>
        <p:spPr>
          <a:xfrm>
            <a:off x="2953084" y="5136890"/>
            <a:ext cx="111547" cy="11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3765291" y="5136890"/>
            <a:ext cx="111547" cy="11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>
            <a:off x="4579394" y="5136890"/>
            <a:ext cx="111547" cy="11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>
            <a:off x="4956373" y="5136890"/>
            <a:ext cx="111547" cy="1115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/>
          <p:cNvSpPr txBox="1"/>
          <p:nvPr/>
        </p:nvSpPr>
        <p:spPr>
          <a:xfrm>
            <a:off x="1730566" y="2167983"/>
            <a:ext cx="906486" cy="2929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양자 전송</a:t>
            </a:r>
            <a:endParaRPr lang="ko-KR" altLang="en-US" sz="1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7217238" y="2022346"/>
            <a:ext cx="439094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/>
              <a:t>1. </a:t>
            </a:r>
            <a:r>
              <a:rPr lang="ko-KR" altLang="en-US" dirty="0" smtClean="0"/>
              <a:t>양자에 값을 인코딩하여 전송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2. </a:t>
            </a:r>
            <a:r>
              <a:rPr lang="ko-KR" altLang="en-US" dirty="0" smtClean="0"/>
              <a:t>수신자는 임의의 기저로 측정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3. </a:t>
            </a:r>
            <a:r>
              <a:rPr lang="ko-KR" altLang="en-US" dirty="0" smtClean="0"/>
              <a:t>서로 사용한 기저 정보를 교환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4. </a:t>
            </a:r>
            <a:r>
              <a:rPr lang="ko-KR" altLang="en-US" dirty="0" smtClean="0"/>
              <a:t>동일 기저에 대한 값을 남김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5. 4</a:t>
            </a:r>
            <a:r>
              <a:rPr lang="ko-KR" altLang="en-US" dirty="0" smtClean="0"/>
              <a:t>의 값을 시프트 키</a:t>
            </a:r>
            <a:r>
              <a:rPr lang="en-US" altLang="ko-KR" dirty="0" smtClean="0"/>
              <a:t>(shifted key)</a:t>
            </a:r>
            <a:r>
              <a:rPr lang="ko-KR" altLang="en-US" dirty="0" smtClean="0"/>
              <a:t>로 사용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1,2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양자채널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en-US" altLang="ko-KR" dirty="0" smtClean="0"/>
              <a:t>* 3,4</a:t>
            </a:r>
            <a:r>
              <a:rPr lang="ko-KR" altLang="en-US" dirty="0" smtClean="0"/>
              <a:t>단계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고전채널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95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678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양자통신</a:t>
            </a:r>
            <a:endParaRPr lang="ko-KR" altLang="en-US" dirty="0"/>
          </a:p>
        </p:txBody>
      </p:sp>
      <p:sp>
        <p:nvSpPr>
          <p:cNvPr id="107" name="TextBox 106"/>
          <p:cNvSpPr txBox="1"/>
          <p:nvPr/>
        </p:nvSpPr>
        <p:spPr>
          <a:xfrm>
            <a:off x="5063886" y="1484420"/>
            <a:ext cx="712811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양자통신의</a:t>
            </a:r>
            <a:r>
              <a:rPr lang="ko-KR" altLang="en-US" sz="3200" b="1" dirty="0" smtClean="0"/>
              <a:t> 보호 기법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 smtClean="0">
                <a:solidFill>
                  <a:srgbClr val="FF0000"/>
                </a:solidFill>
              </a:rPr>
              <a:t>양자붕괴</a:t>
            </a:r>
            <a:r>
              <a:rPr lang="ko-KR" altLang="en-US" sz="2400" dirty="0" smtClean="0"/>
              <a:t> 현상을 응용함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송수신 측은 양자 비트 </a:t>
            </a:r>
            <a:r>
              <a:rPr lang="ko-KR" altLang="en-US" sz="2400" dirty="0" err="1" smtClean="0"/>
              <a:t>에러율을</a:t>
            </a:r>
            <a:r>
              <a:rPr lang="ko-KR" altLang="en-US" sz="2400" dirty="0" smtClean="0"/>
              <a:t> 점검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smtClean="0"/>
              <a:t>Quantum Bit Error Ratio, QBER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 smtClean="0"/>
              <a:t>QBER</a:t>
            </a:r>
            <a:r>
              <a:rPr lang="ko-KR" altLang="en-US" sz="2400" dirty="0" smtClean="0"/>
              <a:t>가 급격히 상승할 경우 공격 상황으로 판단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공격자는 </a:t>
            </a:r>
            <a:r>
              <a:rPr lang="ko-KR" altLang="en-US" sz="2400" dirty="0" err="1" smtClean="0"/>
              <a:t>고전채널</a:t>
            </a:r>
            <a:r>
              <a:rPr lang="en-US" altLang="ko-KR" sz="2400" dirty="0" smtClean="0"/>
              <a:t>, </a:t>
            </a:r>
            <a:r>
              <a:rPr lang="ko-KR" altLang="en-US" sz="2400" dirty="0" err="1" smtClean="0"/>
              <a:t>양자채널</a:t>
            </a:r>
            <a:r>
              <a:rPr lang="ko-KR" altLang="en-US" sz="2400" dirty="0" smtClean="0"/>
              <a:t> 선택이 가능</a:t>
            </a:r>
            <a:endParaRPr lang="en-US" altLang="ko-KR" sz="2400" dirty="0" smtClean="0"/>
          </a:p>
        </p:txBody>
      </p:sp>
      <p:grpSp>
        <p:nvGrpSpPr>
          <p:cNvPr id="8" name="그룹 7"/>
          <p:cNvGrpSpPr/>
          <p:nvPr/>
        </p:nvGrpSpPr>
        <p:grpSpPr>
          <a:xfrm>
            <a:off x="412678" y="2652081"/>
            <a:ext cx="4607622" cy="2156850"/>
            <a:chOff x="658970" y="1872762"/>
            <a:chExt cx="5476117" cy="2563397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" r="48540"/>
            <a:stretch/>
          </p:blipFill>
          <p:spPr>
            <a:xfrm>
              <a:off x="658970" y="1874165"/>
              <a:ext cx="595135" cy="1268790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17"/>
            <a:stretch/>
          </p:blipFill>
          <p:spPr>
            <a:xfrm>
              <a:off x="5601945" y="1872762"/>
              <a:ext cx="533142" cy="1268790"/>
            </a:xfrm>
            <a:prstGeom prst="rect">
              <a:avLst/>
            </a:prstGeom>
          </p:spPr>
        </p:pic>
        <p:cxnSp>
          <p:nvCxnSpPr>
            <p:cNvPr id="23" name="직선 화살표 연결선 22"/>
            <p:cNvCxnSpPr/>
            <p:nvPr/>
          </p:nvCxnSpPr>
          <p:spPr>
            <a:xfrm>
              <a:off x="1447724" y="2509758"/>
              <a:ext cx="389928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 rot="18900000" flipH="1" flipV="1">
              <a:off x="1762772" y="2226373"/>
              <a:ext cx="0" cy="23900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rot="2700000" flipV="1">
              <a:off x="2347715" y="2226376"/>
              <a:ext cx="0" cy="23900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 rot="5400000" flipV="1">
              <a:off x="3019788" y="2226373"/>
              <a:ext cx="0" cy="239008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/>
            <p:cNvCxnSpPr/>
            <p:nvPr/>
          </p:nvCxnSpPr>
          <p:spPr>
            <a:xfrm flipV="1">
              <a:off x="3644514" y="2183146"/>
              <a:ext cx="0" cy="23900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/>
            <p:cNvCxnSpPr/>
            <p:nvPr/>
          </p:nvCxnSpPr>
          <p:spPr>
            <a:xfrm flipV="1">
              <a:off x="4256649" y="2183146"/>
              <a:ext cx="0" cy="23900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rot="2700000" flipV="1">
              <a:off x="4862826" y="2204314"/>
              <a:ext cx="0" cy="239008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꺾인 연결선 101"/>
            <p:cNvCxnSpPr>
              <a:stCxn id="109" idx="0"/>
            </p:cNvCxnSpPr>
            <p:nvPr/>
          </p:nvCxnSpPr>
          <p:spPr>
            <a:xfrm rot="16200000" flipV="1">
              <a:off x="2732014" y="2573923"/>
              <a:ext cx="724054" cy="59572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9" name="그림 10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17"/>
            <a:stretch/>
          </p:blipFill>
          <p:spPr>
            <a:xfrm>
              <a:off x="3139292" y="3233812"/>
              <a:ext cx="505222" cy="120234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804136" y="196036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?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2928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en-US" altLang="ko-KR" smtClean="0"/>
              <a:t>. </a:t>
            </a:r>
            <a:r>
              <a:rPr lang="ko-KR" altLang="en-US" dirty="0" err="1" smtClean="0"/>
              <a:t>스니핑</a:t>
            </a:r>
            <a:r>
              <a:rPr lang="ko-KR" altLang="en-US" dirty="0" smtClean="0"/>
              <a:t> 공격의 </a:t>
            </a:r>
            <a:r>
              <a:rPr lang="ko-KR" altLang="en-US" dirty="0" err="1" smtClean="0"/>
              <a:t>재분류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291291" y="2596858"/>
            <a:ext cx="467080" cy="995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5381783" y="2595756"/>
            <a:ext cx="418426" cy="99578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935108" y="3095691"/>
            <a:ext cx="426993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1060020" y="2708336"/>
            <a:ext cx="308929" cy="304578"/>
            <a:chOff x="7904988" y="1752600"/>
            <a:chExt cx="324612" cy="320040"/>
          </a:xfrm>
        </p:grpSpPr>
        <p:cxnSp>
          <p:nvCxnSpPr>
            <p:cNvPr id="9" name="직선 화살표 연결선 8"/>
            <p:cNvCxnSpPr/>
            <p:nvPr/>
          </p:nvCxnSpPr>
          <p:spPr>
            <a:xfrm flipV="1">
              <a:off x="8062214" y="17526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>
              <a:off x="7904988" y="19207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그룹 10"/>
          <p:cNvGrpSpPr/>
          <p:nvPr/>
        </p:nvGrpSpPr>
        <p:grpSpPr>
          <a:xfrm>
            <a:off x="2655292" y="2716071"/>
            <a:ext cx="308929" cy="304578"/>
            <a:chOff x="7904988" y="1752600"/>
            <a:chExt cx="324612" cy="320040"/>
          </a:xfrm>
        </p:grpSpPr>
        <p:cxnSp>
          <p:nvCxnSpPr>
            <p:cNvPr id="12" name="직선 화살표 연결선 11"/>
            <p:cNvCxnSpPr/>
            <p:nvPr/>
          </p:nvCxnSpPr>
          <p:spPr>
            <a:xfrm flipV="1">
              <a:off x="8062214" y="17526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7904988" y="19207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그룹 13"/>
          <p:cNvGrpSpPr/>
          <p:nvPr/>
        </p:nvGrpSpPr>
        <p:grpSpPr>
          <a:xfrm rot="2700000">
            <a:off x="1575074" y="2708336"/>
            <a:ext cx="320093" cy="304578"/>
            <a:chOff x="8057388" y="1905000"/>
            <a:chExt cx="324612" cy="320040"/>
          </a:xfrm>
        </p:grpSpPr>
        <p:cxnSp>
          <p:nvCxnSpPr>
            <p:cNvPr id="15" name="직선 화살표 연결선 14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/>
          <p:cNvGrpSpPr/>
          <p:nvPr/>
        </p:nvGrpSpPr>
        <p:grpSpPr>
          <a:xfrm rot="2700000">
            <a:off x="2109038" y="2699138"/>
            <a:ext cx="320093" cy="304578"/>
            <a:chOff x="8057388" y="1905000"/>
            <a:chExt cx="324612" cy="320040"/>
          </a:xfrm>
        </p:grpSpPr>
        <p:cxnSp>
          <p:nvCxnSpPr>
            <p:cNvPr id="18" name="직선 화살표 연결선 17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/>
          <p:cNvGrpSpPr/>
          <p:nvPr/>
        </p:nvGrpSpPr>
        <p:grpSpPr>
          <a:xfrm rot="2700000">
            <a:off x="3731593" y="2688690"/>
            <a:ext cx="320093" cy="304578"/>
            <a:chOff x="8057388" y="1905000"/>
            <a:chExt cx="324612" cy="320040"/>
          </a:xfrm>
        </p:grpSpPr>
        <p:cxnSp>
          <p:nvCxnSpPr>
            <p:cNvPr id="24" name="직선 화살표 연결선 23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/>
          <p:cNvGrpSpPr/>
          <p:nvPr/>
        </p:nvGrpSpPr>
        <p:grpSpPr>
          <a:xfrm rot="2700000">
            <a:off x="4249898" y="2691424"/>
            <a:ext cx="320093" cy="304578"/>
            <a:chOff x="8057388" y="1905000"/>
            <a:chExt cx="324612" cy="320040"/>
          </a:xfrm>
        </p:grpSpPr>
        <p:cxnSp>
          <p:nvCxnSpPr>
            <p:cNvPr id="27" name="직선 화살표 연결선 26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/>
          <p:cNvGrpSpPr/>
          <p:nvPr/>
        </p:nvGrpSpPr>
        <p:grpSpPr>
          <a:xfrm rot="2700000">
            <a:off x="4778364" y="2691423"/>
            <a:ext cx="320093" cy="304578"/>
            <a:chOff x="8057388" y="1905000"/>
            <a:chExt cx="324612" cy="320040"/>
          </a:xfrm>
        </p:grpSpPr>
        <p:cxnSp>
          <p:nvCxnSpPr>
            <p:cNvPr id="30" name="직선 화살표 연결선 29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꺾인 연결선 35"/>
          <p:cNvCxnSpPr>
            <a:stCxn id="37" idx="0"/>
          </p:cNvCxnSpPr>
          <p:nvPr/>
        </p:nvCxnSpPr>
        <p:spPr>
          <a:xfrm rot="16200000" flipV="1">
            <a:off x="2370496" y="3149679"/>
            <a:ext cx="609221" cy="5012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2713181" y="3704912"/>
            <a:ext cx="425095" cy="10116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06688" y="1670229"/>
            <a:ext cx="63853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고전채널</a:t>
            </a:r>
            <a:r>
              <a:rPr lang="ko-KR" altLang="en-US" sz="3200" b="1" dirty="0" smtClean="0"/>
              <a:t> 공격 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고전채널</a:t>
            </a:r>
            <a:r>
              <a:rPr lang="ko-KR" altLang="en-US" sz="2400" dirty="0" smtClean="0"/>
              <a:t> 상에서는 기저 정보를 교환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기저 정보는 측정 값과는 무관한 정보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의미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있는 값을 확보하기 어려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움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grpSp>
        <p:nvGrpSpPr>
          <p:cNvPr id="48" name="그룹 47"/>
          <p:cNvGrpSpPr/>
          <p:nvPr/>
        </p:nvGrpSpPr>
        <p:grpSpPr>
          <a:xfrm rot="2700000">
            <a:off x="3192392" y="2695594"/>
            <a:ext cx="320093" cy="304578"/>
            <a:chOff x="8057388" y="1905000"/>
            <a:chExt cx="324612" cy="320040"/>
          </a:xfrm>
        </p:grpSpPr>
        <p:cxnSp>
          <p:nvCxnSpPr>
            <p:cNvPr id="49" name="직선 화살표 연결선 48"/>
            <p:cNvCxnSpPr/>
            <p:nvPr/>
          </p:nvCxnSpPr>
          <p:spPr>
            <a:xfrm flipV="1">
              <a:off x="8214614" y="1905000"/>
              <a:ext cx="0" cy="3200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/>
            <p:cNvCxnSpPr/>
            <p:nvPr/>
          </p:nvCxnSpPr>
          <p:spPr>
            <a:xfrm>
              <a:off x="8057388" y="2073148"/>
              <a:ext cx="324612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0032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r>
              <a:rPr lang="en-US" altLang="ko-KR" smtClean="0"/>
              <a:t>. </a:t>
            </a:r>
            <a:r>
              <a:rPr lang="ko-KR" altLang="en-US" dirty="0" err="1" smtClean="0"/>
              <a:t>스니핑</a:t>
            </a:r>
            <a:r>
              <a:rPr lang="ko-KR" altLang="en-US" dirty="0" smtClean="0"/>
              <a:t> 공격의 </a:t>
            </a:r>
            <a:r>
              <a:rPr lang="ko-KR" altLang="en-US" dirty="0" err="1" smtClean="0"/>
              <a:t>재분류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291291" y="2596858"/>
            <a:ext cx="467080" cy="995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5381783" y="2595756"/>
            <a:ext cx="418426" cy="995785"/>
          </a:xfrm>
          <a:prstGeom prst="rect">
            <a:avLst/>
          </a:prstGeom>
        </p:spPr>
      </p:pic>
      <p:cxnSp>
        <p:nvCxnSpPr>
          <p:cNvPr id="6" name="직선 화살표 연결선 5"/>
          <p:cNvCxnSpPr/>
          <p:nvPr/>
        </p:nvCxnSpPr>
        <p:spPr>
          <a:xfrm>
            <a:off x="935108" y="3095691"/>
            <a:ext cx="4269938" cy="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꺾인 연결선 35"/>
          <p:cNvCxnSpPr>
            <a:stCxn id="37" idx="0"/>
          </p:cNvCxnSpPr>
          <p:nvPr/>
        </p:nvCxnSpPr>
        <p:spPr>
          <a:xfrm rot="16200000" flipV="1">
            <a:off x="2370496" y="3149679"/>
            <a:ext cx="609221" cy="50124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2713181" y="3704912"/>
            <a:ext cx="425095" cy="1011658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806688" y="1670229"/>
            <a:ext cx="638531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dirty="0" err="1" smtClean="0"/>
              <a:t>양자채널</a:t>
            </a:r>
            <a:r>
              <a:rPr lang="ko-KR" altLang="en-US" sz="3200" b="1" dirty="0" smtClean="0"/>
              <a:t> 공격 시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송신자가 수신자에 양자 정보를 전송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공격자가 측정하는 순간 </a:t>
            </a:r>
            <a:r>
              <a:rPr lang="ko-KR" altLang="en-US" sz="2400" dirty="0" err="1" smtClean="0"/>
              <a:t>양자붕괴</a:t>
            </a:r>
            <a:r>
              <a:rPr lang="ko-KR" altLang="en-US" sz="2400" dirty="0" smtClean="0"/>
              <a:t> 발생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원 데이터의 의미는 손실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채널을 감시하는 것으로 원활한 통신 방해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무결성 침해 </a:t>
            </a:r>
            <a:r>
              <a:rPr lang="en-US" altLang="ko-KR" sz="2400" dirty="0" smtClean="0"/>
              <a:t>-&gt; </a:t>
            </a:r>
            <a:r>
              <a:rPr lang="ko-KR" altLang="en-US" sz="2400" dirty="0" smtClean="0"/>
              <a:t>가용성 침해 공격으로 둔갑</a:t>
            </a:r>
            <a:endParaRPr lang="en-US" altLang="ko-KR" sz="2400" dirty="0" smtClean="0"/>
          </a:p>
        </p:txBody>
      </p:sp>
      <p:grpSp>
        <p:nvGrpSpPr>
          <p:cNvPr id="3" name="그룹 2"/>
          <p:cNvGrpSpPr/>
          <p:nvPr/>
        </p:nvGrpSpPr>
        <p:grpSpPr>
          <a:xfrm>
            <a:off x="1194483" y="2705461"/>
            <a:ext cx="3736579" cy="283923"/>
            <a:chOff x="1554967" y="2705462"/>
            <a:chExt cx="2856810" cy="217074"/>
          </a:xfrm>
        </p:grpSpPr>
        <p:cxnSp>
          <p:nvCxnSpPr>
            <p:cNvPr id="33" name="직선 화살표 연결선 32"/>
            <p:cNvCxnSpPr/>
            <p:nvPr/>
          </p:nvCxnSpPr>
          <p:spPr>
            <a:xfrm rot="18900000" flipH="1" flipV="1">
              <a:off x="1554967" y="2705462"/>
              <a:ext cx="0" cy="1875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/>
            <p:cNvCxnSpPr/>
            <p:nvPr/>
          </p:nvCxnSpPr>
          <p:spPr>
            <a:xfrm rot="2700000" flipV="1">
              <a:off x="1998644" y="2705463"/>
              <a:ext cx="0" cy="18758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/>
            <p:nvPr/>
          </p:nvCxnSpPr>
          <p:spPr>
            <a:xfrm rot="5400000" flipV="1">
              <a:off x="2388511" y="2734469"/>
              <a:ext cx="0" cy="187581"/>
            </a:xfrm>
            <a:prstGeom prst="straightConnector1">
              <a:avLst/>
            </a:prstGeom>
            <a:ln w="190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/>
            <p:cNvCxnSpPr/>
            <p:nvPr/>
          </p:nvCxnSpPr>
          <p:spPr>
            <a:xfrm flipV="1">
              <a:off x="2787363" y="2722298"/>
              <a:ext cx="0" cy="18758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/>
            <p:cNvCxnSpPr/>
            <p:nvPr/>
          </p:nvCxnSpPr>
          <p:spPr>
            <a:xfrm flipV="1">
              <a:off x="3200718" y="2722298"/>
              <a:ext cx="0" cy="18758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/>
            <p:cNvCxnSpPr/>
            <p:nvPr/>
          </p:nvCxnSpPr>
          <p:spPr>
            <a:xfrm rot="2700000" flipV="1">
              <a:off x="3617097" y="2731660"/>
              <a:ext cx="0" cy="18758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/>
            <p:cNvCxnSpPr/>
            <p:nvPr/>
          </p:nvCxnSpPr>
          <p:spPr>
            <a:xfrm rot="18900000" flipH="1" flipV="1">
              <a:off x="3994006" y="2711751"/>
              <a:ext cx="0" cy="1875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/>
            <p:cNvCxnSpPr/>
            <p:nvPr/>
          </p:nvCxnSpPr>
          <p:spPr>
            <a:xfrm flipV="1">
              <a:off x="4411777" y="2734955"/>
              <a:ext cx="0" cy="187581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136258" y="24885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4130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  5. </a:t>
            </a:r>
            <a:r>
              <a:rPr lang="ko-KR" altLang="en-US" dirty="0" smtClean="0"/>
              <a:t>결론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138456" y="1870414"/>
            <a:ext cx="8642382" cy="373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2400" dirty="0" smtClean="0"/>
              <a:t>가용성 침해 공격은 일반 사용자에게 가장 </a:t>
            </a:r>
            <a:r>
              <a:rPr lang="ko-KR" altLang="en-US" sz="2400" dirty="0" err="1" smtClean="0"/>
              <a:t>와닿는</a:t>
            </a:r>
            <a:r>
              <a:rPr lang="ko-KR" altLang="en-US" sz="2400" dirty="0" smtClean="0"/>
              <a:t> 공격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통신 상태가 원활하지 않을 경우 서비스 제공자가 책임</a:t>
            </a:r>
            <a:endParaRPr lang="en-US" altLang="ko-KR" sz="24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err="1" smtClean="0"/>
              <a:t>양자통신이</a:t>
            </a:r>
            <a:r>
              <a:rPr lang="ko-KR" altLang="en-US" sz="2400" dirty="0" smtClean="0"/>
              <a:t> 활성화 된 상황은 아니지만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대응책 설립</a:t>
            </a:r>
            <a:r>
              <a:rPr lang="ko-KR" altLang="en-US" sz="2400" dirty="0" smtClean="0"/>
              <a:t>이 중요</a:t>
            </a:r>
            <a:endParaRPr lang="en-US" altLang="ko-KR" sz="24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채널 자체의 관측을 피할 수 있는 회피 기법</a:t>
            </a:r>
            <a:endParaRPr lang="en-US" altLang="ko-KR" sz="2000" dirty="0" smtClean="0"/>
          </a:p>
          <a:p>
            <a:pPr lvl="1">
              <a:lnSpc>
                <a:spcPct val="150000"/>
              </a:lnSpc>
            </a:pPr>
            <a:r>
              <a:rPr lang="ko-KR" altLang="en-US" sz="2000" dirty="0" smtClean="0"/>
              <a:t>공격 발생 시 우회 할 수 있는 대처 기법 등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추후에 발생할 수 있는 피해를 줄이거나 방지</a:t>
            </a:r>
            <a:endParaRPr lang="en-US" altLang="ko-KR" sz="2400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28" y="2576146"/>
            <a:ext cx="2329962" cy="232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274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143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dirty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</a:t>
            </a:r>
            <a:r>
              <a:rPr lang="en-US" altLang="ko-KR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1. </a:t>
            </a:r>
            <a:r>
              <a:rPr lang="ko-KR" altLang="en-US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보안의 </a:t>
            </a:r>
            <a:r>
              <a:rPr lang="en-US" altLang="ko-KR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3</a:t>
            </a:r>
            <a:r>
              <a:rPr lang="ko-KR" altLang="en-US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요소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2. </a:t>
            </a:r>
            <a:r>
              <a:rPr lang="ko-KR" altLang="en-US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양자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3. </a:t>
            </a:r>
            <a:r>
              <a:rPr lang="ko-KR" altLang="en-US" sz="2800" b="0" strike="noStrike" cap="none" dirty="0" err="1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양자통신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4</a:t>
            </a:r>
            <a:r>
              <a:rPr lang="en-US" altLang="ko-KR" dirty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. </a:t>
            </a:r>
            <a:r>
              <a:rPr lang="ko-KR" altLang="en-US" dirty="0" err="1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스니핑</a:t>
            </a:r>
            <a:r>
              <a:rPr lang="ko-KR" altLang="en-US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 공격의 </a:t>
            </a:r>
            <a:r>
              <a:rPr lang="ko-KR" altLang="en-US" dirty="0" err="1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latin typeface="맑은 고딕" charset="0"/>
                <a:ea typeface="맑은 고딕" charset="0"/>
              </a:rPr>
              <a:t>재분류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5. </a:t>
            </a:r>
            <a:r>
              <a:rPr lang="ko-KR" altLang="en-US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1. </a:t>
            </a:r>
            <a:r>
              <a:rPr lang="ko-KR" altLang="en-US" dirty="0" smtClean="0"/>
              <a:t>보안의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8058882" y="1009416"/>
            <a:ext cx="401295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기밀성</a:t>
            </a:r>
            <a:endParaRPr lang="en-US" altLang="ko-KR" sz="28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비인가자는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접근 불가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암호화 된 데이터 조차 확인 불가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획득을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스니핑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스캐닝</a:t>
            </a:r>
            <a:r>
              <a:rPr lang="en-US" altLang="ko-KR" dirty="0" smtClean="0"/>
              <a:t>, </a:t>
            </a:r>
            <a:r>
              <a:rPr lang="ko-KR" altLang="en-US" dirty="0" smtClean="0"/>
              <a:t>트래픽 분석</a:t>
            </a:r>
            <a:endParaRPr lang="en-US" altLang="ko-KR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1" y="3031541"/>
            <a:ext cx="36436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800" b="1" dirty="0" smtClean="0"/>
              <a:t>무결성</a:t>
            </a:r>
            <a:endParaRPr lang="en-US" altLang="ko-KR" sz="28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비인가자는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수정 불가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원본 유지를 보장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수정을 </a:t>
            </a:r>
            <a:r>
              <a:rPr lang="ko-KR" altLang="en-US" dirty="0" smtClean="0"/>
              <a:t>방지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 smtClean="0"/>
              <a:t>스푸핑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위조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재전송</a:t>
            </a:r>
            <a:endParaRPr lang="en-US" altLang="ko-KR" dirty="0" smtClean="0"/>
          </a:p>
        </p:txBody>
      </p:sp>
      <p:sp>
        <p:nvSpPr>
          <p:cNvPr id="38" name="TextBox 37"/>
          <p:cNvSpPr txBox="1"/>
          <p:nvPr/>
        </p:nvSpPr>
        <p:spPr>
          <a:xfrm>
            <a:off x="8474322" y="4124148"/>
            <a:ext cx="371767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가용성</a:t>
            </a:r>
            <a:endParaRPr lang="en-US" altLang="ko-KR" sz="2800" b="1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 smtClean="0">
                <a:solidFill>
                  <a:srgbClr val="FF0000"/>
                </a:solidFill>
              </a:rPr>
              <a:t>인가자는</a:t>
            </a:r>
            <a:r>
              <a:rPr lang="ko-KR" altLang="en-US" b="1" dirty="0" smtClean="0">
                <a:solidFill>
                  <a:srgbClr val="FF0000"/>
                </a:solidFill>
              </a:rPr>
              <a:t> 자유로운 사용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 필요시 언제나 접근 가능</a:t>
            </a:r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데이터의 원활한 이용 </a:t>
            </a:r>
            <a:r>
              <a:rPr lang="ko-KR" altLang="en-US" dirty="0" smtClean="0"/>
              <a:t>보장</a:t>
            </a:r>
            <a:endParaRPr lang="en-US" altLang="ko-KR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smtClean="0"/>
              <a:t>서비스 거부</a:t>
            </a:r>
            <a:endParaRPr lang="en-US" altLang="ko-KR" dirty="0" smtClean="0"/>
          </a:p>
        </p:txBody>
      </p:sp>
      <p:grpSp>
        <p:nvGrpSpPr>
          <p:cNvPr id="10" name="그룹 9"/>
          <p:cNvGrpSpPr/>
          <p:nvPr/>
        </p:nvGrpSpPr>
        <p:grpSpPr>
          <a:xfrm>
            <a:off x="3717677" y="1407271"/>
            <a:ext cx="4756645" cy="4512463"/>
            <a:chOff x="3717677" y="1407271"/>
            <a:chExt cx="4756645" cy="4512463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7677" y="4138419"/>
              <a:ext cx="1608993" cy="1608993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65329" y="4138420"/>
              <a:ext cx="1608993" cy="1608993"/>
            </a:xfrm>
            <a:prstGeom prst="rect">
              <a:avLst/>
            </a:prstGeom>
          </p:spPr>
        </p:pic>
        <p:pic>
          <p:nvPicPr>
            <p:cNvPr id="72" name="그림 7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504" y="1407271"/>
              <a:ext cx="1608488" cy="1608488"/>
            </a:xfrm>
            <a:prstGeom prst="rect">
              <a:avLst/>
            </a:prstGeom>
          </p:spPr>
        </p:pic>
        <p:sp>
          <p:nvSpPr>
            <p:cNvPr id="70" name="원호 69"/>
            <p:cNvSpPr/>
            <p:nvPr/>
          </p:nvSpPr>
          <p:spPr>
            <a:xfrm rot="8100000">
              <a:off x="4448228" y="2590839"/>
              <a:ext cx="3328895" cy="3328895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원호 72"/>
            <p:cNvSpPr/>
            <p:nvPr/>
          </p:nvSpPr>
          <p:spPr>
            <a:xfrm rot="15300000">
              <a:off x="4257818" y="2203601"/>
              <a:ext cx="3258553" cy="3258553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원호 73"/>
            <p:cNvSpPr/>
            <p:nvPr/>
          </p:nvSpPr>
          <p:spPr>
            <a:xfrm rot="900000">
              <a:off x="4640595" y="2164301"/>
              <a:ext cx="3313344" cy="3313344"/>
            </a:xfrm>
            <a:prstGeom prst="arc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2" name="직선 연결선 11"/>
          <p:cNvCxnSpPr/>
          <p:nvPr/>
        </p:nvCxnSpPr>
        <p:spPr>
          <a:xfrm flipV="1">
            <a:off x="6650649" y="1266092"/>
            <a:ext cx="1408233" cy="446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3562867" y="3288323"/>
            <a:ext cx="296003" cy="11488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V="1">
            <a:off x="8290560" y="4317291"/>
            <a:ext cx="256540" cy="905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447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 1. </a:t>
            </a:r>
            <a:r>
              <a:rPr lang="ko-KR" altLang="en-US" dirty="0" smtClean="0"/>
              <a:t>보안의 </a:t>
            </a:r>
            <a:r>
              <a:rPr lang="en-US" altLang="ko-KR" dirty="0" smtClean="0"/>
              <a:t>3</a:t>
            </a:r>
            <a:r>
              <a:rPr lang="ko-KR" altLang="en-US" dirty="0" smtClean="0"/>
              <a:t>요소</a:t>
            </a:r>
            <a:endParaRPr lang="ko-KR" altLang="en-US" dirty="0"/>
          </a:p>
        </p:txBody>
      </p:sp>
      <p:grpSp>
        <p:nvGrpSpPr>
          <p:cNvPr id="7" name="그룹 6"/>
          <p:cNvGrpSpPr/>
          <p:nvPr/>
        </p:nvGrpSpPr>
        <p:grpSpPr>
          <a:xfrm>
            <a:off x="411920" y="2572413"/>
            <a:ext cx="3002050" cy="2172307"/>
            <a:chOff x="411920" y="2572413"/>
            <a:chExt cx="4069744" cy="2944899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04" r="48540"/>
            <a:stretch/>
          </p:blipFill>
          <p:spPr>
            <a:xfrm>
              <a:off x="411920" y="2572413"/>
              <a:ext cx="537736" cy="1146422"/>
            </a:xfrm>
            <a:prstGeom prst="rect">
              <a:avLst/>
            </a:prstGeom>
          </p:spPr>
        </p:pic>
        <p:pic>
          <p:nvPicPr>
            <p:cNvPr id="17" name="그림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17"/>
            <a:stretch/>
          </p:blipFill>
          <p:spPr>
            <a:xfrm>
              <a:off x="3999942" y="2572413"/>
              <a:ext cx="481722" cy="1146422"/>
            </a:xfrm>
            <a:prstGeom prst="rect">
              <a:avLst/>
            </a:prstGeom>
          </p:spPr>
        </p:pic>
        <p:cxnSp>
          <p:nvCxnSpPr>
            <p:cNvPr id="18" name="직선 화살표 연결선 17"/>
            <p:cNvCxnSpPr/>
            <p:nvPr/>
          </p:nvCxnSpPr>
          <p:spPr>
            <a:xfrm>
              <a:off x="1312577" y="3389322"/>
              <a:ext cx="232444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꺾인 연결선 18"/>
            <p:cNvCxnSpPr/>
            <p:nvPr/>
          </p:nvCxnSpPr>
          <p:spPr>
            <a:xfrm rot="16200000" flipV="1">
              <a:off x="1997781" y="3477044"/>
              <a:ext cx="881449" cy="706005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그림 20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17"/>
            <a:stretch/>
          </p:blipFill>
          <p:spPr>
            <a:xfrm>
              <a:off x="2550647" y="4370890"/>
              <a:ext cx="481722" cy="1146422"/>
            </a:xfrm>
            <a:prstGeom prst="rect">
              <a:avLst/>
            </a:prstGeom>
          </p:spPr>
        </p:pic>
      </p:grpSp>
      <p:sp>
        <p:nvSpPr>
          <p:cNvPr id="24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628776" y="1756115"/>
            <a:ext cx="8152061" cy="3090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3200" b="1" dirty="0" err="1" smtClean="0"/>
              <a:t>스니핑</a:t>
            </a:r>
            <a:r>
              <a:rPr lang="en-US" altLang="ko-KR" sz="3200" b="1" dirty="0" smtClean="0"/>
              <a:t>(Sniffing)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네트워크 상에 흐르는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패킷을 감청</a:t>
            </a:r>
            <a:r>
              <a:rPr lang="ko-KR" altLang="en-US" sz="2400" dirty="0" smtClean="0"/>
              <a:t>하는 행위</a:t>
            </a:r>
            <a:endParaRPr lang="en-US" altLang="ko-KR" sz="2400" dirty="0" smtClean="0"/>
          </a:p>
          <a:p>
            <a:r>
              <a:rPr lang="ko-KR" altLang="en-US" sz="2400" dirty="0" smtClean="0"/>
              <a:t>인가되지 않은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제 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3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자가 </a:t>
            </a:r>
            <a:r>
              <a:rPr lang="ko-KR" altLang="en-US" sz="2400" dirty="0" smtClean="0"/>
              <a:t>데이터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패킷에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접근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기밀성 침해 공격으로 분류</a:t>
            </a:r>
            <a:endParaRPr lang="en-US" altLang="ko-KR" sz="2000" dirty="0" smtClean="0"/>
          </a:p>
          <a:p>
            <a:r>
              <a:rPr lang="ko-KR" altLang="en-US" sz="2400" dirty="0" smtClean="0"/>
              <a:t>데이터의 의미 파악과는 상관 없이 공격으로 간주</a:t>
            </a:r>
            <a:endParaRPr lang="en-US" altLang="ko-KR" sz="2400" dirty="0" smtClean="0"/>
          </a:p>
        </p:txBody>
      </p:sp>
    </p:spTree>
    <p:extLst>
      <p:ext uri="{BB962C8B-B14F-4D97-AF65-F5344CB8AC3E}">
        <p14:creationId xmlns:p14="http://schemas.microsoft.com/office/powerpoint/2010/main" val="370969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smtClean="0"/>
              <a:t>양자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858592"/>
            <a:ext cx="2032688" cy="20326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44608" y="1665552"/>
            <a:ext cx="925971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 smtClean="0"/>
              <a:t>양자</a:t>
            </a:r>
            <a:r>
              <a:rPr lang="en-US" altLang="ko-KR" sz="3200" b="1" dirty="0" smtClean="0"/>
              <a:t>(Quantum)</a:t>
            </a:r>
          </a:p>
          <a:p>
            <a:endParaRPr lang="en-US" altLang="ko-KR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막스 플랑크가 </a:t>
            </a:r>
            <a:r>
              <a:rPr lang="ko-KR" altLang="en-US" sz="2400" dirty="0" err="1" smtClean="0"/>
              <a:t>흑체</a:t>
            </a:r>
            <a:r>
              <a:rPr lang="ko-KR" altLang="en-US" sz="2400" dirty="0" smtClean="0"/>
              <a:t> 복사와 관련된 문제를 연구하던 도중 제시</a:t>
            </a:r>
            <a:endParaRPr lang="en-US" altLang="ko-KR" sz="2400" dirty="0" smtClean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smtClean="0">
                <a:solidFill>
                  <a:srgbClr val="FF0000"/>
                </a:solidFill>
              </a:rPr>
              <a:t>에너지의 기초 단위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smtClean="0"/>
              <a:t>양자 고유의 성질을 지님</a:t>
            </a:r>
            <a:endParaRPr lang="en-US" altLang="ko-KR" sz="2400" dirty="0" smtClean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양자중첩</a:t>
            </a:r>
            <a:r>
              <a:rPr lang="en-US" altLang="ko-KR" sz="2400" dirty="0" smtClean="0"/>
              <a:t>(Quantum Superposition)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양자얽힘</a:t>
            </a:r>
            <a:r>
              <a:rPr lang="en-US" altLang="ko-KR" sz="2400" dirty="0" smtClean="0"/>
              <a:t>(Quantum Entanglement)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 smtClean="0"/>
              <a:t>양자붕괴</a:t>
            </a:r>
            <a:r>
              <a:rPr lang="en-US" altLang="ko-KR" sz="2400" dirty="0" smtClean="0"/>
              <a:t>(Quantum Collapse)</a:t>
            </a:r>
          </a:p>
        </p:txBody>
      </p:sp>
    </p:spTree>
    <p:extLst>
      <p:ext uri="{BB962C8B-B14F-4D97-AF65-F5344CB8AC3E}">
        <p14:creationId xmlns:p14="http://schemas.microsoft.com/office/powerpoint/2010/main" val="1630138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2. </a:t>
            </a:r>
            <a:r>
              <a:rPr lang="ko-KR" altLang="en-US" dirty="0"/>
              <a:t>양자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38456" y="1756114"/>
            <a:ext cx="8642382" cy="37344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 err="1" smtClean="0"/>
              <a:t>양자중첩</a:t>
            </a:r>
            <a:r>
              <a:rPr lang="en-US" altLang="ko-KR" sz="3200" b="1" dirty="0" smtClean="0"/>
              <a:t>(Quantum Superposition)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양자를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측정</a:t>
            </a:r>
            <a:r>
              <a:rPr lang="ko-KR" altLang="en-US" sz="2400" dirty="0" smtClean="0"/>
              <a:t>하기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전</a:t>
            </a:r>
            <a:r>
              <a:rPr lang="ko-KR" altLang="en-US" sz="2400" dirty="0" smtClean="0"/>
              <a:t> 까지는 어떤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값</a:t>
            </a:r>
            <a:r>
              <a:rPr lang="ko-KR" altLang="en-US" sz="2400" dirty="0" smtClean="0"/>
              <a:t>을 가지는지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알 수 없음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스칼라 곱을 갖춘 </a:t>
            </a:r>
            <a:r>
              <a:rPr lang="en-US" altLang="ko-KR" sz="2000" dirty="0" smtClean="0"/>
              <a:t>2</a:t>
            </a:r>
            <a:r>
              <a:rPr lang="ko-KR" altLang="en-US" sz="2000" dirty="0" smtClean="0"/>
              <a:t>차원 공간 상의 벡터</a:t>
            </a:r>
            <a:endParaRPr lang="en-US" altLang="ko-KR" sz="2000" dirty="0" smtClean="0"/>
          </a:p>
          <a:p>
            <a:pPr lvl="1">
              <a:lnSpc>
                <a:spcPct val="100000"/>
              </a:lnSpc>
            </a:pPr>
            <a:r>
              <a:rPr lang="ko-KR" altLang="en-US" sz="2000" dirty="0" err="1" smtClean="0"/>
              <a:t>기저벡터</a:t>
            </a:r>
            <a:r>
              <a:rPr lang="ko-KR" altLang="en-US" sz="2000" dirty="0" smtClean="0"/>
              <a:t> 요소</a:t>
            </a:r>
            <a:r>
              <a:rPr lang="en-US" altLang="ko-KR" sz="2000" dirty="0" smtClean="0"/>
              <a:t>: |x&gt;, |y&gt;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 smtClean="0"/>
              <a:t>|</a:t>
            </a:r>
            <a:r>
              <a:rPr lang="el-GR" altLang="ko-KR" sz="2000" dirty="0" smtClean="0"/>
              <a:t>α</a:t>
            </a:r>
            <a:r>
              <a:rPr lang="en-US" altLang="ko-KR" sz="2000" dirty="0" smtClean="0"/>
              <a:t>|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 +</a:t>
            </a:r>
            <a:r>
              <a:rPr lang="el-GR" altLang="ko-KR" sz="2000" dirty="0" smtClean="0"/>
              <a:t> </a:t>
            </a:r>
            <a:r>
              <a:rPr lang="en-US" altLang="ko-KR" sz="2000" dirty="0" smtClean="0"/>
              <a:t>|</a:t>
            </a:r>
            <a:r>
              <a:rPr lang="el-GR" altLang="ko-KR" sz="2000" dirty="0" smtClean="0"/>
              <a:t>β</a:t>
            </a:r>
            <a:r>
              <a:rPr lang="en-US" altLang="ko-KR" sz="2000" dirty="0" smtClean="0"/>
              <a:t>|</a:t>
            </a:r>
            <a:r>
              <a:rPr lang="en-US" altLang="ko-KR" sz="2000" baseline="30000" dirty="0" smtClean="0"/>
              <a:t>2</a:t>
            </a:r>
            <a:r>
              <a:rPr lang="en-US" altLang="ko-KR" sz="2000" dirty="0" smtClean="0"/>
              <a:t> = 1 (</a:t>
            </a:r>
            <a:r>
              <a:rPr lang="el-GR" altLang="ko-KR" sz="2000" dirty="0" smtClean="0"/>
              <a:t>α</a:t>
            </a:r>
            <a:r>
              <a:rPr lang="en-US" altLang="ko-KR" sz="2000" dirty="0" smtClean="0"/>
              <a:t>, </a:t>
            </a:r>
            <a:r>
              <a:rPr lang="el-GR" altLang="ko-KR" sz="2000" dirty="0" smtClean="0"/>
              <a:t>β</a:t>
            </a:r>
            <a:r>
              <a:rPr lang="ko-KR" altLang="en-US" sz="2000" dirty="0" smtClean="0"/>
              <a:t>는 복소수</a:t>
            </a:r>
            <a:r>
              <a:rPr lang="en-US" altLang="ko-KR" sz="2000" dirty="0" smtClean="0"/>
              <a:t>)</a:t>
            </a:r>
          </a:p>
          <a:p>
            <a:pPr lvl="1">
              <a:lnSpc>
                <a:spcPct val="100000"/>
              </a:lnSpc>
            </a:pPr>
            <a:r>
              <a:rPr lang="ko-KR" altLang="en-US" sz="2000" dirty="0" smtClean="0"/>
              <a:t>측정 시 </a:t>
            </a:r>
            <a:r>
              <a:rPr lang="en-US" altLang="ko-KR" sz="2000" dirty="0"/>
              <a:t>|</a:t>
            </a:r>
            <a:r>
              <a:rPr lang="el-GR" altLang="ko-KR" sz="2000" dirty="0"/>
              <a:t>α</a:t>
            </a:r>
            <a:r>
              <a:rPr lang="en-US" altLang="ko-KR" sz="2000" dirty="0" smtClean="0"/>
              <a:t>|</a:t>
            </a:r>
            <a:r>
              <a:rPr lang="en-US" altLang="ko-KR" sz="2000" baseline="30000" dirty="0" smtClean="0"/>
              <a:t>2</a:t>
            </a:r>
            <a:r>
              <a:rPr lang="ko-KR" altLang="en-US" sz="2000" dirty="0" smtClean="0"/>
              <a:t> 확률로 </a:t>
            </a:r>
            <a:r>
              <a:rPr lang="en-US" altLang="ko-KR" sz="2000" dirty="0" smtClean="0"/>
              <a:t>|x&gt;, </a:t>
            </a:r>
            <a:r>
              <a:rPr lang="en-US" altLang="ko-KR" sz="2000" dirty="0"/>
              <a:t>|</a:t>
            </a:r>
            <a:r>
              <a:rPr lang="el-GR" altLang="ko-KR" sz="2000" dirty="0"/>
              <a:t>β</a:t>
            </a:r>
            <a:r>
              <a:rPr lang="en-US" altLang="ko-KR" sz="2000" dirty="0" smtClean="0"/>
              <a:t>|</a:t>
            </a:r>
            <a:r>
              <a:rPr lang="en-US" altLang="ko-KR" sz="2000" baseline="30000" dirty="0" smtClean="0"/>
              <a:t>2</a:t>
            </a:r>
            <a:r>
              <a:rPr lang="ko-KR" altLang="en-US" sz="2000" dirty="0" smtClean="0"/>
              <a:t> 확률로 </a:t>
            </a:r>
            <a:r>
              <a:rPr lang="en-US" altLang="ko-KR" sz="2000" dirty="0" smtClean="0"/>
              <a:t>|y&gt; </a:t>
            </a:r>
            <a:r>
              <a:rPr lang="ko-KR" altLang="en-US" sz="2000" dirty="0" smtClean="0"/>
              <a:t>획득</a:t>
            </a:r>
            <a:endParaRPr lang="en-US" altLang="ko-KR" sz="2000" dirty="0" smtClean="0"/>
          </a:p>
          <a:p>
            <a:pPr>
              <a:lnSpc>
                <a:spcPct val="150000"/>
              </a:lnSpc>
            </a:pPr>
            <a:r>
              <a:rPr lang="ko-KR" altLang="en-US" sz="2400" dirty="0" smtClean="0"/>
              <a:t>원자 수준의 대상에만 적용</a:t>
            </a:r>
            <a:endParaRPr lang="en-US" altLang="ko-KR" sz="2400" dirty="0" smtClean="0"/>
          </a:p>
        </p:txBody>
      </p:sp>
      <p:sp>
        <p:nvSpPr>
          <p:cNvPr id="4" name="타원 3"/>
          <p:cNvSpPr/>
          <p:nvPr/>
        </p:nvSpPr>
        <p:spPr>
          <a:xfrm>
            <a:off x="411920" y="2447872"/>
            <a:ext cx="2032688" cy="2032688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endCxn id="4" idx="6"/>
          </p:cNvCxnSpPr>
          <p:nvPr/>
        </p:nvCxnSpPr>
        <p:spPr>
          <a:xfrm>
            <a:off x="1403448" y="3464216"/>
            <a:ext cx="10411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1412240" y="2447872"/>
            <a:ext cx="8012" cy="10163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endCxn id="4" idx="7"/>
          </p:cNvCxnSpPr>
          <p:nvPr/>
        </p:nvCxnSpPr>
        <p:spPr>
          <a:xfrm flipV="1">
            <a:off x="1403448" y="2745552"/>
            <a:ext cx="743480" cy="7186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181241" y="2016888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|y&gt;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44608" y="3279550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|x&gt;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82512" y="4593574"/>
            <a:ext cx="2573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|</a:t>
            </a:r>
            <a:r>
              <a:rPr lang="el-GR" altLang="ko-KR" dirty="0"/>
              <a:t>Φ</a:t>
            </a:r>
            <a:r>
              <a:rPr lang="en-US" altLang="ko-KR" dirty="0" smtClean="0"/>
              <a:t>&gt; </a:t>
            </a:r>
            <a:r>
              <a:rPr lang="el-GR" altLang="ko-KR" dirty="0"/>
              <a:t>θ </a:t>
            </a:r>
            <a:r>
              <a:rPr lang="el-GR" altLang="ko-KR" dirty="0" smtClean="0"/>
              <a:t>=</a:t>
            </a:r>
            <a:r>
              <a:rPr lang="en-US" altLang="ko-KR" dirty="0" smtClean="0"/>
              <a:t> </a:t>
            </a:r>
            <a:r>
              <a:rPr lang="el-GR" altLang="ko-KR" dirty="0" smtClean="0"/>
              <a:t>α</a:t>
            </a:r>
            <a:r>
              <a:rPr lang="ko-KR" altLang="el-GR" dirty="0"/>
              <a:t>｜</a:t>
            </a:r>
            <a:r>
              <a:rPr lang="en-US" altLang="ko-KR" dirty="0"/>
              <a:t>x</a:t>
            </a:r>
            <a:r>
              <a:rPr lang="ko-KR" altLang="en-US" dirty="0"/>
              <a:t>＞</a:t>
            </a:r>
            <a:r>
              <a:rPr lang="en-US" altLang="ko-KR" dirty="0" smtClean="0"/>
              <a:t>+</a:t>
            </a:r>
            <a:r>
              <a:rPr lang="el-GR" altLang="ko-KR" dirty="0" smtClean="0"/>
              <a:t>β</a:t>
            </a:r>
            <a:r>
              <a:rPr lang="ko-KR" altLang="el-GR" dirty="0" smtClean="0"/>
              <a:t>｜</a:t>
            </a:r>
            <a:r>
              <a:rPr lang="en-US" altLang="ko-KR" dirty="0"/>
              <a:t>y</a:t>
            </a:r>
            <a:r>
              <a:rPr lang="ko-KR" altLang="en-US" dirty="0"/>
              <a:t>＞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048512" y="2345394"/>
            <a:ext cx="6270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|</a:t>
            </a:r>
            <a:r>
              <a:rPr lang="el-GR" altLang="ko-KR" dirty="0"/>
              <a:t>Φ</a:t>
            </a:r>
            <a:r>
              <a:rPr lang="en-US" altLang="ko-KR" dirty="0"/>
              <a:t>&gt; </a:t>
            </a:r>
            <a:endParaRPr lang="ko-KR" altLang="en-US" dirty="0"/>
          </a:p>
        </p:txBody>
      </p:sp>
      <p:sp>
        <p:nvSpPr>
          <p:cNvPr id="21" name="원호 20"/>
          <p:cNvSpPr/>
          <p:nvPr/>
        </p:nvSpPr>
        <p:spPr>
          <a:xfrm>
            <a:off x="1436152" y="3323506"/>
            <a:ext cx="171638" cy="183273"/>
          </a:xfrm>
          <a:prstGeom prst="arc">
            <a:avLst>
              <a:gd name="adj1" fmla="val 16686084"/>
              <a:gd name="adj2" fmla="val 175245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2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2. </a:t>
            </a:r>
            <a:r>
              <a:rPr lang="ko-KR" altLang="en-US" dirty="0"/>
              <a:t>양자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138456" y="1756114"/>
            <a:ext cx="8642382" cy="373443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3200" b="1" dirty="0" err="1" smtClean="0"/>
              <a:t>양자얽힘</a:t>
            </a:r>
            <a:r>
              <a:rPr lang="en-US" altLang="ko-KR" sz="3200" b="1" dirty="0" smtClean="0"/>
              <a:t>(Quantum Entanglement)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측정하기 전 까지 상태를 알 수 없는 입자의 쌍이 존재</a:t>
            </a:r>
            <a:endParaRPr lang="en-US" altLang="ko-KR" sz="2400" dirty="0" smtClean="0"/>
          </a:p>
          <a:p>
            <a:r>
              <a:rPr lang="ko-KR" altLang="en-US" sz="2400" dirty="0" smtClean="0"/>
              <a:t>이때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입자 하나를 측정</a:t>
            </a:r>
            <a:r>
              <a:rPr lang="ko-KR" altLang="en-US" sz="2400" dirty="0" smtClean="0"/>
              <a:t>하는 순간 </a:t>
            </a:r>
            <a:r>
              <a:rPr lang="ko-KR" altLang="en-US" sz="2400" b="1" dirty="0" smtClean="0"/>
              <a:t>해당 입자의 상태가 결정</a:t>
            </a:r>
            <a:endParaRPr lang="en-US" altLang="ko-KR" sz="2400" b="1" dirty="0" smtClean="0"/>
          </a:p>
          <a:p>
            <a:r>
              <a:rPr lang="ko-KR" altLang="en-US" sz="2400" dirty="0" smtClean="0"/>
              <a:t>동시에 그 입자와 얽힌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다른 입자의 상태까지 결정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smtClean="0"/>
              <a:t>정보가 순식간에 전달되는 것과 같이 보임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국소성의 원리 위배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멀리 떨어진 두 물체는 서로 영향을 줄 수 없음</a:t>
            </a:r>
            <a:endParaRPr lang="en-US" altLang="ko-KR" sz="2000" dirty="0" smtClean="0"/>
          </a:p>
        </p:txBody>
      </p:sp>
      <p:sp>
        <p:nvSpPr>
          <p:cNvPr id="5" name="타원 4"/>
          <p:cNvSpPr/>
          <p:nvPr/>
        </p:nvSpPr>
        <p:spPr>
          <a:xfrm>
            <a:off x="411920" y="1992334"/>
            <a:ext cx="1249680" cy="12496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661600" y="4028218"/>
            <a:ext cx="1249680" cy="1249680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>
            <a:stCxn id="5" idx="5"/>
            <a:endCxn id="15" idx="1"/>
          </p:cNvCxnSpPr>
          <p:nvPr/>
        </p:nvCxnSpPr>
        <p:spPr>
          <a:xfrm>
            <a:off x="1478589" y="3059003"/>
            <a:ext cx="366022" cy="115222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H="1">
            <a:off x="787224" y="1795783"/>
            <a:ext cx="499072" cy="1692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2036904" y="3807058"/>
            <a:ext cx="499072" cy="16920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2762" y="142645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다운스핀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729220" y="55421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업스핀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459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2. </a:t>
            </a:r>
            <a:r>
              <a:rPr lang="ko-KR" altLang="en-US" dirty="0"/>
              <a:t>양자</a:t>
            </a:r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3138456" y="1756114"/>
            <a:ext cx="8642382" cy="373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3200" b="1" dirty="0" err="1" smtClean="0"/>
              <a:t>양자붕괴</a:t>
            </a:r>
            <a:r>
              <a:rPr lang="en-US" altLang="ko-KR" sz="3200" b="1" dirty="0" smtClean="0"/>
              <a:t>(Quantum Collapse)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sz="2400" dirty="0" smtClean="0"/>
              <a:t>파동함수의 붕괴</a:t>
            </a:r>
            <a:endParaRPr lang="en-US" altLang="ko-KR" sz="2400" dirty="0" smtClean="0"/>
          </a:p>
          <a:p>
            <a:r>
              <a:rPr lang="ko-KR" altLang="en-US" sz="2400" dirty="0" smtClean="0"/>
              <a:t>확률이 매끄러운 형태를 가지다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관측하는 순간 확률이 확정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pPr lvl="1"/>
            <a:r>
              <a:rPr lang="ko-KR" altLang="en-US" sz="2000" dirty="0" smtClean="0"/>
              <a:t>관측한 지점에서 무한대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그 외의 지점에서 </a:t>
            </a:r>
            <a:r>
              <a:rPr lang="en-US" altLang="ko-KR" sz="2000" dirty="0" smtClean="0"/>
              <a:t>0</a:t>
            </a:r>
          </a:p>
          <a:p>
            <a:pPr lvl="1"/>
            <a:r>
              <a:rPr lang="ko-KR" altLang="en-US" sz="2000" dirty="0" err="1" smtClean="0"/>
              <a:t>디락</a:t>
            </a:r>
            <a:r>
              <a:rPr lang="en-US" altLang="ko-KR" sz="2000" dirty="0" smtClean="0"/>
              <a:t>-</a:t>
            </a:r>
            <a:r>
              <a:rPr lang="ko-KR" altLang="en-US" sz="2000" dirty="0" smtClean="0"/>
              <a:t>델타 함수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확률을 계산할 때는 함수를 제곱하고 적분</a:t>
            </a:r>
            <a:endParaRPr lang="en-US" altLang="ko-KR" sz="2000" dirty="0" smtClean="0"/>
          </a:p>
          <a:p>
            <a:r>
              <a:rPr lang="ko-KR" altLang="en-US" sz="2400" dirty="0" smtClean="0"/>
              <a:t>관측 지점에서 </a:t>
            </a:r>
            <a:r>
              <a:rPr lang="en-US" altLang="ko-KR" sz="2400" dirty="0" smtClean="0"/>
              <a:t>100% </a:t>
            </a:r>
            <a:r>
              <a:rPr lang="ko-KR" altLang="en-US" sz="2400" dirty="0" smtClean="0"/>
              <a:t>확률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그 외의 지점에서 </a:t>
            </a:r>
            <a:r>
              <a:rPr lang="en-US" altLang="ko-KR" sz="2400" dirty="0" smtClean="0"/>
              <a:t>0% </a:t>
            </a:r>
            <a:r>
              <a:rPr lang="ko-KR" altLang="en-US" sz="2400" dirty="0" smtClean="0"/>
              <a:t>확률이 됨</a:t>
            </a:r>
            <a:endParaRPr lang="en-US" altLang="ko-KR" sz="2400" dirty="0" smtClean="0"/>
          </a:p>
        </p:txBody>
      </p:sp>
      <p:sp>
        <p:nvSpPr>
          <p:cNvPr id="6" name="타원 5"/>
          <p:cNvSpPr/>
          <p:nvPr/>
        </p:nvSpPr>
        <p:spPr>
          <a:xfrm>
            <a:off x="390735" y="2426991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1195151" y="4176503"/>
            <a:ext cx="355343" cy="845659"/>
          </a:xfrm>
          <a:prstGeom prst="rect">
            <a:avLst/>
          </a:prstGeom>
        </p:spPr>
      </p:pic>
      <p:cxnSp>
        <p:nvCxnSpPr>
          <p:cNvPr id="9" name="직선 연결선 8"/>
          <p:cNvCxnSpPr/>
          <p:nvPr/>
        </p:nvCxnSpPr>
        <p:spPr>
          <a:xfrm>
            <a:off x="819204" y="3631010"/>
            <a:ext cx="304800" cy="545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/>
          <p:nvPr/>
        </p:nvCxnSpPr>
        <p:spPr>
          <a:xfrm>
            <a:off x="1262839" y="3457932"/>
            <a:ext cx="93642" cy="5840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H="1">
            <a:off x="1660478" y="2386891"/>
            <a:ext cx="101731" cy="3449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1687141" y="3032802"/>
            <a:ext cx="101734" cy="34490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770771" y="237467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100%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899010" y="300837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149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양자통신</a:t>
            </a:r>
            <a:endParaRPr lang="ko-KR" altLang="en-US" dirty="0"/>
          </a:p>
        </p:txBody>
      </p:sp>
      <p:sp>
        <p:nvSpPr>
          <p:cNvPr id="4" name="텍스트 개체 틀 2"/>
          <p:cNvSpPr txBox="1">
            <a:spLocks/>
          </p:cNvSpPr>
          <p:nvPr/>
        </p:nvSpPr>
        <p:spPr>
          <a:xfrm>
            <a:off x="3138456" y="1756114"/>
            <a:ext cx="8642382" cy="3734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3200" b="1" dirty="0" smtClean="0"/>
              <a:t>BB84 </a:t>
            </a:r>
            <a:r>
              <a:rPr lang="ko-KR" altLang="en-US" sz="3200" b="1" dirty="0" smtClean="0"/>
              <a:t>프로토콜</a:t>
            </a:r>
            <a:endParaRPr lang="en-US" altLang="ko-KR" sz="3200" b="1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en-US" altLang="ko-KR" sz="2400" dirty="0" smtClean="0"/>
              <a:t>1984</a:t>
            </a:r>
            <a:r>
              <a:rPr lang="ko-KR" altLang="en-US" sz="2400" dirty="0" smtClean="0"/>
              <a:t>년 찰스 </a:t>
            </a:r>
            <a:r>
              <a:rPr lang="en-US" altLang="ko-KR" sz="2400" dirty="0" smtClean="0"/>
              <a:t>H. </a:t>
            </a:r>
            <a:r>
              <a:rPr lang="ko-KR" altLang="en-US" sz="2400" dirty="0" err="1" smtClean="0"/>
              <a:t>베넷과</a:t>
            </a:r>
            <a:r>
              <a:rPr lang="ko-KR" altLang="en-US" sz="2400" dirty="0" smtClean="0"/>
              <a:t> 질 </a:t>
            </a:r>
            <a:r>
              <a:rPr lang="ko-KR" altLang="en-US" sz="2400" dirty="0" err="1" smtClean="0"/>
              <a:t>브라사드가</a:t>
            </a:r>
            <a:r>
              <a:rPr lang="ko-KR" altLang="en-US" sz="2400" dirty="0" smtClean="0"/>
              <a:t> 제안</a:t>
            </a:r>
            <a:endParaRPr lang="en-US" altLang="ko-KR" sz="2400" dirty="0"/>
          </a:p>
          <a:p>
            <a:r>
              <a:rPr lang="ko-KR" altLang="en-US" sz="2400" dirty="0" smtClean="0"/>
              <a:t>송신자와 </a:t>
            </a:r>
            <a:r>
              <a:rPr lang="ko-KR" altLang="en-US" sz="2400" dirty="0" err="1" smtClean="0"/>
              <a:t>수신자간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OTP(One Time Pad)</a:t>
            </a:r>
            <a:r>
              <a:rPr lang="ko-KR" altLang="en-US" sz="2400" dirty="0" smtClean="0"/>
              <a:t>를 생성</a:t>
            </a:r>
            <a:endParaRPr lang="en-US" altLang="ko-KR" sz="2400" dirty="0" smtClean="0"/>
          </a:p>
          <a:p>
            <a:r>
              <a:rPr lang="ko-KR" altLang="en-US" sz="2400" dirty="0" smtClean="0"/>
              <a:t>양자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키 분배 프로토콜</a:t>
            </a:r>
            <a:endParaRPr lang="en-US" altLang="ko-KR" sz="2400" b="1" dirty="0" smtClean="0">
              <a:solidFill>
                <a:srgbClr val="FF0000"/>
              </a:solidFill>
            </a:endParaRPr>
          </a:p>
          <a:p>
            <a:r>
              <a:rPr lang="ko-KR" altLang="en-US" sz="2400" dirty="0" err="1" smtClean="0"/>
              <a:t>양자채널과</a:t>
            </a:r>
            <a:r>
              <a:rPr lang="ko-KR" altLang="en-US" sz="2400" dirty="0" smtClean="0"/>
              <a:t> </a:t>
            </a:r>
            <a:r>
              <a:rPr lang="ko-KR" altLang="en-US" sz="2400" dirty="0" err="1" smtClean="0"/>
              <a:t>고전채널을</a:t>
            </a:r>
            <a:r>
              <a:rPr lang="ko-KR" altLang="en-US" sz="2400" dirty="0" smtClean="0"/>
              <a:t> 복합적으로 사용</a:t>
            </a:r>
            <a:endParaRPr lang="en-US" altLang="ko-KR" sz="2400" dirty="0" smtClean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r="48540"/>
          <a:stretch/>
        </p:blipFill>
        <p:spPr>
          <a:xfrm>
            <a:off x="448076" y="4142883"/>
            <a:ext cx="490792" cy="10463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17"/>
          <a:stretch/>
        </p:blipFill>
        <p:spPr>
          <a:xfrm>
            <a:off x="2302662" y="2648792"/>
            <a:ext cx="439668" cy="104633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65" y="3327580"/>
            <a:ext cx="591502" cy="591502"/>
          </a:xfrm>
          <a:prstGeom prst="rect">
            <a:avLst/>
          </a:prstGeom>
        </p:spPr>
      </p:pic>
      <p:cxnSp>
        <p:nvCxnSpPr>
          <p:cNvPr id="9" name="직선 화살표 연결선 8"/>
          <p:cNvCxnSpPr/>
          <p:nvPr/>
        </p:nvCxnSpPr>
        <p:spPr>
          <a:xfrm flipH="1">
            <a:off x="1065654" y="3171961"/>
            <a:ext cx="1066800" cy="1285739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017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Pages>13</Pages>
  <Words>657</Words>
  <Characters>0</Characters>
  <Application>Microsoft Office PowerPoint</Application>
  <DocSecurity>0</DocSecurity>
  <PresentationFormat>와이드스크린</PresentationFormat>
  <Lines>0</Lines>
  <Paragraphs>140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맑은 고딕</vt:lpstr>
      <vt:lpstr>함초롬돋움</vt:lpstr>
      <vt:lpstr>Arial</vt:lpstr>
      <vt:lpstr>CryptoCraft 테마</vt:lpstr>
      <vt:lpstr>제목 테마</vt:lpstr>
      <vt:lpstr>양자통신 환경 상에서의 가용성 침해 공격</vt:lpstr>
      <vt:lpstr>PowerPoint 프레젠테이션</vt:lpstr>
      <vt:lpstr>  1. 보안의 3요소</vt:lpstr>
      <vt:lpstr>  1. 보안의 3요소</vt:lpstr>
      <vt:lpstr> 2. 양자</vt:lpstr>
      <vt:lpstr> 2. 양자</vt:lpstr>
      <vt:lpstr> 2. 양자</vt:lpstr>
      <vt:lpstr> 2. 양자</vt:lpstr>
      <vt:lpstr> 3. 양자통신</vt:lpstr>
      <vt:lpstr> 3. 양자통신</vt:lpstr>
      <vt:lpstr> 3. 양자통신</vt:lpstr>
      <vt:lpstr> 4. 스니핑 공격의 재분류</vt:lpstr>
      <vt:lpstr> 4. 스니핑 공격의 재분류</vt:lpstr>
      <vt:lpstr>  5. 결론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47</cp:revision>
  <dcterms:modified xsi:type="dcterms:W3CDTF">2019-06-19T06:52:41Z</dcterms:modified>
</cp:coreProperties>
</file>