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7" d="100"/>
          <a:sy n="27" d="100"/>
        </p:scale>
        <p:origin x="291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이더리움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</a:t>
            </a:r>
            <a:r>
              <a:rPr lang="en-US" altLang="ko-KR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2.0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</a:t>
            </a:r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세레니티에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대한 고찰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baseline="30000" dirty="0"/>
              <a:t> </a:t>
            </a:r>
            <a:r>
              <a:rPr lang="ko-KR" altLang="en-US" sz="3959" dirty="0" err="1"/>
              <a:t>장경배</a:t>
            </a:r>
            <a:r>
              <a:rPr lang="en-US" altLang="ko-KR" sz="3959" baseline="30000" dirty="0"/>
              <a:t> *</a:t>
            </a:r>
            <a:r>
              <a:rPr lang="ko-KR" altLang="en-US" sz="3959" dirty="0"/>
              <a:t> </a:t>
            </a:r>
            <a:r>
              <a:rPr lang="ko-KR" altLang="en-US" sz="3959" dirty="0" err="1"/>
              <a:t>최승주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err="1"/>
              <a:t>서화정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 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/>
              <a:t>IT</a:t>
            </a:r>
            <a:r>
              <a:rPr lang="ko-KR" altLang="en-US" sz="3959" dirty="0" err="1"/>
              <a:t>융합공학부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440575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8227439"/>
            <a:ext cx="27234963" cy="2180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 </a:t>
            </a:r>
            <a:r>
              <a:rPr lang="ko-KR" altLang="en-US" sz="4524" dirty="0" err="1"/>
              <a:t>이더리움의</a:t>
            </a:r>
            <a:r>
              <a:rPr lang="ko-KR" altLang="en-US" sz="4524" dirty="0"/>
              <a:t> 명백한 한계는 스마트 </a:t>
            </a:r>
            <a:r>
              <a:rPr lang="ko-KR" altLang="en-US" sz="4524" dirty="0" err="1"/>
              <a:t>컨트랙트</a:t>
            </a:r>
            <a:r>
              <a:rPr lang="ko-KR" altLang="en-US" sz="4524" dirty="0"/>
              <a:t> 사용 시 발생하는 느린 트랜잭션 처리 속도 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새로운 플랫폼 </a:t>
            </a:r>
            <a:r>
              <a:rPr lang="ko-KR" altLang="en-US" sz="4524" dirty="0" err="1"/>
              <a:t>이더리움</a:t>
            </a:r>
            <a:r>
              <a:rPr lang="ko-KR" altLang="en-US" sz="4524" dirty="0"/>
              <a:t> </a:t>
            </a:r>
            <a:r>
              <a:rPr lang="en-US" altLang="ko-KR" sz="4524" dirty="0"/>
              <a:t>2.0</a:t>
            </a:r>
            <a:r>
              <a:rPr lang="ko-KR" altLang="en-US" sz="4524" dirty="0"/>
              <a:t> </a:t>
            </a:r>
            <a:r>
              <a:rPr lang="en-US" altLang="ko-KR" sz="4524" dirty="0"/>
              <a:t>:</a:t>
            </a:r>
            <a:r>
              <a:rPr lang="ko-KR" altLang="en-US" sz="4524" dirty="0"/>
              <a:t> </a:t>
            </a:r>
            <a:r>
              <a:rPr lang="ko-KR" altLang="en-US" sz="4524" dirty="0" err="1"/>
              <a:t>세레니티</a:t>
            </a:r>
            <a:r>
              <a:rPr lang="ko-KR" altLang="en-US" sz="4524" dirty="0"/>
              <a:t> 개발이 진행중</a:t>
            </a:r>
            <a:r>
              <a:rPr lang="en-US" altLang="ko-KR" sz="4524" dirty="0"/>
              <a:t>,</a:t>
            </a:r>
            <a:r>
              <a:rPr lang="ko-KR" altLang="en-US" sz="4524" dirty="0"/>
              <a:t> 기존 한계를 극복하고 확장성 증가 또한 기대됨</a:t>
            </a:r>
            <a:endParaRPr lang="en-US" altLang="ko-KR" sz="452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11426334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8832" y="13110178"/>
            <a:ext cx="27234963" cy="4965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err="1"/>
              <a:t>블록체인은</a:t>
            </a:r>
            <a:r>
              <a:rPr lang="ko-KR" altLang="en-US" sz="4524" dirty="0"/>
              <a:t> 데이터를 블록에 담아 체인으로 연결한 형태의 </a:t>
            </a:r>
            <a:r>
              <a:rPr lang="ko-KR" altLang="en-US" sz="4524" dirty="0" err="1"/>
              <a:t>분산형</a:t>
            </a:r>
            <a:r>
              <a:rPr lang="ko-KR" altLang="en-US" sz="4524" dirty="0"/>
              <a:t> 데이터베이스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온라인 세계에서 서로 신뢰할 수 있는 네트워크가 가능해짐 </a:t>
            </a:r>
            <a:r>
              <a:rPr lang="ko-KR" altLang="en-US" sz="4524" dirty="0">
                <a:sym typeface="Wingdings" pitchFamily="2" charset="2"/>
              </a:rPr>
              <a:t>        비트코인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금융분야 뿐만이 아닌 스마트 </a:t>
            </a:r>
            <a:r>
              <a:rPr lang="ko-KR" altLang="en-US" sz="4524" dirty="0" err="1"/>
              <a:t>컨트랙트를</a:t>
            </a:r>
            <a:r>
              <a:rPr lang="ko-KR" altLang="en-US" sz="4524" dirty="0"/>
              <a:t> 사용한 새로운 </a:t>
            </a:r>
            <a:r>
              <a:rPr lang="ko-KR" altLang="en-US" sz="4524" dirty="0" err="1"/>
              <a:t>블록체인</a:t>
            </a:r>
            <a:r>
              <a:rPr lang="ko-KR" altLang="en-US" sz="4524" dirty="0"/>
              <a:t> </a:t>
            </a:r>
            <a:r>
              <a:rPr lang="ko-KR" altLang="en-US" sz="4524" dirty="0" err="1"/>
              <a:t>이더리움</a:t>
            </a:r>
            <a:r>
              <a:rPr lang="ko-KR" altLang="en-US" sz="4524" dirty="0"/>
              <a:t> 등장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다양한 서비스를 </a:t>
            </a:r>
            <a:r>
              <a:rPr lang="ko-KR" altLang="en-US" sz="4524" dirty="0" err="1"/>
              <a:t>분산화된</a:t>
            </a:r>
            <a:r>
              <a:rPr lang="ko-KR" altLang="en-US" sz="4524" dirty="0"/>
              <a:t> 어플리케이션을 </a:t>
            </a:r>
            <a:r>
              <a:rPr lang="ko-KR" altLang="en-US" sz="4524" dirty="0" err="1"/>
              <a:t>이더리움</a:t>
            </a:r>
            <a:r>
              <a:rPr lang="ko-KR" altLang="en-US" sz="4524" dirty="0"/>
              <a:t> 플랫폼상에서 개발 가능</a:t>
            </a:r>
            <a:endParaRPr lang="en-US" altLang="ko-KR" sz="4524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1426333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err="1">
                <a:solidFill>
                  <a:schemeClr val="bg1"/>
                </a:solidFill>
              </a:rPr>
              <a:t>블록체인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9233905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8832" y="20569641"/>
            <a:ext cx="27234963" cy="5662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유저들의 증가에 따른 트랜잭션 처리속도의 한계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 느린 속도로 인한 확장성의 문제를 개발하기 위해 </a:t>
            </a:r>
            <a:endParaRPr lang="en-US" altLang="ko-KR" sz="4524" dirty="0"/>
          </a:p>
          <a:p>
            <a:r>
              <a:rPr lang="ko-KR" altLang="en-US" sz="4524" dirty="0"/>
              <a:t>     새로운 </a:t>
            </a:r>
            <a:r>
              <a:rPr lang="ko-KR" altLang="en-US" sz="4524" dirty="0" err="1"/>
              <a:t>이더리움</a:t>
            </a:r>
            <a:r>
              <a:rPr lang="ko-KR" altLang="en-US" sz="4524" dirty="0"/>
              <a:t> </a:t>
            </a:r>
            <a:r>
              <a:rPr lang="en-US" altLang="ko-KR" sz="4524" dirty="0"/>
              <a:t>2.0</a:t>
            </a:r>
            <a:r>
              <a:rPr lang="ko-KR" altLang="en-US" sz="4524" dirty="0"/>
              <a:t> </a:t>
            </a:r>
            <a:r>
              <a:rPr lang="en-US" altLang="ko-KR" sz="4524" dirty="0"/>
              <a:t>:</a:t>
            </a:r>
            <a:r>
              <a:rPr lang="ko-KR" altLang="en-US" sz="4524" dirty="0"/>
              <a:t> </a:t>
            </a:r>
            <a:r>
              <a:rPr lang="ko-KR" altLang="en-US" sz="4524" dirty="0" err="1"/>
              <a:t>세레니티를</a:t>
            </a:r>
            <a:r>
              <a:rPr lang="ko-KR" altLang="en-US" sz="4524" dirty="0"/>
              <a:t> 개발 중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err="1"/>
              <a:t>세레니티는</a:t>
            </a:r>
            <a:r>
              <a:rPr lang="ko-KR" altLang="en-US" sz="4524" dirty="0"/>
              <a:t> 평온 </a:t>
            </a:r>
            <a:r>
              <a:rPr lang="en-US" altLang="ko-KR" sz="4524" dirty="0"/>
              <a:t>:</a:t>
            </a:r>
            <a:r>
              <a:rPr lang="ko-KR" altLang="en-US" sz="4524" dirty="0"/>
              <a:t> 모든 변화 후 평온을 찾는다는 </a:t>
            </a:r>
            <a:r>
              <a:rPr lang="ko-KR" altLang="en-US" sz="4524" dirty="0" err="1"/>
              <a:t>메세지를</a:t>
            </a:r>
            <a:r>
              <a:rPr lang="ko-KR" altLang="en-US" sz="4524" dirty="0"/>
              <a:t> 함축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유저들이 </a:t>
            </a:r>
            <a:r>
              <a:rPr lang="ko-KR" altLang="en-US" sz="4524" dirty="0" err="1"/>
              <a:t>이더리움을</a:t>
            </a:r>
            <a:r>
              <a:rPr lang="ko-KR" altLang="en-US" sz="4524" dirty="0"/>
              <a:t> 사용하는데 불편함 없는 완벽한 생태계 구축 목표</a:t>
            </a:r>
            <a:endParaRPr lang="en-US" altLang="ko-KR" sz="4524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5" y="19233904"/>
            <a:ext cx="79787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err="1">
                <a:solidFill>
                  <a:schemeClr val="bg1"/>
                </a:solidFill>
              </a:rPr>
              <a:t>세네니티</a:t>
            </a:r>
            <a:r>
              <a:rPr lang="ko-KR" altLang="en-US" sz="5090" b="1" dirty="0">
                <a:solidFill>
                  <a:schemeClr val="bg1"/>
                </a:solidFill>
              </a:rPr>
              <a:t> </a:t>
            </a:r>
            <a:r>
              <a:rPr lang="en-US" altLang="ko-KR" sz="5090" b="1" dirty="0">
                <a:solidFill>
                  <a:schemeClr val="bg1"/>
                </a:solidFill>
              </a:rPr>
              <a:t>:</a:t>
            </a:r>
            <a:r>
              <a:rPr lang="ko-KR" altLang="en-US" sz="5090" b="1" dirty="0">
                <a:solidFill>
                  <a:schemeClr val="bg1"/>
                </a:solidFill>
              </a:rPr>
              <a:t>  </a:t>
            </a:r>
            <a:r>
              <a:rPr lang="ko-KR" altLang="en-US" sz="5090" b="1" dirty="0" err="1">
                <a:solidFill>
                  <a:schemeClr val="bg1"/>
                </a:solidFill>
              </a:rPr>
              <a:t>이더리움</a:t>
            </a:r>
            <a:r>
              <a:rPr lang="ko-KR" altLang="en-US" sz="5090" b="1" dirty="0">
                <a:solidFill>
                  <a:schemeClr val="bg1"/>
                </a:solidFill>
              </a:rPr>
              <a:t> </a:t>
            </a:r>
            <a:r>
              <a:rPr lang="en-US" altLang="ko-KR" sz="5090" b="1" dirty="0">
                <a:solidFill>
                  <a:schemeClr val="bg1"/>
                </a:solidFill>
              </a:rPr>
              <a:t>2.0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27041474"/>
            <a:ext cx="28885975" cy="14364665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8832" y="29379087"/>
            <a:ext cx="27234963" cy="106204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 합의 알고리즘의 전환 </a:t>
            </a:r>
            <a:r>
              <a:rPr lang="en-US" altLang="ko-KR" sz="4524" dirty="0" err="1"/>
              <a:t>PoW</a:t>
            </a:r>
            <a:r>
              <a:rPr lang="en-US" altLang="ko-KR" sz="4524" dirty="0"/>
              <a:t> </a:t>
            </a:r>
            <a:r>
              <a:rPr lang="ko-KR" altLang="en-US" sz="4524" dirty="0"/>
              <a:t>         </a:t>
            </a:r>
            <a:r>
              <a:rPr lang="en-US" altLang="ko-KR" sz="4524" dirty="0" err="1">
                <a:sym typeface="Wingdings" pitchFamily="2" charset="2"/>
              </a:rPr>
              <a:t>PoS</a:t>
            </a:r>
            <a:endParaRPr lang="en-US" altLang="ko-KR" sz="4524" dirty="0"/>
          </a:p>
          <a:p>
            <a:endParaRPr lang="en-US" altLang="ko-KR" sz="4524" dirty="0"/>
          </a:p>
          <a:p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 많은 트랙잭션들에 대하여 나눠서 처리하는 </a:t>
            </a:r>
            <a:r>
              <a:rPr lang="ko-KR" altLang="en-US" sz="4524" dirty="0" err="1"/>
              <a:t>샤딩기법</a:t>
            </a:r>
            <a:r>
              <a:rPr lang="ko-KR" altLang="en-US" sz="4524" dirty="0"/>
              <a:t> 적용</a:t>
            </a:r>
            <a:endParaRPr lang="en-US" altLang="ko-KR" sz="4524" dirty="0"/>
          </a:p>
          <a:p>
            <a:endParaRPr lang="en-US" altLang="ko-KR" sz="4524" dirty="0"/>
          </a:p>
          <a:p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 웹 어셈블리에 기반한 새로운 </a:t>
            </a:r>
            <a:r>
              <a:rPr lang="ko-KR" altLang="en-US" sz="4524" dirty="0" err="1"/>
              <a:t>가상머신</a:t>
            </a:r>
            <a:r>
              <a:rPr lang="ko-KR" altLang="en-US" sz="4524" dirty="0"/>
              <a:t> </a:t>
            </a:r>
            <a:endParaRPr lang="en-US" altLang="ko-KR" sz="4524" dirty="0"/>
          </a:p>
          <a:p>
            <a:r>
              <a:rPr lang="en-US" altLang="ko-KR" sz="4524" dirty="0"/>
              <a:t>	</a:t>
            </a:r>
            <a:r>
              <a:rPr lang="ko-KR" altLang="en-US" sz="4524" dirty="0"/>
              <a:t>   </a:t>
            </a:r>
            <a:r>
              <a:rPr lang="en-US" altLang="ko-KR" sz="4524" dirty="0" err="1"/>
              <a:t>ewasm</a:t>
            </a:r>
            <a:r>
              <a:rPr lang="en-US" altLang="ko-KR" sz="4524" dirty="0"/>
              <a:t>(Ethereum flavored </a:t>
            </a:r>
            <a:r>
              <a:rPr lang="en-US" altLang="ko-KR" sz="4524" dirty="0" err="1"/>
              <a:t>WebAssembly</a:t>
            </a:r>
            <a:r>
              <a:rPr lang="en-US" altLang="ko-KR" sz="4524" dirty="0"/>
              <a:t>)</a:t>
            </a:r>
            <a:r>
              <a:rPr lang="ko-KR" altLang="en-US" sz="4524" dirty="0"/>
              <a:t> 적용</a:t>
            </a:r>
            <a:endParaRPr lang="en-US" altLang="ko-KR" sz="4524" dirty="0"/>
          </a:p>
          <a:p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800" dirty="0" err="1"/>
              <a:t>이더리움은</a:t>
            </a:r>
            <a:r>
              <a:rPr lang="ko-KR" altLang="en-US" sz="4800" dirty="0"/>
              <a:t> 기존 구조를 개편하고 새로운 기술들을 적용시킴</a:t>
            </a:r>
            <a:endParaRPr lang="en-US" altLang="ko-KR" sz="4800" dirty="0"/>
          </a:p>
          <a:p>
            <a:r>
              <a:rPr lang="ko-KR" altLang="en-US" sz="4800" dirty="0"/>
              <a:t>     </a:t>
            </a:r>
            <a:r>
              <a:rPr lang="ko-KR" altLang="en-US" sz="4800" dirty="0" err="1"/>
              <a:t>으로써</a:t>
            </a:r>
            <a:r>
              <a:rPr lang="ko-KR" altLang="en-US" sz="4800" dirty="0"/>
              <a:t> 한계점을 극복 하고 보안 또한 강화시키고자 한다 </a:t>
            </a:r>
          </a:p>
          <a:p>
            <a:endParaRPr lang="en-US" altLang="ko-KR" sz="4524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8084" y="27041474"/>
            <a:ext cx="79787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err="1">
                <a:solidFill>
                  <a:schemeClr val="bg1"/>
                </a:solidFill>
              </a:rPr>
              <a:t>이더리움</a:t>
            </a:r>
            <a:r>
              <a:rPr lang="ko-KR" altLang="en-US" sz="5090" b="1" dirty="0">
                <a:solidFill>
                  <a:schemeClr val="bg1"/>
                </a:solidFill>
              </a:rPr>
              <a:t> </a:t>
            </a:r>
            <a:r>
              <a:rPr lang="en-US" altLang="ko-KR" sz="5090" b="1" dirty="0">
                <a:solidFill>
                  <a:schemeClr val="bg1"/>
                </a:solidFill>
              </a:rPr>
              <a:t>2.0</a:t>
            </a:r>
            <a:r>
              <a:rPr lang="ko-KR" altLang="en-US" sz="5090" b="1" dirty="0">
                <a:solidFill>
                  <a:schemeClr val="bg1"/>
                </a:solidFill>
              </a:rPr>
              <a:t> 주요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017E1A-662B-1949-BBA4-58F95719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406" y="27640547"/>
            <a:ext cx="11760200" cy="38509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D8D4E9-8174-3C41-8376-1ABC342D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5748" y="33466973"/>
            <a:ext cx="9926118" cy="5903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576DFF-4991-F644-92FF-BE2CB0934BA4}"/>
              </a:ext>
            </a:extLst>
          </p:cNvPr>
          <p:cNvSpPr txBox="1"/>
          <p:nvPr/>
        </p:nvSpPr>
        <p:spPr>
          <a:xfrm>
            <a:off x="19068707" y="31768981"/>
            <a:ext cx="767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/>
              <a:t>Fig 3. </a:t>
            </a:r>
            <a:r>
              <a:rPr kumimoji="1" lang="ko-KR" altLang="en-US" sz="4000" dirty="0"/>
              <a:t>합의 알고리즘의 전환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F36FE5-CA12-E44E-890E-2E67E13764C8}"/>
              </a:ext>
            </a:extLst>
          </p:cNvPr>
          <p:cNvSpPr txBox="1"/>
          <p:nvPr/>
        </p:nvSpPr>
        <p:spPr>
          <a:xfrm>
            <a:off x="20798095" y="39723074"/>
            <a:ext cx="767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/>
              <a:t>Fig 4. </a:t>
            </a:r>
            <a:r>
              <a:rPr kumimoji="1" lang="en-US" altLang="ko-KR" sz="4000" dirty="0" err="1"/>
              <a:t>WebAssembly</a:t>
            </a:r>
            <a:r>
              <a:rPr kumimoji="1" lang="ko-KR" altLang="en-US" sz="4000" dirty="0"/>
              <a:t> 속도 비교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9E95A5-D198-7542-81D5-D9DA4C6C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108" y="13589617"/>
            <a:ext cx="6339819" cy="30612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9D3D51-B573-6647-A86A-299C2FD663CE}"/>
              </a:ext>
            </a:extLst>
          </p:cNvPr>
          <p:cNvSpPr txBox="1"/>
          <p:nvPr/>
        </p:nvSpPr>
        <p:spPr>
          <a:xfrm>
            <a:off x="22566091" y="16698967"/>
            <a:ext cx="797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/>
              <a:t>Fig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1.</a:t>
            </a:r>
            <a:r>
              <a:rPr kumimoji="1" lang="ko-KR" altLang="en-US" sz="4000" dirty="0"/>
              <a:t> </a:t>
            </a:r>
            <a:endParaRPr kumimoji="1" lang="en-US" altLang="ko-KR" sz="4000" dirty="0"/>
          </a:p>
          <a:p>
            <a:r>
              <a:rPr kumimoji="1" lang="en-US" altLang="ko-KR" sz="4000" dirty="0"/>
              <a:t>	</a:t>
            </a:r>
            <a:r>
              <a:rPr kumimoji="1" lang="ko-KR" altLang="en-US" sz="4000" dirty="0"/>
              <a:t>  </a:t>
            </a:r>
            <a:r>
              <a:rPr kumimoji="1" lang="en-US" altLang="ko-KR" sz="4000" dirty="0"/>
              <a:t>			1</a:t>
            </a:r>
            <a:r>
              <a:rPr kumimoji="1" lang="ko-KR" altLang="en-US" sz="4000" dirty="0"/>
              <a:t>세대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비트코인</a:t>
            </a:r>
            <a:endParaRPr kumimoji="1" lang="en-US" altLang="ko-KR" sz="4000" dirty="0"/>
          </a:p>
          <a:p>
            <a:r>
              <a:rPr kumimoji="1" lang="en-US" altLang="ko-KR" sz="4000" dirty="0"/>
              <a:t>	</a:t>
            </a:r>
            <a:r>
              <a:rPr kumimoji="1" lang="ko-KR" altLang="en-US" sz="4000" dirty="0"/>
              <a:t>  </a:t>
            </a:r>
            <a:r>
              <a:rPr kumimoji="1" lang="en-US" altLang="ko-KR" sz="4000" dirty="0"/>
              <a:t>			2</a:t>
            </a:r>
            <a:r>
              <a:rPr kumimoji="1" lang="ko-KR" altLang="en-US" sz="4000" dirty="0"/>
              <a:t>세대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이더리움</a:t>
            </a:r>
            <a:endParaRPr kumimoji="1" lang="en-US" altLang="ko-KR" sz="4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D36675-FF99-2B43-806F-15E7B024A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7363" y="19773380"/>
            <a:ext cx="8951533" cy="46547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35492-ADC0-D84E-B1C1-D9C26CF559DC}"/>
              </a:ext>
            </a:extLst>
          </p:cNvPr>
          <p:cNvSpPr/>
          <p:nvPr/>
        </p:nvSpPr>
        <p:spPr>
          <a:xfrm>
            <a:off x="16463406" y="24608789"/>
            <a:ext cx="151352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ko-KR" sz="4000" dirty="0"/>
              <a:t>Fig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2.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이더리움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2.0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: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세레니티</a:t>
            </a:r>
            <a:endParaRPr kumimoji="1" lang="en-US" altLang="ko-KR" sz="4000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D7241A19-A373-A345-AD47-8F659F659615}"/>
              </a:ext>
            </a:extLst>
          </p:cNvPr>
          <p:cNvSpPr/>
          <p:nvPr/>
        </p:nvSpPr>
        <p:spPr>
          <a:xfrm>
            <a:off x="17373600" y="14592300"/>
            <a:ext cx="6858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7AE6F070-439E-0548-91ED-8724E11FE5D0}"/>
              </a:ext>
            </a:extLst>
          </p:cNvPr>
          <p:cNvSpPr/>
          <p:nvPr/>
        </p:nvSpPr>
        <p:spPr>
          <a:xfrm>
            <a:off x="9362574" y="29536960"/>
            <a:ext cx="6858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192</Words>
  <Application>Microsoft Macintosh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장경배</cp:lastModifiedBy>
  <cp:revision>55</cp:revision>
  <dcterms:created xsi:type="dcterms:W3CDTF">2017-09-25T14:51:22Z</dcterms:created>
  <dcterms:modified xsi:type="dcterms:W3CDTF">2019-06-19T06:37:44Z</dcterms:modified>
</cp:coreProperties>
</file>