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1" r:id="rId1"/>
  </p:sldMasterIdLst>
  <p:notesMasterIdLst>
    <p:notesMasterId r:id="rId25"/>
  </p:notesMasterIdLst>
  <p:sldIdLst>
    <p:sldId id="256" r:id="rId2"/>
    <p:sldId id="257" r:id="rId3"/>
    <p:sldId id="258" r:id="rId4"/>
    <p:sldId id="276" r:id="rId5"/>
    <p:sldId id="260" r:id="rId6"/>
    <p:sldId id="259" r:id="rId7"/>
    <p:sldId id="261" r:id="rId8"/>
    <p:sldId id="277" r:id="rId9"/>
    <p:sldId id="262" r:id="rId10"/>
    <p:sldId id="278" r:id="rId11"/>
    <p:sldId id="279" r:id="rId12"/>
    <p:sldId id="280" r:id="rId13"/>
    <p:sldId id="266" r:id="rId14"/>
    <p:sldId id="281" r:id="rId15"/>
    <p:sldId id="268" r:id="rId16"/>
    <p:sldId id="269" r:id="rId17"/>
    <p:sldId id="286" r:id="rId18"/>
    <p:sldId id="287" r:id="rId19"/>
    <p:sldId id="274" r:id="rId20"/>
    <p:sldId id="275" r:id="rId21"/>
    <p:sldId id="288" r:id="rId22"/>
    <p:sldId id="289"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TxStyle/>
      <a:tcStyle>
        <a:tcBdr/>
        <a:fill>
          <a:solidFill>
            <a:schemeClr val="accent4">
              <a:tint val="20000"/>
            </a:schemeClr>
          </a:solidFill>
        </a:fill>
      </a:tcStyle>
    </a:band1H>
    <a:band1V>
      <a:tcTxStyle/>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TxStyle/>
      <a:tcStyle>
        <a:tcBdr/>
        <a:fill>
          <a:solidFill>
            <a:schemeClr val="accent2">
              <a:tint val="40000"/>
            </a:schemeClr>
          </a:solidFill>
        </a:fill>
      </a:tcStyle>
    </a:band1H>
    <a:band1V>
      <a:tcTxStyle/>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3" autoAdjust="0"/>
    <p:restoredTop sz="88636" autoAdjust="0"/>
  </p:normalViewPr>
  <p:slideViewPr>
    <p:cSldViewPr snapToGrid="0">
      <p:cViewPr varScale="1">
        <p:scale>
          <a:sx n="75" d="100"/>
          <a:sy n="75" d="100"/>
        </p:scale>
        <p:origin x="802" y="67"/>
      </p:cViewPr>
      <p:guideLst>
        <p:guide orient="horz" pos="2155"/>
        <p:guide pos="3840"/>
      </p:guideLst>
    </p:cSldViewPr>
  </p:slideViewPr>
  <p:outlineViewPr>
    <p:cViewPr>
      <p:scale>
        <a:sx n="33" d="100"/>
        <a:sy n="33" d="100"/>
      </p:scale>
      <p:origin x="0" y="-74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CA591-4BD2-41CF-93D1-66F38ED73D43}" type="doc">
      <dgm:prSet loTypeId="urn:microsoft.com/office/officeart/2005/8/layout/funnel1" loCatId="relationship" qsTypeId="urn:microsoft.com/office/officeart/2005/8/quickstyle/3d1" qsCatId="3D" csTypeId="urn:microsoft.com/office/officeart/2005/8/colors/colorful5" csCatId="colorful" phldr="1"/>
      <dgm:spPr/>
      <dgm:t>
        <a:bodyPr/>
        <a:lstStyle/>
        <a:p>
          <a:pPr latinLnBrk="1"/>
          <a:endParaRPr lang="ko-KR" altLang="en-US"/>
        </a:p>
      </dgm:t>
    </dgm:pt>
    <dgm:pt modelId="{6B23E7E4-5D65-4B22-A09F-346D59CD38B0}">
      <dgm:prSet phldrT="[텍스트]"/>
      <dgm:spPr/>
      <dgm:t>
        <a:bodyPr/>
        <a:lstStyle/>
        <a:p>
          <a:pPr latinLnBrk="1"/>
          <a:r>
            <a:rPr lang="en-US" altLang="ko-KR" dirty="0"/>
            <a:t>Based on popular exist algorithm</a:t>
          </a:r>
          <a:endParaRPr lang="ko-KR" altLang="en-US" dirty="0"/>
        </a:p>
      </dgm:t>
    </dgm:pt>
    <dgm:pt modelId="{FDCE4F80-9EDD-4C5B-84A8-319539D56740}" type="parTrans" cxnId="{95A6C258-F633-4F4B-A278-A2BA17C44FD3}">
      <dgm:prSet/>
      <dgm:spPr/>
      <dgm:t>
        <a:bodyPr/>
        <a:lstStyle/>
        <a:p>
          <a:pPr latinLnBrk="1"/>
          <a:endParaRPr lang="ko-KR" altLang="en-US"/>
        </a:p>
      </dgm:t>
    </dgm:pt>
    <dgm:pt modelId="{13655D23-6EFD-4137-B092-62F115A10273}" type="sibTrans" cxnId="{95A6C258-F633-4F4B-A278-A2BA17C44FD3}">
      <dgm:prSet/>
      <dgm:spPr/>
      <dgm:t>
        <a:bodyPr/>
        <a:lstStyle/>
        <a:p>
          <a:pPr latinLnBrk="1"/>
          <a:endParaRPr lang="ko-KR" altLang="en-US"/>
        </a:p>
      </dgm:t>
    </dgm:pt>
    <dgm:pt modelId="{C3B9649E-E01C-44EA-A0CD-AA7D4E5F431F}">
      <dgm:prSet phldrT="[텍스트]"/>
      <dgm:spPr/>
      <dgm:t>
        <a:bodyPr/>
        <a:lstStyle/>
        <a:p>
          <a:pPr latinLnBrk="1"/>
          <a:r>
            <a:rPr lang="en-US" altLang="ko-KR" dirty="0"/>
            <a:t>Combines the merit of NIST candidate algorithms</a:t>
          </a:r>
          <a:endParaRPr lang="ko-KR" altLang="en-US" dirty="0"/>
        </a:p>
      </dgm:t>
    </dgm:pt>
    <dgm:pt modelId="{783E87F1-740B-4BDB-81EE-238501AFB4B6}" type="parTrans" cxnId="{6766945A-1AE2-4EFD-891E-F351CAD044C1}">
      <dgm:prSet/>
      <dgm:spPr/>
      <dgm:t>
        <a:bodyPr/>
        <a:lstStyle/>
        <a:p>
          <a:pPr latinLnBrk="1"/>
          <a:endParaRPr lang="ko-KR" altLang="en-US"/>
        </a:p>
      </dgm:t>
    </dgm:pt>
    <dgm:pt modelId="{A0AABEA2-72AA-4DBE-95C1-8254AE0E7057}" type="sibTrans" cxnId="{6766945A-1AE2-4EFD-891E-F351CAD044C1}">
      <dgm:prSet/>
      <dgm:spPr/>
      <dgm:t>
        <a:bodyPr/>
        <a:lstStyle/>
        <a:p>
          <a:pPr latinLnBrk="1"/>
          <a:endParaRPr lang="ko-KR" altLang="en-US"/>
        </a:p>
      </dgm:t>
    </dgm:pt>
    <dgm:pt modelId="{33646735-F450-44B2-A835-E5AFF6DB79F0}">
      <dgm:prSet phldrT="[텍스트]"/>
      <dgm:spPr/>
      <dgm:t>
        <a:bodyPr/>
        <a:lstStyle/>
        <a:p>
          <a:pPr latinLnBrk="1"/>
          <a:r>
            <a:rPr lang="en-US" altLang="ko-KR" dirty="0"/>
            <a:t>Include state-of-the-arts studies</a:t>
          </a:r>
          <a:endParaRPr lang="ko-KR" altLang="en-US" dirty="0"/>
        </a:p>
      </dgm:t>
    </dgm:pt>
    <dgm:pt modelId="{A90A8094-73F0-41EC-821C-69780BF9A605}" type="parTrans" cxnId="{4C8AA2A4-0E9B-4B23-BE08-9D0AB95A3F8C}">
      <dgm:prSet/>
      <dgm:spPr/>
      <dgm:t>
        <a:bodyPr/>
        <a:lstStyle/>
        <a:p>
          <a:pPr latinLnBrk="1"/>
          <a:endParaRPr lang="ko-KR" altLang="en-US"/>
        </a:p>
      </dgm:t>
    </dgm:pt>
    <dgm:pt modelId="{E3CA081D-57F8-4FCB-A05F-35A2D5158BD4}" type="sibTrans" cxnId="{4C8AA2A4-0E9B-4B23-BE08-9D0AB95A3F8C}">
      <dgm:prSet/>
      <dgm:spPr/>
      <dgm:t>
        <a:bodyPr/>
        <a:lstStyle/>
        <a:p>
          <a:pPr latinLnBrk="1"/>
          <a:endParaRPr lang="ko-KR" altLang="en-US"/>
        </a:p>
      </dgm:t>
    </dgm:pt>
    <dgm:pt modelId="{04318F40-0E74-47FE-BE04-E84748AFACF6}">
      <dgm:prSet phldrT="[텍스트]"/>
      <dgm:spPr/>
      <dgm:t>
        <a:bodyPr/>
        <a:lstStyle/>
        <a:p>
          <a:pPr latinLnBrk="1"/>
          <a:r>
            <a:rPr lang="en-US" altLang="ko-KR" dirty="0"/>
            <a:t> </a:t>
          </a:r>
          <a:endParaRPr lang="ko-KR" altLang="en-US" dirty="0"/>
        </a:p>
      </dgm:t>
    </dgm:pt>
    <dgm:pt modelId="{9DCD528C-49ED-46BA-B07D-F78A32576057}" type="sibTrans" cxnId="{292E26F1-30C4-4F14-99D2-05D237721656}">
      <dgm:prSet/>
      <dgm:spPr/>
      <dgm:t>
        <a:bodyPr/>
        <a:lstStyle/>
        <a:p>
          <a:pPr latinLnBrk="1"/>
          <a:endParaRPr lang="ko-KR" altLang="en-US"/>
        </a:p>
      </dgm:t>
    </dgm:pt>
    <dgm:pt modelId="{956D285F-AC53-4A19-91A3-244FBF8B4803}" type="parTrans" cxnId="{292E26F1-30C4-4F14-99D2-05D237721656}">
      <dgm:prSet/>
      <dgm:spPr/>
      <dgm:t>
        <a:bodyPr/>
        <a:lstStyle/>
        <a:p>
          <a:pPr latinLnBrk="1"/>
          <a:endParaRPr lang="ko-KR" altLang="en-US"/>
        </a:p>
      </dgm:t>
    </dgm:pt>
    <dgm:pt modelId="{803F73E7-F9A8-4EBC-B253-6575FF7536E8}" type="pres">
      <dgm:prSet presAssocID="{5B1CA591-4BD2-41CF-93D1-66F38ED73D43}" presName="Name0" presStyleCnt="0">
        <dgm:presLayoutVars>
          <dgm:chMax val="4"/>
          <dgm:resizeHandles val="exact"/>
        </dgm:presLayoutVars>
      </dgm:prSet>
      <dgm:spPr/>
    </dgm:pt>
    <dgm:pt modelId="{1C594570-29DC-45BB-9BA0-15198E87D65A}" type="pres">
      <dgm:prSet presAssocID="{5B1CA591-4BD2-41CF-93D1-66F38ED73D43}" presName="ellipse" presStyleLbl="trBgShp" presStyleIdx="0" presStyleCnt="1"/>
      <dgm:spPr/>
    </dgm:pt>
    <dgm:pt modelId="{555C879D-4F6D-4419-B58B-14F6A5EFD88A}" type="pres">
      <dgm:prSet presAssocID="{5B1CA591-4BD2-41CF-93D1-66F38ED73D43}" presName="arrow1" presStyleLbl="fgShp" presStyleIdx="0" presStyleCnt="1"/>
      <dgm:spPr/>
    </dgm:pt>
    <dgm:pt modelId="{BFF6C0D3-4628-47B6-8D1F-366384678045}" type="pres">
      <dgm:prSet presAssocID="{5B1CA591-4BD2-41CF-93D1-66F38ED73D43}" presName="rectangle" presStyleLbl="revTx" presStyleIdx="0" presStyleCnt="1">
        <dgm:presLayoutVars>
          <dgm:bulletEnabled val="1"/>
        </dgm:presLayoutVars>
      </dgm:prSet>
      <dgm:spPr/>
    </dgm:pt>
    <dgm:pt modelId="{A9EE56E0-C379-4D94-A48D-5B47E8F1EB8C}" type="pres">
      <dgm:prSet presAssocID="{C3B9649E-E01C-44EA-A0CD-AA7D4E5F431F}" presName="item1" presStyleLbl="node1" presStyleIdx="0" presStyleCnt="3">
        <dgm:presLayoutVars>
          <dgm:bulletEnabled val="1"/>
        </dgm:presLayoutVars>
      </dgm:prSet>
      <dgm:spPr/>
    </dgm:pt>
    <dgm:pt modelId="{1DE97195-F615-4BBB-A49A-F42163BEF163}" type="pres">
      <dgm:prSet presAssocID="{33646735-F450-44B2-A835-E5AFF6DB79F0}" presName="item2" presStyleLbl="node1" presStyleIdx="1" presStyleCnt="3">
        <dgm:presLayoutVars>
          <dgm:bulletEnabled val="1"/>
        </dgm:presLayoutVars>
      </dgm:prSet>
      <dgm:spPr/>
    </dgm:pt>
    <dgm:pt modelId="{9178B7AC-243A-423B-BE70-77F25AD54494}" type="pres">
      <dgm:prSet presAssocID="{04318F40-0E74-47FE-BE04-E84748AFACF6}" presName="item3" presStyleLbl="node1" presStyleIdx="2" presStyleCnt="3">
        <dgm:presLayoutVars>
          <dgm:bulletEnabled val="1"/>
        </dgm:presLayoutVars>
      </dgm:prSet>
      <dgm:spPr/>
    </dgm:pt>
    <dgm:pt modelId="{32573DC6-16E2-4163-A262-7159062D2A14}" type="pres">
      <dgm:prSet presAssocID="{5B1CA591-4BD2-41CF-93D1-66F38ED73D43}" presName="funnel" presStyleLbl="trAlignAcc1" presStyleIdx="0" presStyleCnt="1"/>
      <dgm:spPr/>
    </dgm:pt>
  </dgm:ptLst>
  <dgm:cxnLst>
    <dgm:cxn modelId="{9AE67C38-5144-41BE-984E-18ED89A83F99}" type="presOf" srcId="{04318F40-0E74-47FE-BE04-E84748AFACF6}" destId="{BFF6C0D3-4628-47B6-8D1F-366384678045}" srcOrd="0" destOrd="0" presId="urn:microsoft.com/office/officeart/2005/8/layout/funnel1"/>
    <dgm:cxn modelId="{ED3DE240-F2D5-49E4-B89D-1BD27B78F842}" type="presOf" srcId="{C3B9649E-E01C-44EA-A0CD-AA7D4E5F431F}" destId="{1DE97195-F615-4BBB-A49A-F42163BEF163}" srcOrd="0" destOrd="0" presId="urn:microsoft.com/office/officeart/2005/8/layout/funnel1"/>
    <dgm:cxn modelId="{90E30E4E-055F-490F-B14C-DB0F2C3C6852}" type="presOf" srcId="{6B23E7E4-5D65-4B22-A09F-346D59CD38B0}" destId="{9178B7AC-243A-423B-BE70-77F25AD54494}" srcOrd="0" destOrd="0" presId="urn:microsoft.com/office/officeart/2005/8/layout/funnel1"/>
    <dgm:cxn modelId="{95A6C258-F633-4F4B-A278-A2BA17C44FD3}" srcId="{5B1CA591-4BD2-41CF-93D1-66F38ED73D43}" destId="{6B23E7E4-5D65-4B22-A09F-346D59CD38B0}" srcOrd="0" destOrd="0" parTransId="{FDCE4F80-9EDD-4C5B-84A8-319539D56740}" sibTransId="{13655D23-6EFD-4137-B092-62F115A10273}"/>
    <dgm:cxn modelId="{6766945A-1AE2-4EFD-891E-F351CAD044C1}" srcId="{5B1CA591-4BD2-41CF-93D1-66F38ED73D43}" destId="{C3B9649E-E01C-44EA-A0CD-AA7D4E5F431F}" srcOrd="1" destOrd="0" parTransId="{783E87F1-740B-4BDB-81EE-238501AFB4B6}" sibTransId="{A0AABEA2-72AA-4DBE-95C1-8254AE0E7057}"/>
    <dgm:cxn modelId="{4C8AA2A4-0E9B-4B23-BE08-9D0AB95A3F8C}" srcId="{5B1CA591-4BD2-41CF-93D1-66F38ED73D43}" destId="{33646735-F450-44B2-A835-E5AFF6DB79F0}" srcOrd="2" destOrd="0" parTransId="{A90A8094-73F0-41EC-821C-69780BF9A605}" sibTransId="{E3CA081D-57F8-4FCB-A05F-35A2D5158BD4}"/>
    <dgm:cxn modelId="{EA0FAFAE-7B99-42E9-9260-8E66198DF450}" type="presOf" srcId="{33646735-F450-44B2-A835-E5AFF6DB79F0}" destId="{A9EE56E0-C379-4D94-A48D-5B47E8F1EB8C}" srcOrd="0" destOrd="0" presId="urn:microsoft.com/office/officeart/2005/8/layout/funnel1"/>
    <dgm:cxn modelId="{C96EEDC2-BB6D-4A8E-BEAD-573551E693BB}" type="presOf" srcId="{5B1CA591-4BD2-41CF-93D1-66F38ED73D43}" destId="{803F73E7-F9A8-4EBC-B253-6575FF7536E8}" srcOrd="0" destOrd="0" presId="urn:microsoft.com/office/officeart/2005/8/layout/funnel1"/>
    <dgm:cxn modelId="{292E26F1-30C4-4F14-99D2-05D237721656}" srcId="{5B1CA591-4BD2-41CF-93D1-66F38ED73D43}" destId="{04318F40-0E74-47FE-BE04-E84748AFACF6}" srcOrd="3" destOrd="0" parTransId="{956D285F-AC53-4A19-91A3-244FBF8B4803}" sibTransId="{9DCD528C-49ED-46BA-B07D-F78A32576057}"/>
    <dgm:cxn modelId="{00308248-B4CB-4EA5-9823-E8752C730525}" type="presParOf" srcId="{803F73E7-F9A8-4EBC-B253-6575FF7536E8}" destId="{1C594570-29DC-45BB-9BA0-15198E87D65A}" srcOrd="0" destOrd="0" presId="urn:microsoft.com/office/officeart/2005/8/layout/funnel1"/>
    <dgm:cxn modelId="{64CE7865-969E-4FB0-9155-D2302E68B53A}" type="presParOf" srcId="{803F73E7-F9A8-4EBC-B253-6575FF7536E8}" destId="{555C879D-4F6D-4419-B58B-14F6A5EFD88A}" srcOrd="1" destOrd="0" presId="urn:microsoft.com/office/officeart/2005/8/layout/funnel1"/>
    <dgm:cxn modelId="{92C28046-5E6B-40FC-B9AF-76FA87F1718B}" type="presParOf" srcId="{803F73E7-F9A8-4EBC-B253-6575FF7536E8}" destId="{BFF6C0D3-4628-47B6-8D1F-366384678045}" srcOrd="2" destOrd="0" presId="urn:microsoft.com/office/officeart/2005/8/layout/funnel1"/>
    <dgm:cxn modelId="{AAADC1E3-12E6-4ADF-95F5-A147CF51E9F6}" type="presParOf" srcId="{803F73E7-F9A8-4EBC-B253-6575FF7536E8}" destId="{A9EE56E0-C379-4D94-A48D-5B47E8F1EB8C}" srcOrd="3" destOrd="0" presId="urn:microsoft.com/office/officeart/2005/8/layout/funnel1"/>
    <dgm:cxn modelId="{0299884A-0CA7-4B19-B3F3-C5D7E9C0090D}" type="presParOf" srcId="{803F73E7-F9A8-4EBC-B253-6575FF7536E8}" destId="{1DE97195-F615-4BBB-A49A-F42163BEF163}" srcOrd="4" destOrd="0" presId="urn:microsoft.com/office/officeart/2005/8/layout/funnel1"/>
    <dgm:cxn modelId="{637C8C70-023F-41F0-B2B9-71596420F0BB}" type="presParOf" srcId="{803F73E7-F9A8-4EBC-B253-6575FF7536E8}" destId="{9178B7AC-243A-423B-BE70-77F25AD54494}" srcOrd="5" destOrd="0" presId="urn:microsoft.com/office/officeart/2005/8/layout/funnel1"/>
    <dgm:cxn modelId="{BDA8F77B-0DE9-47FD-8C95-E9D894175DCC}" type="presParOf" srcId="{803F73E7-F9A8-4EBC-B253-6575FF7536E8}" destId="{32573DC6-16E2-4163-A262-7159062D2A14}"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94570-29DC-45BB-9BA0-15198E87D65A}">
      <dsp:nvSpPr>
        <dsp:cNvPr id="0" name=""/>
        <dsp:cNvSpPr/>
      </dsp:nvSpPr>
      <dsp:spPr>
        <a:xfrm>
          <a:off x="1740209" y="233400"/>
          <a:ext cx="4632098" cy="1608666"/>
        </a:xfrm>
        <a:prstGeom prst="ellipse">
          <a:avLst/>
        </a:prstGeom>
        <a:solidFill>
          <a:schemeClr val="accent5">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555C879D-4F6D-4419-B58B-14F6A5EFD88A}">
      <dsp:nvSpPr>
        <dsp:cNvPr id="0" name=""/>
        <dsp:cNvSpPr/>
      </dsp:nvSpPr>
      <dsp:spPr>
        <a:xfrm>
          <a:off x="3614593" y="4172479"/>
          <a:ext cx="897693" cy="574523"/>
        </a:xfrm>
        <a:prstGeom prst="downArrow">
          <a:avLst/>
        </a:prstGeom>
        <a:solidFill>
          <a:schemeClr val="accent5">
            <a:tint val="40000"/>
            <a:hueOff val="0"/>
            <a:satOff val="0"/>
            <a:lumOff val="0"/>
            <a:alphaOff val="0"/>
          </a:schemeClr>
        </a:solidFill>
        <a:ln>
          <a:noFill/>
        </a:ln>
        <a:effectLst>
          <a:outerShdw blurRad="88900" dist="38100" dir="5040000" rotWithShape="0">
            <a:srgbClr val="000000">
              <a:alpha val="60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BFF6C0D3-4628-47B6-8D1F-366384678045}">
      <dsp:nvSpPr>
        <dsp:cNvPr id="0" name=""/>
        <dsp:cNvSpPr/>
      </dsp:nvSpPr>
      <dsp:spPr>
        <a:xfrm>
          <a:off x="1908975" y="4632098"/>
          <a:ext cx="4308928" cy="107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latinLnBrk="1">
            <a:lnSpc>
              <a:spcPct val="90000"/>
            </a:lnSpc>
            <a:spcBef>
              <a:spcPct val="0"/>
            </a:spcBef>
            <a:spcAft>
              <a:spcPct val="35000"/>
            </a:spcAft>
            <a:buNone/>
          </a:pPr>
          <a:r>
            <a:rPr lang="en-US" altLang="ko-KR" sz="3900" kern="1200" dirty="0"/>
            <a:t> </a:t>
          </a:r>
          <a:endParaRPr lang="ko-KR" altLang="en-US" sz="3900" kern="1200" dirty="0"/>
        </a:p>
      </dsp:txBody>
      <dsp:txXfrm>
        <a:off x="1908975" y="4632098"/>
        <a:ext cx="4308928" cy="1077232"/>
      </dsp:txXfrm>
    </dsp:sp>
    <dsp:sp modelId="{A9EE56E0-C379-4D94-A48D-5B47E8F1EB8C}">
      <dsp:nvSpPr>
        <dsp:cNvPr id="0" name=""/>
        <dsp:cNvSpPr/>
      </dsp:nvSpPr>
      <dsp:spPr>
        <a:xfrm>
          <a:off x="3424282" y="1966307"/>
          <a:ext cx="1615848" cy="1615848"/>
        </a:xfrm>
        <a:prstGeom prst="ellips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Include state-of-the-arts studies</a:t>
          </a:r>
          <a:endParaRPr lang="ko-KR" altLang="en-US" sz="1600" kern="1200" dirty="0"/>
        </a:p>
      </dsp:txBody>
      <dsp:txXfrm>
        <a:off x="3660917" y="2202942"/>
        <a:ext cx="1142578" cy="1142578"/>
      </dsp:txXfrm>
    </dsp:sp>
    <dsp:sp modelId="{1DE97195-F615-4BBB-A49A-F42163BEF163}">
      <dsp:nvSpPr>
        <dsp:cNvPr id="0" name=""/>
        <dsp:cNvSpPr/>
      </dsp:nvSpPr>
      <dsp:spPr>
        <a:xfrm>
          <a:off x="2268053" y="754062"/>
          <a:ext cx="1615848" cy="1615848"/>
        </a:xfrm>
        <a:prstGeom prst="ellipse">
          <a:avLst/>
        </a:prstGeom>
        <a:gradFill rotWithShape="0">
          <a:gsLst>
            <a:gs pos="0">
              <a:schemeClr val="accent5">
                <a:hueOff val="1596505"/>
                <a:satOff val="-1531"/>
                <a:lumOff val="-10098"/>
                <a:alphaOff val="0"/>
                <a:tint val="98000"/>
                <a:lumMod val="110000"/>
              </a:schemeClr>
            </a:gs>
            <a:gs pos="84000">
              <a:schemeClr val="accent5">
                <a:hueOff val="1596505"/>
                <a:satOff val="-1531"/>
                <a:lumOff val="-10098"/>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Combines the merit of NIST candidate algorithms</a:t>
          </a:r>
          <a:endParaRPr lang="ko-KR" altLang="en-US" sz="1600" kern="1200" dirty="0"/>
        </a:p>
      </dsp:txBody>
      <dsp:txXfrm>
        <a:off x="2504688" y="990697"/>
        <a:ext cx="1142578" cy="1142578"/>
      </dsp:txXfrm>
    </dsp:sp>
    <dsp:sp modelId="{9178B7AC-243A-423B-BE70-77F25AD54494}">
      <dsp:nvSpPr>
        <dsp:cNvPr id="0" name=""/>
        <dsp:cNvSpPr/>
      </dsp:nvSpPr>
      <dsp:spPr>
        <a:xfrm>
          <a:off x="3919809" y="363386"/>
          <a:ext cx="1615848" cy="1615848"/>
        </a:xfrm>
        <a:prstGeom prst="ellipse">
          <a:avLst/>
        </a:prstGeom>
        <a:gradFill rotWithShape="0">
          <a:gsLst>
            <a:gs pos="0">
              <a:schemeClr val="accent5">
                <a:hueOff val="3193009"/>
                <a:satOff val="-3062"/>
                <a:lumOff val="-20195"/>
                <a:alphaOff val="0"/>
                <a:tint val="98000"/>
                <a:lumMod val="110000"/>
              </a:schemeClr>
            </a:gs>
            <a:gs pos="84000">
              <a:schemeClr val="accent5">
                <a:hueOff val="3193009"/>
                <a:satOff val="-3062"/>
                <a:lumOff val="-20195"/>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latinLnBrk="1">
            <a:lnSpc>
              <a:spcPct val="90000"/>
            </a:lnSpc>
            <a:spcBef>
              <a:spcPct val="0"/>
            </a:spcBef>
            <a:spcAft>
              <a:spcPct val="35000"/>
            </a:spcAft>
            <a:buNone/>
          </a:pPr>
          <a:r>
            <a:rPr lang="en-US" altLang="ko-KR" sz="1600" kern="1200" dirty="0"/>
            <a:t>Based on popular exist algorithm</a:t>
          </a:r>
          <a:endParaRPr lang="ko-KR" altLang="en-US" sz="1600" kern="1200" dirty="0"/>
        </a:p>
      </dsp:txBody>
      <dsp:txXfrm>
        <a:off x="4156444" y="600021"/>
        <a:ext cx="1142578" cy="1142578"/>
      </dsp:txXfrm>
    </dsp:sp>
    <dsp:sp modelId="{32573DC6-16E2-4163-A262-7159062D2A14}">
      <dsp:nvSpPr>
        <dsp:cNvPr id="0" name=""/>
        <dsp:cNvSpPr/>
      </dsp:nvSpPr>
      <dsp:spPr>
        <a:xfrm>
          <a:off x="1549898" y="35907"/>
          <a:ext cx="5027083" cy="4021666"/>
        </a:xfrm>
        <a:prstGeom prst="funnel">
          <a:avLst/>
        </a:prstGeom>
        <a:solidFill>
          <a:schemeClr val="lt1">
            <a:alpha val="40000"/>
            <a:hueOff val="0"/>
            <a:satOff val="0"/>
            <a:lumOff val="0"/>
            <a:alphaOff val="0"/>
          </a:schemeClr>
        </a:soli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591A4703-CB6E-4E13-8A3C-9BD4FE9A251C}" type="datetime1">
              <a:rPr lang="ko-KR" altLang="en-US"/>
              <a:pPr lvl="0">
                <a:defRPr/>
              </a:pPr>
              <a:t>2019-12-02</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 편집</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A4DB7F57-BCB9-4191-AD42-C0D5FED1739E}"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Good afternoon. </a:t>
            </a:r>
          </a:p>
          <a:p>
            <a:r>
              <a:rPr lang="en-US" altLang="ko-KR" dirty="0"/>
              <a:t>Thank you for being here.</a:t>
            </a:r>
          </a:p>
          <a:p>
            <a:endParaRPr lang="en-US" altLang="ko-KR" dirty="0"/>
          </a:p>
          <a:p>
            <a:r>
              <a:rPr lang="en-US" altLang="ko-KR" dirty="0"/>
              <a:t>The topic of my presentation today </a:t>
            </a:r>
          </a:p>
          <a:p>
            <a:r>
              <a:rPr lang="en-US" altLang="ko-KR" dirty="0"/>
              <a:t>is an excellent key encapsulation algorithm based on Ring-LWE and Ring-LWR.</a:t>
            </a:r>
          </a:p>
          <a:p>
            <a:endParaRPr lang="en-US" altLang="ko-KR" dirty="0"/>
          </a:p>
          <a:p>
            <a:r>
              <a:rPr lang="en-US" altLang="ko-KR" dirty="0"/>
              <a:t>Our scheme name </a:t>
            </a:r>
            <a:r>
              <a:rPr lang="en-US" altLang="ko-KR" dirty="0" err="1"/>
              <a:t>LizarMong</a:t>
            </a:r>
            <a:r>
              <a:rPr lang="en-US" altLang="ko-KR" dirty="0"/>
              <a:t> is inspired by the character of the Japanese anime Pokémon.</a:t>
            </a:r>
          </a:p>
          <a:p>
            <a:endParaRPr lang="en-US" altLang="ko-KR" dirty="0"/>
          </a:p>
          <a:p>
            <a:r>
              <a:rPr lang="en-US" altLang="ko-KR" dirty="0"/>
              <a:t>Lizard, one of the Pokémon characters, evolves into </a:t>
            </a:r>
            <a:r>
              <a:rPr lang="en-US" altLang="ko-KR" dirty="0" err="1"/>
              <a:t>LizarMong</a:t>
            </a:r>
            <a:r>
              <a:rPr lang="en-US" altLang="ko-KR" dirty="0"/>
              <a:t> when he gains experience.</a:t>
            </a:r>
          </a:p>
          <a:p>
            <a:endParaRPr lang="en-US" altLang="ko-KR" dirty="0"/>
          </a:p>
          <a:p>
            <a:r>
              <a:rPr lang="en-US" altLang="ko-KR" dirty="0"/>
              <a:t>Our scheme has been improved to reflect the latest studies based on Ring-Lizard by </a:t>
            </a:r>
            <a:r>
              <a:rPr lang="en-US" altLang="ko-KR" dirty="0" err="1"/>
              <a:t>Cheon</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1</a:t>
            </a:fld>
            <a:endParaRPr lang="ko-KR" altLang="en-US"/>
          </a:p>
        </p:txBody>
      </p:sp>
    </p:spTree>
    <p:extLst>
      <p:ext uri="{BB962C8B-B14F-4D97-AF65-F5344CB8AC3E}">
        <p14:creationId xmlns:p14="http://schemas.microsoft.com/office/powerpoint/2010/main" val="220942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Security proof is proved by </a:t>
            </a:r>
            <a:r>
              <a:rPr lang="en-US" altLang="ko-KR" dirty="0" err="1"/>
              <a:t>Rlizard</a:t>
            </a:r>
            <a:r>
              <a:rPr lang="en-US" altLang="ko-KR" dirty="0"/>
              <a:t>, SHAKE256, and Jiang’s QROM.</a:t>
            </a:r>
          </a:p>
          <a:p>
            <a:endParaRPr lang="en-US" altLang="ko-KR" dirty="0"/>
          </a:p>
          <a:p>
            <a:r>
              <a:rPr lang="en-US" altLang="ko-KR" dirty="0"/>
              <a:t>Our security analysis is based on the pessimistic approach of the BKZ lattice basis reduction algorithm [5]. Also, we use the attack complexity calculation and the online LWE estimator by Albrecht et al. [3,4]. Those are common methods used by most RLWE family algorithms. The BKZ algorithm proceeds by reducing a lattice basis using the SVP oracle repeatedly. There are several discussions about measuring the number of iterations. The core SVP method ignores repeated calls for SVP oracle, which is a pessimistic estimation from the defender point of view. </a:t>
            </a:r>
          </a:p>
          <a:p>
            <a:endParaRPr lang="en-US" altLang="ko-KR" dirty="0"/>
          </a:p>
          <a:p>
            <a:r>
              <a:rPr lang="en-US" altLang="ko-KR" dirty="0"/>
              <a:t>As a result, the comfort parameter has a computational complexity of 2 to the 133 and strong has a computational complexity of 2 to the 256.</a:t>
            </a:r>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11</a:t>
            </a:fld>
            <a:endParaRPr lang="ko-KR" altLang="en-US"/>
          </a:p>
        </p:txBody>
      </p:sp>
    </p:spTree>
    <p:extLst>
      <p:ext uri="{BB962C8B-B14F-4D97-AF65-F5344CB8AC3E}">
        <p14:creationId xmlns:p14="http://schemas.microsoft.com/office/powerpoint/2010/main" val="4230701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D0Anvers et al. proved [16] theoretically and experimentally that the error between each bit does not occur independently.</a:t>
            </a:r>
          </a:p>
          <a:p>
            <a:pPr lvl="0">
              <a:defRPr/>
            </a:pPr>
            <a:endParaRPr lang="en-US" altLang="ko-KR" dirty="0"/>
          </a:p>
          <a:p>
            <a:pPr lvl="0">
              <a:defRPr/>
            </a:pPr>
            <a:r>
              <a:rPr lang="en-US" altLang="ko-KR" dirty="0"/>
              <a:t>even if the probability of error occurrence between each bit is not independent, the calculation based on the independence assumption is valid when the error correction code is not used. However, It is inappropriate when the error correction code is used.</a:t>
            </a:r>
          </a:p>
          <a:p>
            <a:pPr lvl="0">
              <a:defRPr/>
            </a:pPr>
            <a:endParaRPr lang="en-US" altLang="ko-KR" dirty="0"/>
          </a:p>
          <a:p>
            <a:pPr lvl="0">
              <a:defRPr/>
            </a:pPr>
            <a:r>
              <a:rPr lang="en-US" altLang="ko-KR" dirty="0"/>
              <a:t>Since </a:t>
            </a:r>
            <a:r>
              <a:rPr lang="en-US" altLang="ko-KR" dirty="0" err="1"/>
              <a:t>LizarMong</a:t>
            </a:r>
            <a:r>
              <a:rPr lang="en-US" altLang="ko-KR" dirty="0"/>
              <a:t> uses the error correction code, we calculate the probability of failure under the assumption that the error of each bit occurs dependently.</a:t>
            </a:r>
          </a:p>
          <a:p>
            <a:pPr lvl="0">
              <a:defRPr/>
            </a:pPr>
            <a:endParaRPr lang="en-US" altLang="ko-KR" dirty="0"/>
          </a:p>
          <a:p>
            <a:pPr lvl="0">
              <a:defRPr/>
            </a:pPr>
            <a:r>
              <a:rPr lang="en-US" altLang="ko-KR" dirty="0"/>
              <a:t>G is compression error.</a:t>
            </a:r>
          </a:p>
          <a:p>
            <a:pPr lvl="0">
              <a:defRPr/>
            </a:pPr>
            <a:endParaRPr lang="en-US" altLang="ko-KR" dirty="0"/>
          </a:p>
          <a:p>
            <a:pPr lvl="0">
              <a:defRPr/>
            </a:pPr>
            <a:r>
              <a:rPr lang="en-US" altLang="ko-KR" dirty="0" err="1"/>
              <a:t>Binom</a:t>
            </a:r>
            <a:r>
              <a:rPr lang="en-US" altLang="ko-KR" dirty="0"/>
              <a:t>(d, </a:t>
            </a:r>
            <a:r>
              <a:rPr lang="en-US" altLang="ko-KR" dirty="0" err="1"/>
              <a:t>lm</a:t>
            </a:r>
            <a:r>
              <a:rPr lang="en-US" altLang="ko-KR" dirty="0"/>
              <a:t>, pb) is </a:t>
            </a:r>
            <a:r>
              <a:rPr lang="ko-KR" altLang="en-US" dirty="0"/>
              <a:t>메시지 길이가 </a:t>
            </a:r>
            <a:r>
              <a:rPr lang="en-US" altLang="ko-KR" dirty="0"/>
              <a:t>l</a:t>
            </a:r>
            <a:r>
              <a:rPr lang="ko-KR" altLang="en-US" dirty="0"/>
              <a:t>이고 오류정정능력이 </a:t>
            </a:r>
            <a:r>
              <a:rPr lang="en-US" altLang="ko-KR" dirty="0"/>
              <a:t>d</a:t>
            </a:r>
            <a:r>
              <a:rPr lang="ko-KR" altLang="en-US" dirty="0"/>
              <a:t>이고</a:t>
            </a:r>
            <a:r>
              <a:rPr lang="en-US" altLang="ko-KR" dirty="0"/>
              <a:t>, </a:t>
            </a:r>
            <a:r>
              <a:rPr lang="ko-KR" altLang="en-US" dirty="0"/>
              <a:t>에러발생확률이 </a:t>
            </a:r>
            <a:r>
              <a:rPr lang="en-US" altLang="ko-KR" dirty="0"/>
              <a:t>pb</a:t>
            </a:r>
            <a:r>
              <a:rPr lang="ko-KR" altLang="en-US" dirty="0" err="1"/>
              <a:t>일때</a:t>
            </a:r>
            <a:r>
              <a:rPr lang="ko-KR" altLang="en-US" dirty="0"/>
              <a:t> 복호화 성공확률</a:t>
            </a:r>
            <a:r>
              <a:rPr lang="en-US" altLang="ko-KR" dirty="0"/>
              <a:t>.</a:t>
            </a:r>
          </a:p>
          <a:p>
            <a:pPr lvl="0">
              <a:defRPr/>
            </a:pPr>
            <a:r>
              <a:rPr lang="ko-KR" altLang="en-US" dirty="0"/>
              <a:t>에러의 종속성은 </a:t>
            </a:r>
            <a:r>
              <a:rPr lang="en-US" altLang="ko-KR" dirty="0"/>
              <a:t>s</a:t>
            </a:r>
            <a:r>
              <a:rPr lang="ko-KR" altLang="en-US" dirty="0"/>
              <a:t>와 </a:t>
            </a:r>
            <a:r>
              <a:rPr lang="en-US" altLang="ko-KR" dirty="0"/>
              <a:t>c</a:t>
            </a:r>
            <a:r>
              <a:rPr lang="ko-KR" altLang="en-US" dirty="0"/>
              <a:t>에</a:t>
            </a:r>
            <a:r>
              <a:rPr lang="en-US" altLang="ko-KR" dirty="0"/>
              <a:t> </a:t>
            </a:r>
            <a:r>
              <a:rPr lang="ko-KR" altLang="en-US" dirty="0"/>
              <a:t>의존한다는 가정임</a:t>
            </a:r>
            <a:r>
              <a:rPr lang="en-US" altLang="ko-KR" dirty="0"/>
              <a:t>.</a:t>
            </a:r>
          </a:p>
          <a:p>
            <a:pPr lvl="0">
              <a:defRPr/>
            </a:pPr>
            <a:endParaRPr lang="en-US" altLang="ko-KR" dirty="0"/>
          </a:p>
          <a:p>
            <a:pPr lvl="0">
              <a:defRPr/>
            </a:pPr>
            <a:r>
              <a:rPr lang="en-US" altLang="ko-KR" dirty="0"/>
              <a:t>According to our calculation, the decryption failure probability of </a:t>
            </a:r>
            <a:r>
              <a:rPr lang="en-US" altLang="ko-KR" dirty="0" err="1"/>
              <a:t>LizarMong</a:t>
            </a:r>
            <a:r>
              <a:rPr lang="en-US" altLang="ko-KR" dirty="0"/>
              <a:t> is negligible.</a:t>
            </a:r>
          </a:p>
          <a:p>
            <a:pPr lvl="0">
              <a:defRPr/>
            </a:pPr>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en-US" altLang="en-US"/>
              <a:pPr lvl="0">
                <a:defRPr/>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We investigated the known major side-channel attacks and the points they exploited.</a:t>
            </a:r>
          </a:p>
          <a:p>
            <a:endParaRPr lang="en-US" altLang="ko-KR" dirty="0"/>
          </a:p>
          <a:p>
            <a:endParaRPr lang="en-US" altLang="ko-KR" dirty="0"/>
          </a:p>
          <a:p>
            <a:r>
              <a:rPr lang="en-US" altLang="ko-KR" dirty="0"/>
              <a:t>The strategy for making </a:t>
            </a:r>
            <a:r>
              <a:rPr lang="en-US" altLang="ko-KR" dirty="0" err="1"/>
              <a:t>LizarMong</a:t>
            </a:r>
            <a:r>
              <a:rPr lang="en-US" altLang="ko-KR" dirty="0"/>
              <a:t> resistant to known side-channel attacks is as follows. </a:t>
            </a:r>
          </a:p>
          <a:p>
            <a:r>
              <a:rPr lang="en-US" altLang="ko-KR" dirty="0"/>
              <a:t>First, we ruled out the operations targeted by the known attacks at the design element selection stage. </a:t>
            </a:r>
          </a:p>
          <a:p>
            <a:endParaRPr lang="en-US" altLang="ko-KR" dirty="0"/>
          </a:p>
          <a:p>
            <a:r>
              <a:rPr lang="en-US" altLang="ko-KR" dirty="0"/>
              <a:t>Second, for unavoidable vulnerabilities, we added a strategy that internalizes efficient countermeasures</a:t>
            </a:r>
          </a:p>
          <a:p>
            <a:endParaRPr lang="en-US" altLang="ko-KR" dirty="0"/>
          </a:p>
          <a:p>
            <a:r>
              <a:rPr lang="en-US" altLang="ko-KR" dirty="0"/>
              <a:t>According to the first strategy, </a:t>
            </a:r>
            <a:r>
              <a:rPr lang="en-US" altLang="ko-KR" dirty="0" err="1"/>
              <a:t>LizarMong</a:t>
            </a:r>
            <a:r>
              <a:rPr lang="en-US" altLang="ko-KR" dirty="0"/>
              <a:t> resists known cache and timing attacks, as well as some differential and fault attacks.</a:t>
            </a:r>
          </a:p>
          <a:p>
            <a:r>
              <a:rPr lang="en-US" altLang="ko-KR" dirty="0"/>
              <a:t>Despite efforts to minimize attack points at the design element selection stage, some differential attacks and fault attacks are still applicable.</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So, we d</a:t>
            </a:r>
            <a:r>
              <a:rPr lang="en-US" altLang="ko-KR" dirty="0">
                <a:solidFill>
                  <a:srgbClr val="3D3D3D"/>
                </a:solidFill>
              </a:rPr>
              <a:t>evised sparse polynomial multiplication with Hiding and checked the final loop index.</a:t>
            </a:r>
            <a:endParaRPr lang="ko-KR" altLang="en-US" dirty="0">
              <a:solidFill>
                <a:srgbClr val="3D3D3D"/>
              </a:solidFill>
            </a:endParaRPr>
          </a:p>
          <a:p>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13</a:t>
            </a:fld>
            <a:endParaRPr lang="ko-KR" altLang="en-US"/>
          </a:p>
        </p:txBody>
      </p:sp>
    </p:spTree>
    <p:extLst>
      <p:ext uri="{BB962C8B-B14F-4D97-AF65-F5344CB8AC3E}">
        <p14:creationId xmlns:p14="http://schemas.microsoft.com/office/powerpoint/2010/main" val="2313856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dirty="0"/>
              <a:t>Our comparison is based on the NIST official documents and optimized code.</a:t>
            </a:r>
          </a:p>
          <a:p>
            <a:pPr lvl="0">
              <a:defRPr/>
            </a:pPr>
            <a:endParaRPr lang="en-US" altLang="ko-KR" dirty="0"/>
          </a:p>
          <a:p>
            <a:pPr lvl="0">
              <a:defRPr/>
            </a:pPr>
            <a:r>
              <a:rPr lang="en-US" altLang="ko-KR" dirty="0"/>
              <a:t>The result of evaluation is shown in Table 5 and Fig. 1. In Table 5, the three rows for each algorithm correspond to 128, 192, and 256-bit security levels.</a:t>
            </a:r>
          </a:p>
          <a:p>
            <a:pPr lvl="0">
              <a:defRPr/>
            </a:pPr>
            <a:endParaRPr lang="en-US" altLang="ko-KR" dirty="0"/>
          </a:p>
          <a:p>
            <a:pPr lvl="0">
              <a:defRPr/>
            </a:pPr>
            <a:r>
              <a:rPr lang="en-US" altLang="ko-KR" dirty="0"/>
              <a:t>the evaluation environment is Intel i7-9700K@3.2GHz CPU, ubuntu 16.04.11, GCC 5.4.0 with option −O3, and the value is the average for 1000 iterations.</a:t>
            </a:r>
          </a:p>
          <a:p>
            <a:pPr lvl="0">
              <a:defRPr/>
            </a:pPr>
            <a:endParaRPr lang="en-US" altLang="ko-KR" dirty="0"/>
          </a:p>
          <a:p>
            <a:pPr lvl="0">
              <a:defRPr/>
            </a:pPr>
            <a:r>
              <a:rPr lang="en-US" altLang="ko-KR" dirty="0"/>
              <a:t>The security of some algorithms seems to be slightly lacking to each security level (see Table 5). However, </a:t>
            </a:r>
            <a:r>
              <a:rPr lang="en-US" altLang="ko-KR" dirty="0" err="1"/>
              <a:t>LizarMong.Comfort</a:t>
            </a:r>
            <a:r>
              <a:rPr lang="en-US" altLang="ko-KR" dirty="0"/>
              <a:t> reaches 128-bit security level and </a:t>
            </a:r>
            <a:r>
              <a:rPr lang="en-US" altLang="ko-KR" dirty="0" err="1"/>
              <a:t>LizarMong.Strong</a:t>
            </a:r>
            <a:r>
              <a:rPr lang="en-US" altLang="ko-KR" dirty="0"/>
              <a:t> reaches 256-bit security level.</a:t>
            </a:r>
          </a:p>
          <a:p>
            <a:pPr lvl="0">
              <a:defRPr/>
            </a:pPr>
            <a:endParaRPr lang="en-US" altLang="ko-KR" dirty="0"/>
          </a:p>
          <a:p>
            <a:pPr lvl="0">
              <a:defRPr/>
            </a:pPr>
            <a:r>
              <a:rPr lang="en-US" altLang="ko-KR" dirty="0"/>
              <a:t>Unfortunately, our scheme does not support the 192-bit security level, but Strong has a competitive bandwidth and performance compared with the 192-bit security level of other algorithms. Therefore, Strong can sufficiently replace the 192-bit security level of other algorithms.</a:t>
            </a:r>
          </a:p>
          <a:p>
            <a:pPr lvl="0">
              <a:defRPr/>
            </a:pPr>
            <a:endParaRPr lang="en-US" altLang="ko-KR" dirty="0"/>
          </a:p>
          <a:p>
            <a:pPr lvl="0">
              <a:defRPr/>
            </a:pPr>
            <a:endParaRPr lang="en-US" altLang="ko-KR" dirty="0"/>
          </a:p>
          <a:p>
            <a:pPr lvl="0">
              <a:defRPr/>
            </a:pPr>
            <a:r>
              <a:rPr lang="en-US" altLang="ko-KR" dirty="0"/>
              <a:t>KYBER, SABER, LAC, and Round5 have smaller failure probability of decryption compared to the mapped security level. However, </a:t>
            </a:r>
            <a:r>
              <a:rPr lang="en-US" altLang="ko-KR" dirty="0" err="1"/>
              <a:t>LizarMong</a:t>
            </a:r>
            <a:r>
              <a:rPr lang="en-US" altLang="ko-KR" dirty="0"/>
              <a:t> has negligible failure probability. Also, our estimation is accurate than others because we consider dependency.</a:t>
            </a:r>
          </a:p>
          <a:p>
            <a:pPr lvl="0">
              <a:defRPr/>
            </a:pPr>
            <a:endParaRPr lang="en-US" altLang="ko-KR" dirty="0"/>
          </a:p>
          <a:p>
            <a:pPr lvl="0">
              <a:defRPr/>
            </a:pPr>
            <a:r>
              <a:rPr lang="en-US" altLang="ko-KR" dirty="0"/>
              <a:t>Also, compared with NIST’s candidate algorithms, the bandwidth is about 5-42% smaller, and the performance is about 1.2-4.1 times faster. Also, it resists known side-channel attacks.</a:t>
            </a:r>
          </a:p>
          <a:p>
            <a:pPr lvl="0">
              <a:defRPr/>
            </a:pPr>
            <a:endParaRPr lang="en-US" altLang="ko-KR" dirty="0"/>
          </a:p>
          <a:p>
            <a:pPr lvl="0">
              <a:defRPr/>
            </a:pPr>
            <a:r>
              <a:rPr lang="en-US" altLang="ko-KR" dirty="0"/>
              <a:t>Also, it resists known side-channel attacks.</a:t>
            </a:r>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en-US" altLang="en-US"/>
              <a:pPr lvl="0">
                <a:defRPr/>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scheme, called </a:t>
            </a:r>
            <a:r>
              <a:rPr lang="en-US" altLang="ko-KR" dirty="0" err="1"/>
              <a:t>LizarMong</a:t>
            </a:r>
            <a:r>
              <a:rPr lang="en-US" altLang="ko-KR" dirty="0"/>
              <a:t>, is the best of the RLWE family of key encapsulation algorithms to date.</a:t>
            </a:r>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15</a:t>
            </a:fld>
            <a:endParaRPr lang="ko-KR" altLang="en-US"/>
          </a:p>
        </p:txBody>
      </p:sp>
    </p:spTree>
    <p:extLst>
      <p:ext uri="{BB962C8B-B14F-4D97-AF65-F5344CB8AC3E}">
        <p14:creationId xmlns:p14="http://schemas.microsoft.com/office/powerpoint/2010/main" val="1823397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Thank you. If there are any questions, I shall do my best to answer them.</a:t>
            </a:r>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16</a:t>
            </a:fld>
            <a:endParaRPr lang="ko-KR" altLang="en-US"/>
          </a:p>
        </p:txBody>
      </p:sp>
    </p:spTree>
    <p:extLst>
      <p:ext uri="{BB962C8B-B14F-4D97-AF65-F5344CB8AC3E}">
        <p14:creationId xmlns:p14="http://schemas.microsoft.com/office/powerpoint/2010/main" val="132635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will divide my presentation into Introduction, detail to </a:t>
            </a:r>
            <a:r>
              <a:rPr lang="en-US" altLang="ko-KR" dirty="0" err="1"/>
              <a:t>LizarMong</a:t>
            </a:r>
            <a:r>
              <a:rPr lang="en-US" altLang="ko-KR" dirty="0"/>
              <a:t>, conclusion, and Q&amp;A.</a:t>
            </a:r>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2</a:t>
            </a:fld>
            <a:endParaRPr lang="ko-KR" altLang="en-US"/>
          </a:p>
        </p:txBody>
      </p:sp>
    </p:spTree>
    <p:extLst>
      <p:ext uri="{BB962C8B-B14F-4D97-AF65-F5344CB8AC3E}">
        <p14:creationId xmlns:p14="http://schemas.microsoft.com/office/powerpoint/2010/main" val="26291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3</a:t>
            </a:fld>
            <a:endParaRPr lang="ko-KR" altLang="en-US"/>
          </a:p>
        </p:txBody>
      </p:sp>
    </p:spTree>
    <p:extLst>
      <p:ext uri="{BB962C8B-B14F-4D97-AF65-F5344CB8AC3E}">
        <p14:creationId xmlns:p14="http://schemas.microsoft.com/office/powerpoint/2010/main" val="390983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many people know,</a:t>
            </a:r>
          </a:p>
          <a:p>
            <a:r>
              <a:rPr lang="en-US" altLang="ko-KR" dirty="0"/>
              <a:t>NIST post-quantum cryptography competition's goals </a:t>
            </a:r>
          </a:p>
          <a:p>
            <a:r>
              <a:rPr lang="en-US" altLang="ko-KR" dirty="0"/>
              <a:t>to develop cryptographic systems</a:t>
            </a:r>
          </a:p>
          <a:p>
            <a:r>
              <a:rPr lang="en-US" altLang="ko-KR" dirty="0"/>
              <a:t>that are secure against both quantum and classical computers </a:t>
            </a:r>
          </a:p>
          <a:p>
            <a:r>
              <a:rPr lang="en-US" altLang="ko-KR" dirty="0"/>
              <a:t>and that can interoperate with existing protocols and networks.</a:t>
            </a:r>
          </a:p>
          <a:p>
            <a:endParaRPr lang="en-US" altLang="ko-KR" dirty="0"/>
          </a:p>
          <a:p>
            <a:r>
              <a:rPr lang="en-US" altLang="ko-KR" dirty="0"/>
              <a:t>The scope of NIST's competition </a:t>
            </a:r>
          </a:p>
          <a:p>
            <a:r>
              <a:rPr lang="en-US" altLang="ko-KR" dirty="0"/>
              <a:t>is signature, encryption, and key establishment schemes.</a:t>
            </a:r>
          </a:p>
          <a:p>
            <a:endParaRPr lang="en-US" altLang="ko-KR" dirty="0"/>
          </a:p>
          <a:p>
            <a:r>
              <a:rPr lang="en-US" altLang="ko-KR" dirty="0"/>
              <a:t>Our work focuses on key establishment schemes.</a:t>
            </a:r>
          </a:p>
          <a:p>
            <a:endParaRPr lang="en-US" altLang="ko-KR" dirty="0"/>
          </a:p>
          <a:p>
            <a:r>
              <a:rPr lang="en-US" altLang="ko-KR" dirty="0"/>
              <a:t>NIST's evaluation criteria are security, cost, and performance.</a:t>
            </a:r>
          </a:p>
          <a:p>
            <a:r>
              <a:rPr lang="en-US" altLang="ko-KR" dirty="0"/>
              <a:t>Among them, cost and performance are divided into several categories.</a:t>
            </a:r>
          </a:p>
          <a:p>
            <a:r>
              <a:rPr lang="en-US" altLang="ko-KR" dirty="0"/>
              <a:t>In this study, </a:t>
            </a:r>
          </a:p>
          <a:p>
            <a:r>
              <a:rPr lang="en-US" altLang="ko-KR" dirty="0"/>
              <a:t>the size of public-key and ciphertext is called bandwidth,</a:t>
            </a:r>
          </a:p>
          <a:p>
            <a:r>
              <a:rPr lang="en-US" altLang="ko-KR" dirty="0"/>
              <a:t>computation efficiency is called performance, </a:t>
            </a:r>
          </a:p>
          <a:p>
            <a:r>
              <a:rPr lang="en-US" altLang="ko-KR" dirty="0"/>
              <a:t>And probability of decryption failures is called correctness.</a:t>
            </a:r>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4</a:t>
            </a:fld>
            <a:endParaRPr lang="ko-KR" altLang="en-US"/>
          </a:p>
        </p:txBody>
      </p:sp>
    </p:spTree>
    <p:extLst>
      <p:ext uri="{BB962C8B-B14F-4D97-AF65-F5344CB8AC3E}">
        <p14:creationId xmlns:p14="http://schemas.microsoft.com/office/powerpoint/2010/main" val="160282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Also, in this work considered Ring-LWE family such that Ring-LWR, Module-LWE and Module-LWR.</a:t>
            </a:r>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5</a:t>
            </a:fld>
            <a:endParaRPr lang="ko-KR" altLang="en-US"/>
          </a:p>
        </p:txBody>
      </p:sp>
    </p:spTree>
    <p:extLst>
      <p:ext uri="{BB962C8B-B14F-4D97-AF65-F5344CB8AC3E}">
        <p14:creationId xmlns:p14="http://schemas.microsoft.com/office/powerpoint/2010/main" val="3107624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figure compares 128-bit security-level algorithms for each evaluation criterion.</a:t>
            </a:r>
          </a:p>
          <a:p>
            <a:endParaRPr lang="en-US" altLang="ko-KR" dirty="0"/>
          </a:p>
          <a:p>
            <a:r>
              <a:rPr lang="en-US" altLang="ko-KR" dirty="0"/>
              <a:t>Security gave a perfect score if it crossed a 2 to the 128, and Correctness gave a perfect score if it was less than a 2 to the -128.</a:t>
            </a:r>
          </a:p>
          <a:p>
            <a:endParaRPr lang="en-US" altLang="ko-KR" dirty="0"/>
          </a:p>
          <a:p>
            <a:r>
              <a:rPr lang="en-US" altLang="ko-KR" dirty="0"/>
              <a:t>Performance and bandwidth were evaluated relative to the best algorithm.</a:t>
            </a:r>
          </a:p>
          <a:p>
            <a:endParaRPr lang="en-US" altLang="ko-KR" dirty="0"/>
          </a:p>
          <a:p>
            <a:r>
              <a:rPr lang="en-US" altLang="ko-KR" dirty="0"/>
              <a:t>The candidate algorithms for the second round of NIST competition has brilliant techniques. </a:t>
            </a:r>
          </a:p>
          <a:p>
            <a:r>
              <a:rPr lang="en-US" altLang="ko-KR" dirty="0"/>
              <a:t>Unfortunately, however, choosing one excellent algorithm in all aspects is a hard decision.</a:t>
            </a:r>
          </a:p>
          <a:p>
            <a:endParaRPr lang="en-US" altLang="ko-KR" dirty="0"/>
          </a:p>
          <a:p>
            <a:r>
              <a:rPr lang="en-US" altLang="ko-KR" dirty="0"/>
              <a:t>In conclusion, we can’t answer this question.</a:t>
            </a:r>
          </a:p>
          <a:p>
            <a:r>
              <a:rPr lang="en-US" altLang="ko-KR" dirty="0"/>
              <a:t>“Which is the best??”</a:t>
            </a:r>
          </a:p>
          <a:p>
            <a:endParaRPr lang="en-US" altLang="ko-KR" dirty="0"/>
          </a:p>
          <a:p>
            <a:r>
              <a:rPr lang="en-US" altLang="ko-KR" sz="1200" b="0" i="0" kern="1200" dirty="0">
                <a:solidFill>
                  <a:schemeClr val="tx1"/>
                </a:solidFill>
                <a:effectLst/>
                <a:latin typeface="+mn-lt"/>
                <a:ea typeface="+mn-ea"/>
                <a:cs typeface="+mn-cs"/>
              </a:rPr>
              <a:t>Thus, we try to make an excellent key encapsulation mechanism of all aspects.</a:t>
            </a:r>
            <a:endParaRPr lang="en-US" altLang="ko-KR" dirty="0"/>
          </a:p>
          <a:p>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6</a:t>
            </a:fld>
            <a:endParaRPr lang="ko-KR" altLang="en-US"/>
          </a:p>
        </p:txBody>
      </p:sp>
    </p:spTree>
    <p:extLst>
      <p:ext uri="{BB962C8B-B14F-4D97-AF65-F5344CB8AC3E}">
        <p14:creationId xmlns:p14="http://schemas.microsoft.com/office/powerpoint/2010/main" val="209621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main idea for making excellent KEMs in all aspects is three.</a:t>
            </a:r>
          </a:p>
          <a:p>
            <a:endParaRPr lang="en-US" altLang="ko-KR" dirty="0"/>
          </a:p>
          <a:p>
            <a:r>
              <a:rPr lang="en-US" altLang="ko-KR" dirty="0"/>
              <a:t>First, it is based on well-study and famous algorithm.</a:t>
            </a:r>
          </a:p>
          <a:p>
            <a:r>
              <a:rPr lang="en-US" altLang="ko-KR" dirty="0"/>
              <a:t>Second, it combines the merit of the NIST candidate algorithms.</a:t>
            </a:r>
          </a:p>
          <a:p>
            <a:r>
              <a:rPr lang="en-US" altLang="ko-KR" dirty="0"/>
              <a:t>Third, Include state-of-the-arts studies.</a:t>
            </a:r>
          </a:p>
          <a:p>
            <a:endParaRPr lang="en-US" altLang="ko-KR" dirty="0"/>
          </a:p>
          <a:p>
            <a:r>
              <a:rPr lang="en-US" altLang="ko-KR" dirty="0"/>
              <a:t>Followed this idea, </a:t>
            </a:r>
          </a:p>
          <a:p>
            <a:r>
              <a:rPr lang="en-US" altLang="ko-KR" dirty="0"/>
              <a:t>First, </a:t>
            </a:r>
            <a:r>
              <a:rPr lang="en-US" altLang="ko-KR" dirty="0" err="1"/>
              <a:t>LizarMong</a:t>
            </a:r>
            <a:r>
              <a:rPr lang="en-US" altLang="ko-KR" dirty="0"/>
              <a:t> based on Ring-Lizard by </a:t>
            </a:r>
            <a:r>
              <a:rPr lang="en-US" altLang="ko-KR" dirty="0" err="1"/>
              <a:t>cheon</a:t>
            </a:r>
            <a:endParaRPr lang="en-US" altLang="ko-KR" dirty="0"/>
          </a:p>
          <a:p>
            <a:r>
              <a:rPr lang="en-US" altLang="ko-KR" dirty="0"/>
              <a:t>Second, it combines LAC's byte-size modulus, Round5's error correction code called XE5, and </a:t>
            </a:r>
            <a:r>
              <a:rPr lang="en-US" altLang="ko-KR" dirty="0" err="1"/>
              <a:t>NewHope's</a:t>
            </a:r>
            <a:r>
              <a:rPr lang="en-US" altLang="ko-KR" dirty="0"/>
              <a:t> central binomial distribution.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Also, it Includes Countermeasures against known side-channel attacks, Error dependency by DVV19, and Jiang’s IND-CCA2 transformation technique.</a:t>
            </a:r>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8</a:t>
            </a:fld>
            <a:endParaRPr lang="ko-KR" altLang="en-US"/>
          </a:p>
        </p:txBody>
      </p:sp>
    </p:spTree>
    <p:extLst>
      <p:ext uri="{BB962C8B-B14F-4D97-AF65-F5344CB8AC3E}">
        <p14:creationId xmlns:p14="http://schemas.microsoft.com/office/powerpoint/2010/main" val="152678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table summarizes </a:t>
            </a:r>
            <a:r>
              <a:rPr lang="en-US" altLang="ko-KR" dirty="0" err="1"/>
              <a:t>LizarMong's</a:t>
            </a:r>
            <a:r>
              <a:rPr lang="en-US" altLang="ko-KR" dirty="0"/>
              <a:t> design elements.</a:t>
            </a:r>
          </a:p>
          <a:p>
            <a:r>
              <a:rPr lang="en-US" altLang="ko-KR" dirty="0"/>
              <a:t>The focus of selecting design elements is to reduce bandwidth and minimize side-channel attack points.</a:t>
            </a:r>
          </a:p>
          <a:p>
            <a:endParaRPr lang="en-US" altLang="ko-KR" dirty="0"/>
          </a:p>
          <a:p>
            <a:r>
              <a:rPr lang="en-US" altLang="ko-KR" dirty="0"/>
              <a:t>Underlying problem, ring, and secret distribution are the same as Ring-Lizard.</a:t>
            </a:r>
          </a:p>
          <a:p>
            <a:endParaRPr lang="en-US" altLang="ko-KR" dirty="0"/>
          </a:p>
          <a:p>
            <a:r>
              <a:rPr lang="en-US" altLang="ko-KR" dirty="0"/>
              <a:t>On the other hand,</a:t>
            </a:r>
          </a:p>
          <a:p>
            <a:r>
              <a:rPr lang="en-US" altLang="ko-KR" dirty="0" err="1"/>
              <a:t>LizarMong</a:t>
            </a:r>
            <a:r>
              <a:rPr lang="en-US" altLang="ko-KR" dirty="0"/>
              <a:t> uses ciphertext and public key compression techniques.</a:t>
            </a:r>
          </a:p>
          <a:p>
            <a:r>
              <a:rPr lang="en-US" altLang="ko-KR" dirty="0"/>
              <a:t>This is a common technique used by all NIST candidate algorithms.</a:t>
            </a:r>
          </a:p>
          <a:p>
            <a:endParaRPr lang="en-US" altLang="ko-KR" dirty="0"/>
          </a:p>
          <a:p>
            <a:r>
              <a:rPr lang="en-US" altLang="ko-KR" dirty="0"/>
              <a:t>In short, public-key compression sends only seed instead of a randomly sampled from </a:t>
            </a:r>
            <a:r>
              <a:rPr lang="en-US" altLang="ko-KR" dirty="0" err="1"/>
              <a:t>Rq</a:t>
            </a:r>
            <a:r>
              <a:rPr lang="en-US" altLang="ko-KR" dirty="0"/>
              <a:t>, and ciphertext compression discards the lower few bits of c2.</a:t>
            </a:r>
          </a:p>
          <a:p>
            <a:endParaRPr lang="en-US" altLang="ko-KR" dirty="0"/>
          </a:p>
          <a:p>
            <a:r>
              <a:rPr lang="en-US" altLang="ko-KR" dirty="0"/>
              <a:t>We select q is 2 to the 8. which is small and to the power of two. </a:t>
            </a:r>
          </a:p>
          <a:p>
            <a:r>
              <a:rPr lang="en-US" altLang="ko-KR" dirty="0"/>
              <a:t>Intuitively, this choice enjoys a small bandwidth and improved performance. It also provides very efficient modulo operation and memory usage and is suitable for single instruction multiple data (SIMD) implementations such as AVX2 and NEON. Even though the modulus is small, it can not affect the security since we maintain the error rate by selecting proper error distribution.</a:t>
            </a:r>
          </a:p>
          <a:p>
            <a:endParaRPr lang="en-US" altLang="ko-KR" dirty="0"/>
          </a:p>
          <a:p>
            <a:r>
              <a:rPr lang="en-US" altLang="ko-KR" dirty="0"/>
              <a:t>Small 'q' decreases the correctness because it increases the error-rate.</a:t>
            </a:r>
          </a:p>
          <a:p>
            <a:endParaRPr lang="en-US" altLang="ko-KR" dirty="0"/>
          </a:p>
          <a:p>
            <a:r>
              <a:rPr lang="en-US" altLang="ko-KR" dirty="0"/>
              <a:t>Therefore, our scheme is needed an error correction code.</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powerful error correction codes such as BCH can be used, but it is not adopted due to performance overhead and side-channel attack issues.</a:t>
            </a:r>
          </a:p>
          <a:p>
            <a:endParaRPr lang="en-US" altLang="ko-KR" dirty="0"/>
          </a:p>
          <a:p>
            <a:r>
              <a:rPr lang="en-US" altLang="ko-KR" dirty="0"/>
              <a:t>We adopted XE5, that is specialized in the RLWE.</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XE5 has a 5-bit error correction capability and is a very simple linear code with very little performance overhead and resist timing attacks.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Most of NIST’s candidate algorithms use the same distribution for error and secret sampling. Recently, however, a fault-attack attempted to analyze by manipulating the Seed to make s and e the same value. Therefore, we sample e and s from each distribution to remove the fault-attack point. </a:t>
            </a:r>
          </a:p>
          <a:p>
            <a:endParaRPr lang="en-US" altLang="ko-KR" dirty="0"/>
          </a:p>
          <a:p>
            <a:r>
              <a:rPr lang="en-US" altLang="ko-KR" dirty="0"/>
              <a:t>We use </a:t>
            </a:r>
            <a:r>
              <a:rPr lang="en-US" altLang="ko-KR" dirty="0" err="1"/>
              <a:t>Newhope's</a:t>
            </a:r>
            <a:r>
              <a:rPr lang="en-US" altLang="ko-KR" dirty="0"/>
              <a:t> central binomial distribution instead of the CDT sampling method used by </a:t>
            </a:r>
            <a:r>
              <a:rPr lang="en-US" altLang="ko-KR" dirty="0" err="1"/>
              <a:t>RLizard</a:t>
            </a:r>
            <a:r>
              <a:rPr lang="en-US" altLang="ko-KR" dirty="0"/>
              <a:t>.</a:t>
            </a:r>
          </a:p>
          <a:p>
            <a:endParaRPr lang="en-US" altLang="ko-KR" dirty="0"/>
          </a:p>
          <a:p>
            <a:r>
              <a:rPr lang="en-US" altLang="ko-KR" dirty="0"/>
              <a:t>Because CDT is too exposed to side-channel attacks such as timing and cache attacks.</a:t>
            </a:r>
          </a:p>
          <a:p>
            <a:endParaRPr lang="en-US" altLang="ko-KR" dirty="0"/>
          </a:p>
          <a:p>
            <a:r>
              <a:rPr lang="en-US" altLang="ko-KR" dirty="0"/>
              <a:t>Although the original RLWE is defined as a Gaussian distribution, switching to the centered binomial distribution is known to have a negligible impact on security. Also, the best-known attacks against RLWE depend not on the type of the distribution but the standard deviation.</a:t>
            </a:r>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9</a:t>
            </a:fld>
            <a:endParaRPr lang="ko-KR" altLang="en-US"/>
          </a:p>
        </p:txBody>
      </p:sp>
    </p:spTree>
    <p:extLst>
      <p:ext uri="{BB962C8B-B14F-4D97-AF65-F5344CB8AC3E}">
        <p14:creationId xmlns:p14="http://schemas.microsoft.com/office/powerpoint/2010/main" val="1630602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construct a Comfort version that satisfies category1 security level (128-bit) and a Strong version that satisfies category5 security level (256-bit) as required by the NIST standardization process.</a:t>
            </a:r>
          </a:p>
          <a:p>
            <a:r>
              <a:rPr lang="en-US" altLang="ko-KR" dirty="0"/>
              <a:t>Table shows the detailed parameters of each security level.</a:t>
            </a:r>
          </a:p>
          <a:p>
            <a:endParaRPr lang="en-US" altLang="ko-KR" dirty="0"/>
          </a:p>
          <a:p>
            <a:endParaRPr lang="en-US" altLang="ko-KR" dirty="0"/>
          </a:p>
          <a:p>
            <a:r>
              <a:rPr lang="en-US" altLang="ko-KR" dirty="0"/>
              <a:t>We design IND-CCA KEM using the transformation technique by Jiang.</a:t>
            </a:r>
          </a:p>
          <a:p>
            <a:endParaRPr lang="en-US" altLang="ko-KR" dirty="0"/>
          </a:p>
          <a:p>
            <a:r>
              <a:rPr lang="en-US" altLang="ko-KR" dirty="0"/>
              <a:t>It does not need </a:t>
            </a:r>
            <a:r>
              <a:rPr lang="en-US" altLang="ko-KR" dirty="0" err="1"/>
              <a:t>Targhi</a:t>
            </a:r>
            <a:r>
              <a:rPr lang="en-US" altLang="ko-KR" dirty="0"/>
              <a:t> and Unruh’s additional hash.</a:t>
            </a:r>
          </a:p>
          <a:p>
            <a:r>
              <a:rPr lang="en-US" altLang="ko-KR" dirty="0"/>
              <a:t>Thus, it transformations without any ciphertext overhead.</a:t>
            </a:r>
          </a:p>
          <a:p>
            <a:endParaRPr lang="en-US" altLang="ko-KR" dirty="0"/>
          </a:p>
          <a:p>
            <a:r>
              <a:rPr lang="en-US" altLang="ko-KR" dirty="0"/>
              <a:t>As a result, the bandwidth in the Comfort parameter is only 1184 bytes and the Strong parameter is 2336 bytes. It is the lowest bandwidth among the NIST candidates.</a:t>
            </a:r>
          </a:p>
          <a:p>
            <a:endParaRPr lang="ko-KR" altLang="en-US" dirty="0"/>
          </a:p>
        </p:txBody>
      </p:sp>
      <p:sp>
        <p:nvSpPr>
          <p:cNvPr id="4" name="슬라이드 번호 개체 틀 3"/>
          <p:cNvSpPr>
            <a:spLocks noGrp="1"/>
          </p:cNvSpPr>
          <p:nvPr>
            <p:ph type="sldNum" sz="quarter" idx="5"/>
          </p:nvPr>
        </p:nvSpPr>
        <p:spPr/>
        <p:txBody>
          <a:bodyPr/>
          <a:lstStyle/>
          <a:p>
            <a:pPr lvl="0">
              <a:defRPr/>
            </a:pPr>
            <a:fld id="{A4DB7F57-BCB9-4191-AD42-C0D5FED1739E}" type="slidenum">
              <a:rPr lang="ko-KR" altLang="en-US" smtClean="0"/>
              <a:pPr lvl="0">
                <a:defRPr/>
              </a:pPr>
              <a:t>10</a:t>
            </a:fld>
            <a:endParaRPr lang="ko-KR" altLang="en-US"/>
          </a:p>
        </p:txBody>
      </p:sp>
    </p:spTree>
    <p:extLst>
      <p:ext uri="{BB962C8B-B14F-4D97-AF65-F5344CB8AC3E}">
        <p14:creationId xmlns:p14="http://schemas.microsoft.com/office/powerpoint/2010/main" val="4447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81192" y="13433"/>
            <a:ext cx="10993549" cy="1475013"/>
          </a:xfrm>
          <a:effectLst/>
        </p:spPr>
        <p:txBody>
          <a:bodyPr anchor="b">
            <a:normAutofit/>
          </a:bodyPr>
          <a:lstStyle>
            <a:lvl1pPr>
              <a:defRPr sz="3600">
                <a:solidFill>
                  <a:schemeClr val="accent1"/>
                </a:solidFill>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581193" y="2495449"/>
            <a:ext cx="10993547" cy="590321"/>
          </a:xfrm>
        </p:spPr>
        <p:txBody>
          <a:bodyPr anchor="t">
            <a:normAutofit/>
          </a:bodyPr>
          <a:lstStyle>
            <a:lvl1pPr marL="0" indent="0" algn="l">
              <a:buNone/>
              <a:defRPr sz="1600" cap="all">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605951" y="5956141"/>
            <a:ext cx="2844800" cy="365125"/>
          </a:xfrm>
        </p:spPr>
        <p:txBody>
          <a:bodyPr/>
          <a:lstStyle>
            <a:lvl1pPr>
              <a:defRPr>
                <a:solidFill>
                  <a:schemeClr val="accent1">
                    <a:lumMod val="75000"/>
                    <a:lumOff val="25000"/>
                  </a:schemeClr>
                </a:solidFill>
              </a:defRPr>
            </a:lvl1pPr>
          </a:lstStyle>
          <a:p>
            <a:fld id="{FF50809C-CFA4-4818-A017-3B15C97C3C79}" type="datetime1">
              <a:rPr lang="en-US" altLang="ko-KR" smtClean="0"/>
              <a:t>12/2/2019</a:t>
            </a:fld>
            <a:endParaRPr lang="en-US" dirty="0"/>
          </a:p>
        </p:txBody>
      </p:sp>
      <p:sp>
        <p:nvSpPr>
          <p:cNvPr id="5" name="Footer Placeholder 4"/>
          <p:cNvSpPr>
            <a:spLocks noGrp="1"/>
          </p:cNvSpPr>
          <p:nvPr>
            <p:ph type="ftr" sz="quarter" idx="11"/>
          </p:nvPr>
        </p:nvSpPr>
        <p:spPr>
          <a:xfrm>
            <a:off x="581193" y="5951815"/>
            <a:ext cx="6917211"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41"/>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
        <p:nvSpPr>
          <p:cNvPr id="8" name="Rectangle 8">
            <a:extLst>
              <a:ext uri="{FF2B5EF4-FFF2-40B4-BE49-F238E27FC236}">
                <a16:creationId xmlns:a16="http://schemas.microsoft.com/office/drawing/2014/main" id="{4599D3E6-A803-4A2C-9929-ABCDF44ACBEF}"/>
              </a:ext>
            </a:extLst>
          </p:cNvPr>
          <p:cNvSpPr/>
          <p:nvPr userDrawn="1"/>
        </p:nvSpPr>
        <p:spPr>
          <a:xfrm>
            <a:off x="446535" y="1639747"/>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9">
            <a:extLst>
              <a:ext uri="{FF2B5EF4-FFF2-40B4-BE49-F238E27FC236}">
                <a16:creationId xmlns:a16="http://schemas.microsoft.com/office/drawing/2014/main" id="{DA0A17DB-69B3-4CA8-B22A-7DA6B702660D}"/>
              </a:ext>
            </a:extLst>
          </p:cNvPr>
          <p:cNvSpPr/>
          <p:nvPr userDrawn="1"/>
        </p:nvSpPr>
        <p:spPr>
          <a:xfrm>
            <a:off x="8042147" y="1636190"/>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0">
            <a:extLst>
              <a:ext uri="{FF2B5EF4-FFF2-40B4-BE49-F238E27FC236}">
                <a16:creationId xmlns:a16="http://schemas.microsoft.com/office/drawing/2014/main" id="{A7E3E0EE-7C09-4D3A-988F-0EBA43C5020C}"/>
              </a:ext>
            </a:extLst>
          </p:cNvPr>
          <p:cNvSpPr/>
          <p:nvPr userDrawn="1"/>
        </p:nvSpPr>
        <p:spPr>
          <a:xfrm>
            <a:off x="4241831" y="1639747"/>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4DCE63D-8BD0-4282-B509-627BA555B993}" type="datetime1">
              <a:rPr lang="en-US" altLang="ko-KR"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4"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3" y="675730"/>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6" y="675730"/>
            <a:ext cx="7896279" cy="5183073"/>
          </a:xfrm>
        </p:spPr>
        <p:txBody>
          <a:bodyPr vert="eaVert" ancho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5" y="5956141"/>
            <a:ext cx="1328141" cy="365125"/>
          </a:xfrm>
        </p:spPr>
        <p:txBody>
          <a:bodyPr/>
          <a:lstStyle>
            <a:lvl1pPr>
              <a:defRPr>
                <a:solidFill>
                  <a:schemeClr val="accent1">
                    <a:lumMod val="75000"/>
                    <a:lumOff val="25000"/>
                  </a:schemeClr>
                </a:solidFill>
              </a:defRPr>
            </a:lvl1pPr>
          </a:lstStyle>
          <a:p>
            <a:fld id="{9D59A254-FBA1-4840-870D-FC5EF4887800}" type="datetime1">
              <a:rPr lang="en-US" altLang="ko-KR" smtClean="0"/>
              <a:t>12/2/2019</a:t>
            </a:fld>
            <a:endParaRPr lang="en-US" dirty="0"/>
          </a:p>
        </p:txBody>
      </p:sp>
      <p:sp>
        <p:nvSpPr>
          <p:cNvPr id="5" name="Footer Placeholder 4"/>
          <p:cNvSpPr>
            <a:spLocks noGrp="1"/>
          </p:cNvSpPr>
          <p:nvPr>
            <p:ph type="ftr" sz="quarter" idx="11"/>
          </p:nvPr>
        </p:nvSpPr>
        <p:spPr>
          <a:xfrm>
            <a:off x="774926" y="5951815"/>
            <a:ext cx="7896279" cy="365125"/>
          </a:xfrm>
        </p:spPr>
        <p:txBody>
          <a:bodyPr/>
          <a:lstStyle/>
          <a:p>
            <a:endParaRPr lang="en-US" dirty="0"/>
          </a:p>
        </p:txBody>
      </p:sp>
      <p:sp>
        <p:nvSpPr>
          <p:cNvPr id="6" name="Slide Number Placeholder 5"/>
          <p:cNvSpPr>
            <a:spLocks noGrp="1"/>
          </p:cNvSpPr>
          <p:nvPr>
            <p:ph type="sldNum" sz="quarter" idx="12"/>
          </p:nvPr>
        </p:nvSpPr>
        <p:spPr>
          <a:xfrm>
            <a:off x="10446617" y="5956141"/>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11309339" cy="66763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14408"/>
            <a:ext cx="11029616" cy="667638"/>
          </a:xfrm>
        </p:spPr>
        <p:txBody>
          <a:bodyPr anchor="ctr" anchorCtr="0">
            <a:normAutofit/>
          </a:bodyPr>
          <a:lstStyle>
            <a:lvl1pPr>
              <a:defRPr sz="3000"/>
            </a:lvl1pPr>
          </a:lstStyle>
          <a:p>
            <a:r>
              <a:rPr lang="ko-KR" altLang="en-US" dirty="0"/>
              <a:t>마스터 제목 스타일 편집</a:t>
            </a:r>
            <a:endParaRPr lang="en-US" dirty="0"/>
          </a:p>
        </p:txBody>
      </p:sp>
      <p:sp>
        <p:nvSpPr>
          <p:cNvPr id="3" name="Content Placeholder 2"/>
          <p:cNvSpPr>
            <a:spLocks noGrp="1"/>
          </p:cNvSpPr>
          <p:nvPr>
            <p:ph idx="1" hasCustomPrompt="1"/>
          </p:nvPr>
        </p:nvSpPr>
        <p:spPr>
          <a:xfrm>
            <a:off x="581195" y="1574804"/>
            <a:ext cx="11029615" cy="4283999"/>
          </a:xfrm>
        </p:spPr>
        <p:txBody>
          <a:bodyPr anchor="t" anchorCtr="0"/>
          <a:lstStyle>
            <a:lvl1pPr marL="305992" indent="-305992">
              <a:buSzPct val="100000"/>
              <a:buFont typeface="Wingdings 2" panose="05020102010507070707" pitchFamily="18" charset="2"/>
              <a:buChar char=""/>
              <a:defRPr sz="2400" baseline="0"/>
            </a:lvl1pPr>
            <a:lvl2pPr marL="629984" indent="-305992">
              <a:buSzPct val="100000"/>
              <a:buFont typeface="Wingdings 2" panose="05020102010507070707" pitchFamily="18" charset="2"/>
              <a:buChar char=""/>
              <a:defRPr sz="2200" baseline="0"/>
            </a:lvl2pPr>
            <a:lvl3pPr marL="899978" indent="-269993">
              <a:buSzPct val="100000"/>
              <a:buFont typeface="Wingdings" panose="05000000000000000000" pitchFamily="2" charset="2"/>
              <a:buChar char="Ø"/>
              <a:defRPr sz="2000" baseline="0"/>
            </a:lvl3pPr>
          </a:lstStyle>
          <a:p>
            <a:pPr lvl="0"/>
            <a:r>
              <a:rPr lang="ko-KR" altLang="en-US" dirty="0"/>
              <a:t> 마스터 텍스트 스타일 편집</a:t>
            </a:r>
          </a:p>
          <a:p>
            <a:pPr lvl="1"/>
            <a:r>
              <a:rPr lang="ko-KR" altLang="en-US" dirty="0"/>
              <a:t>둘째 수준</a:t>
            </a:r>
          </a:p>
          <a:p>
            <a:pPr lvl="2"/>
            <a:r>
              <a:rPr lang="ko-KR" altLang="en-US" dirty="0"/>
              <a:t> 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10"/>
          </p:nvPr>
        </p:nvSpPr>
        <p:spPr/>
        <p:txBody>
          <a:bodyPr/>
          <a:lstStyle/>
          <a:p>
            <a:fld id="{461E5DEC-DD08-4203-B748-A8410137C452}" type="datetime1">
              <a:rPr lang="en-US" altLang="ko-KR"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859959" y="6286082"/>
            <a:ext cx="1052508" cy="365125"/>
          </a:xfrm>
        </p:spPr>
        <p:txBody>
          <a:bodyPr/>
          <a:lstStyle>
            <a:lvl1pPr>
              <a:defRPr sz="1500" baseline="0">
                <a:solidFill>
                  <a:schemeClr val="bg1">
                    <a:lumMod val="50000"/>
                  </a:schemeClr>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9" y="5141978"/>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5" y="3043914"/>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5" y="4541417"/>
            <a:ext cx="11029615" cy="600556"/>
          </a:xfrm>
        </p:spPr>
        <p:txBody>
          <a:bodyPr anchor="t">
            <a:normAutofit/>
          </a:bodyPr>
          <a:lstStyle>
            <a:lvl1pPr marL="0" indent="0" algn="l">
              <a:buNone/>
              <a:defRPr sz="1800" cap="all">
                <a:solidFill>
                  <a:schemeClr val="accent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20A3764-2F05-4058-A1F0-75A4B806B182}" type="datetime1">
              <a:rPr lang="en-US" altLang="ko-KR" smtClean="0"/>
              <a:t>12/2/2019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3" y="606558"/>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5" y="2228004"/>
            <a:ext cx="5422391" cy="363304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30899558-6A43-4D5D-AE2C-312A9803B09B}" type="datetime1">
              <a:rPr lang="en-US" altLang="ko-KR"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3" y="606558"/>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21" y="2250896"/>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581195" y="2926056"/>
            <a:ext cx="5393100" cy="2934999"/>
          </a:xfrm>
        </p:spPr>
        <p:txBody>
          <a:bodyPr anchor="t">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8" y="2250896"/>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217711" y="2926056"/>
            <a:ext cx="5393100" cy="2934999"/>
          </a:xfrm>
        </p:spPr>
        <p:txBody>
          <a:bodyPr anchor="t">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657CE62B-699E-48C6-83CC-2D93FC6B436E}" type="datetime1">
              <a:rPr lang="en-US" altLang="ko-KR" smtClean="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995FD4-EA83-44D4-9A62-9F9F53CFAACF}" type="datetime1">
              <a:rPr lang="en-US" altLang="ko-KR" smtClean="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8"/>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5" y="729658"/>
            <a:ext cx="11029616" cy="988332"/>
          </a:xfrm>
        </p:spPr>
        <p:txBody>
          <a:bodyPr/>
          <a:lstStyle/>
          <a:p>
            <a:r>
              <a:rPr lang="ko-KR" altLang="en-US"/>
              <a:t>마스터 제목 스타일 편집</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7660-D2C3-48D0-85BF-2BB7C00DA733}" type="datetime1">
              <a:rPr lang="en-US" altLang="ko-KR" smtClean="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5" y="5262300"/>
            <a:ext cx="5869987" cy="689515"/>
          </a:xfrm>
        </p:spPr>
        <p:txBody>
          <a:bodyPr anchor="ctr">
            <a:normAutofit/>
          </a:bodyPr>
          <a:lstStyle>
            <a:lvl1pPr marL="0" indent="0" algn="r">
              <a:buNone/>
              <a:defRPr sz="1100">
                <a:solidFill>
                  <a:schemeClr val="bg1"/>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E50B736-A643-4E1F-A953-6B93E018A944}" type="datetime1">
              <a:rPr lang="en-US" altLang="ko-KR" smtClean="0"/>
              <a:t>12/2/2019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4" y="5260131"/>
            <a:ext cx="11029617" cy="598671"/>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F8BAA672-EAE9-4BA7-A38C-353D9EA20A8A}" type="datetime1">
              <a:rPr lang="en-US" altLang="ko-KR"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427327"/>
            <a:ext cx="11029616" cy="1189554"/>
          </a:xfrm>
          <a:prstGeom prst="rect">
            <a:avLst/>
          </a:prstGeom>
        </p:spPr>
        <p:txBody>
          <a:bodyPr vert="horz" lIns="91440" tIns="45720" rIns="91440" bIns="45720" rtlCol="0" anchor="b">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4" y="5956141"/>
            <a:ext cx="2844799" cy="365125"/>
          </a:xfrm>
          <a:prstGeom prst="rect">
            <a:avLst/>
          </a:prstGeom>
        </p:spPr>
        <p:txBody>
          <a:bodyPr vert="horz" lIns="91440" tIns="45720" rIns="91440" bIns="45720" rtlCol="0" anchor="ctr"/>
          <a:lstStyle>
            <a:lvl1pPr algn="r">
              <a:defRPr sz="900">
                <a:solidFill>
                  <a:schemeClr val="accent2"/>
                </a:solidFill>
              </a:defRPr>
            </a:lvl1pPr>
          </a:lstStyle>
          <a:p>
            <a:fld id="{0089459F-FD4E-481A-9A58-D02CECBA07F5}" type="datetime1">
              <a:rPr lang="en-US" altLang="ko-KR" smtClean="0"/>
              <a:t>12/2/2019</a:t>
            </a:fld>
            <a:endParaRPr lang="en-US" dirty="0"/>
          </a:p>
        </p:txBody>
      </p:sp>
      <p:sp>
        <p:nvSpPr>
          <p:cNvPr id="5" name="Footer Placeholder 4"/>
          <p:cNvSpPr>
            <a:spLocks noGrp="1"/>
          </p:cNvSpPr>
          <p:nvPr>
            <p:ph type="ftr" sz="quarter" idx="3"/>
          </p:nvPr>
        </p:nvSpPr>
        <p:spPr>
          <a:xfrm>
            <a:off x="581193" y="5951815"/>
            <a:ext cx="6917211"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2" y="5956141"/>
            <a:ext cx="1052511"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5"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189"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5992" indent="-305992"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1" hangingPunct="1">
        <a:defRPr sz="1800" kern="1200">
          <a:solidFill>
            <a:schemeClr val="tx1"/>
          </a:solidFill>
          <a:latin typeface="+mn-lt"/>
          <a:ea typeface="+mn-ea"/>
          <a:cs typeface="+mn-cs"/>
        </a:defRPr>
      </a:lvl1pPr>
      <a:lvl2pPr marL="457189" algn="l" defTabSz="457189" rtl="0" eaLnBrk="1" latinLnBrk="1" hangingPunct="1">
        <a:defRPr sz="1800" kern="1200">
          <a:solidFill>
            <a:schemeClr val="tx1"/>
          </a:solidFill>
          <a:latin typeface="+mn-lt"/>
          <a:ea typeface="+mn-ea"/>
          <a:cs typeface="+mn-cs"/>
        </a:defRPr>
      </a:lvl2pPr>
      <a:lvl3pPr marL="914377" algn="l" defTabSz="457189" rtl="0" eaLnBrk="1" latinLnBrk="1" hangingPunct="1">
        <a:defRPr sz="1800" kern="1200">
          <a:solidFill>
            <a:schemeClr val="tx1"/>
          </a:solidFill>
          <a:latin typeface="+mn-lt"/>
          <a:ea typeface="+mn-ea"/>
          <a:cs typeface="+mn-cs"/>
        </a:defRPr>
      </a:lvl3pPr>
      <a:lvl4pPr marL="1371566" algn="l" defTabSz="457189" rtl="0" eaLnBrk="1" latinLnBrk="1" hangingPunct="1">
        <a:defRPr sz="1800" kern="1200">
          <a:solidFill>
            <a:schemeClr val="tx1"/>
          </a:solidFill>
          <a:latin typeface="+mn-lt"/>
          <a:ea typeface="+mn-ea"/>
          <a:cs typeface="+mn-cs"/>
        </a:defRPr>
      </a:lvl4pPr>
      <a:lvl5pPr marL="1828754" algn="l" defTabSz="457189" rtl="0" eaLnBrk="1" latinLnBrk="1" hangingPunct="1">
        <a:defRPr sz="1800" kern="1200">
          <a:solidFill>
            <a:schemeClr val="tx1"/>
          </a:solidFill>
          <a:latin typeface="+mn-lt"/>
          <a:ea typeface="+mn-ea"/>
          <a:cs typeface="+mn-cs"/>
        </a:defRPr>
      </a:lvl5pPr>
      <a:lvl6pPr marL="2285943" algn="l" defTabSz="457189" rtl="0" eaLnBrk="1" latinLnBrk="1" hangingPunct="1">
        <a:defRPr sz="1800" kern="1200">
          <a:solidFill>
            <a:schemeClr val="tx1"/>
          </a:solidFill>
          <a:latin typeface="+mn-lt"/>
          <a:ea typeface="+mn-ea"/>
          <a:cs typeface="+mn-cs"/>
        </a:defRPr>
      </a:lvl6pPr>
      <a:lvl7pPr marL="2743131" algn="l" defTabSz="457189" rtl="0" eaLnBrk="1" latinLnBrk="1" hangingPunct="1">
        <a:defRPr sz="1800" kern="1200">
          <a:solidFill>
            <a:schemeClr val="tx1"/>
          </a:solidFill>
          <a:latin typeface="+mn-lt"/>
          <a:ea typeface="+mn-ea"/>
          <a:cs typeface="+mn-cs"/>
        </a:defRPr>
      </a:lvl7pPr>
      <a:lvl8pPr marL="3200320" algn="l" defTabSz="457189" rtl="0" eaLnBrk="1" latinLnBrk="1" hangingPunct="1">
        <a:defRPr sz="1800" kern="1200">
          <a:solidFill>
            <a:schemeClr val="tx1"/>
          </a:solidFill>
          <a:latin typeface="+mn-lt"/>
          <a:ea typeface="+mn-ea"/>
          <a:cs typeface="+mn-cs"/>
        </a:defRPr>
      </a:lvl8pPr>
      <a:lvl9pPr marL="3657509" algn="l" defTabSz="457189"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NULL"/><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print.iacr.org/2017/42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30.sv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slide" Target="slide13.xml"/><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p:cNvPicPr>
            <a:picLocks noChangeAspect="1"/>
          </p:cNvPicPr>
          <p:nvPr/>
        </p:nvPicPr>
        <p:blipFill rotWithShape="1">
          <a:blip r:embed="rId3">
            <a:alphaModFix amt="51000"/>
          </a:blip>
          <a:stretch>
            <a:fillRect/>
          </a:stretch>
        </p:blipFill>
        <p:spPr>
          <a:xfrm>
            <a:off x="4194802" y="2858235"/>
            <a:ext cx="7620000" cy="3810000"/>
          </a:xfrm>
          <a:prstGeom prst="rect">
            <a:avLst/>
          </a:prstGeom>
        </p:spPr>
      </p:pic>
      <p:sp>
        <p:nvSpPr>
          <p:cNvPr id="2" name="제목 1"/>
          <p:cNvSpPr>
            <a:spLocks noGrp="1"/>
          </p:cNvSpPr>
          <p:nvPr>
            <p:ph type="ctrTitle"/>
          </p:nvPr>
        </p:nvSpPr>
        <p:spPr>
          <a:xfrm>
            <a:off x="581192" y="532434"/>
            <a:ext cx="10993549" cy="862660"/>
          </a:xfrm>
        </p:spPr>
        <p:txBody>
          <a:bodyPr/>
          <a:lstStyle/>
          <a:p>
            <a:pPr lvl="0">
              <a:defRPr/>
            </a:pPr>
            <a:r>
              <a:rPr lang="en-US" altLang="ko-KR" sz="3200" cap="none">
                <a:latin typeface="HY헤드라인M"/>
                <a:ea typeface="HY헤드라인M"/>
              </a:rPr>
              <a:t>LizarMong:</a:t>
            </a:r>
            <a:r>
              <a:rPr lang="ko-KR" altLang="en-US" sz="3200" cap="none">
                <a:latin typeface="HY헤드라인M"/>
                <a:ea typeface="HY헤드라인M"/>
              </a:rPr>
              <a:t> </a:t>
            </a:r>
            <a:r>
              <a:rPr lang="en-US" altLang="ko-KR" sz="3200" cap="none">
                <a:latin typeface="HY헤드라인M"/>
                <a:ea typeface="HY헤드라인M"/>
              </a:rPr>
              <a:t>Excellent KEM based on RLWE and RLWR</a:t>
            </a:r>
          </a:p>
        </p:txBody>
      </p:sp>
      <p:sp>
        <p:nvSpPr>
          <p:cNvPr id="4" name="부제목 2"/>
          <p:cNvSpPr>
            <a:spLocks noGrp="1"/>
          </p:cNvSpPr>
          <p:nvPr>
            <p:ph type="subTitle" idx="1"/>
          </p:nvPr>
        </p:nvSpPr>
        <p:spPr>
          <a:xfrm>
            <a:off x="581193" y="1870416"/>
            <a:ext cx="10993547" cy="1009770"/>
          </a:xfrm>
        </p:spPr>
        <p:txBody>
          <a:bodyPr vert="horz" wrap="square" lIns="91440" tIns="45720" rIns="91440" bIns="45720" anchor="t">
            <a:normAutofit/>
          </a:bodyPr>
          <a:lstStyle/>
          <a:p>
            <a:pPr lvl="0">
              <a:spcBef>
                <a:spcPts val="384"/>
              </a:spcBef>
              <a:defRPr/>
            </a:pPr>
            <a:r>
              <a:rPr lang="en-US" altLang="ko-KR" sz="2000" cap="none">
                <a:solidFill>
                  <a:schemeClr val="accent2"/>
                </a:solidFill>
              </a:rPr>
              <a:t>Chi-Gon Jung</a:t>
            </a:r>
            <a:r>
              <a:rPr lang="en-US" altLang="ko-KR" cap="none" baseline="30000">
                <a:solidFill>
                  <a:schemeClr val="accent2"/>
                </a:solidFill>
              </a:rPr>
              <a:t>1</a:t>
            </a:r>
            <a:r>
              <a:rPr lang="en-US" altLang="ko-KR" cap="none">
                <a:solidFill>
                  <a:schemeClr val="accent2"/>
                </a:solidFill>
              </a:rPr>
              <a:t>, JongHyeok Lee</a:t>
            </a:r>
            <a:r>
              <a:rPr lang="en-US" altLang="ko-KR" cap="none" baseline="30000">
                <a:solidFill>
                  <a:schemeClr val="accent2"/>
                </a:solidFill>
              </a:rPr>
              <a:t>2</a:t>
            </a:r>
            <a:r>
              <a:rPr lang="en-US" altLang="ko-KR" cap="none">
                <a:solidFill>
                  <a:schemeClr val="accent2"/>
                </a:solidFill>
              </a:rPr>
              <a:t>, Youngjin Ju</a:t>
            </a:r>
            <a:r>
              <a:rPr lang="en-US" altLang="ko-KR" cap="none" baseline="30000">
                <a:solidFill>
                  <a:schemeClr val="accent2"/>
                </a:solidFill>
              </a:rPr>
              <a:t>3</a:t>
            </a:r>
            <a:r>
              <a:rPr lang="en-US" altLang="ko-KR" cap="none">
                <a:solidFill>
                  <a:schemeClr val="accent2"/>
                </a:solidFill>
              </a:rPr>
              <a:t>, Yong-Been Kwon</a:t>
            </a:r>
            <a:r>
              <a:rPr lang="en-US" altLang="ko-KR" cap="none" baseline="30000">
                <a:solidFill>
                  <a:schemeClr val="accent2"/>
                </a:solidFill>
              </a:rPr>
              <a:t>4</a:t>
            </a:r>
            <a:r>
              <a:rPr lang="en-US" altLang="ko-KR" cap="none">
                <a:solidFill>
                  <a:schemeClr val="accent2"/>
                </a:solidFill>
              </a:rPr>
              <a:t>, Seong-Woo Kim</a:t>
            </a:r>
            <a:r>
              <a:rPr lang="en-US" altLang="ko-KR" cap="none" baseline="30000">
                <a:solidFill>
                  <a:schemeClr val="accent2"/>
                </a:solidFill>
              </a:rPr>
              <a:t>1</a:t>
            </a:r>
            <a:r>
              <a:rPr lang="en-US" altLang="ko-KR" cap="none">
                <a:solidFill>
                  <a:schemeClr val="accent2"/>
                </a:solidFill>
              </a:rPr>
              <a:t>, and Yunheung Peak</a:t>
            </a:r>
            <a:r>
              <a:rPr lang="en-US" altLang="ko-KR" cap="none" baseline="30000">
                <a:solidFill>
                  <a:schemeClr val="accent2"/>
                </a:solidFill>
              </a:rPr>
              <a:t>1</a:t>
            </a:r>
          </a:p>
          <a:p>
            <a:pPr lvl="0">
              <a:lnSpc>
                <a:spcPct val="100000"/>
              </a:lnSpc>
              <a:spcBef>
                <a:spcPts val="384"/>
              </a:spcBef>
              <a:defRPr/>
            </a:pPr>
            <a:r>
              <a:rPr lang="en-US" altLang="ko-KR" cap="none" baseline="30000">
                <a:solidFill>
                  <a:schemeClr val="accent2"/>
                </a:solidFill>
              </a:rPr>
              <a:t>1 </a:t>
            </a:r>
            <a:r>
              <a:rPr kumimoji="0" lang="en-US" altLang="ko-KR" b="0" i="0" u="none" strike="noStrike" kern="1200" cap="none" spc="0" normalizeH="0">
                <a:solidFill>
                  <a:schemeClr val="accent2"/>
                </a:solidFill>
                <a:latin typeface="+mn-lt"/>
                <a:ea typeface="+mn-ea"/>
                <a:cs typeface="+mn-cs"/>
              </a:rPr>
              <a:t>Seoul National University, </a:t>
            </a:r>
            <a:r>
              <a:rPr lang="en-US" altLang="ko-KR" cap="none" baseline="30000">
                <a:solidFill>
                  <a:schemeClr val="accent2"/>
                </a:solidFill>
              </a:rPr>
              <a:t>2</a:t>
            </a:r>
            <a:r>
              <a:rPr kumimoji="0" lang="en-US" altLang="ko-KR" b="0" i="0" u="none" strike="noStrike" kern="1200" cap="none" spc="0" normalizeH="0">
                <a:solidFill>
                  <a:schemeClr val="accent2"/>
                </a:solidFill>
                <a:latin typeface="+mn-lt"/>
                <a:ea typeface="+mn-ea"/>
                <a:cs typeface="+mn-cs"/>
              </a:rPr>
              <a:t> Kookmin University, </a:t>
            </a:r>
            <a:r>
              <a:rPr lang="en-US" altLang="ko-KR" cap="none" baseline="30000">
                <a:solidFill>
                  <a:schemeClr val="accent2"/>
                </a:solidFill>
              </a:rPr>
              <a:t>3</a:t>
            </a:r>
            <a:r>
              <a:rPr kumimoji="0" lang="en-US" altLang="ko-KR" b="0" i="0" u="none" strike="noStrike" kern="1200" cap="none" spc="0" normalizeH="0">
                <a:solidFill>
                  <a:schemeClr val="accent2"/>
                </a:solidFill>
                <a:latin typeface="+mn-lt"/>
                <a:ea typeface="+mn-ea"/>
                <a:cs typeface="+mn-cs"/>
              </a:rPr>
              <a:t> Hanyang University, </a:t>
            </a:r>
            <a:r>
              <a:rPr lang="en-US" altLang="ko-KR" cap="none" baseline="30000">
                <a:solidFill>
                  <a:schemeClr val="accent2"/>
                </a:solidFill>
              </a:rPr>
              <a:t>4</a:t>
            </a:r>
            <a:r>
              <a:rPr kumimoji="0" lang="en-US" altLang="ko-KR" b="0" i="0" u="none" strike="noStrike" kern="1200" cap="none" spc="0" normalizeH="0">
                <a:solidFill>
                  <a:schemeClr val="accent2"/>
                </a:solidFill>
                <a:latin typeface="+mn-lt"/>
                <a:ea typeface="+mn-ea"/>
                <a:cs typeface="+mn-cs"/>
              </a:rPr>
              <a:t> Hansung University </a:t>
            </a:r>
          </a:p>
        </p:txBody>
      </p:sp>
      <p:pic>
        <p:nvPicPr>
          <p:cNvPr id="8" name="그림 7"/>
          <p:cNvPicPr>
            <a:picLocks noChangeAspect="1"/>
          </p:cNvPicPr>
          <p:nvPr/>
        </p:nvPicPr>
        <p:blipFill rotWithShape="1">
          <a:blip r:embed="rId4"/>
          <a:stretch>
            <a:fillRect/>
          </a:stretch>
        </p:blipFill>
        <p:spPr>
          <a:xfrm>
            <a:off x="5703727" y="1953318"/>
            <a:ext cx="4710896" cy="4710896"/>
          </a:xfrm>
          <a:prstGeom prst="rect">
            <a:avLst/>
          </a:prstGeom>
        </p:spPr>
      </p:pic>
      <p:sp>
        <p:nvSpPr>
          <p:cNvPr id="10" name="화살표: 줄무늬가 있는 오른쪽 9"/>
          <p:cNvSpPr/>
          <p:nvPr/>
        </p:nvSpPr>
        <p:spPr>
          <a:xfrm rot="20862336">
            <a:off x="3590461" y="4953791"/>
            <a:ext cx="1865842" cy="706055"/>
          </a:xfrm>
          <a:prstGeom prst="stripedRightArrow">
            <a:avLst>
              <a:gd name="adj1" fmla="val 50000"/>
              <a:gd name="adj2" fmla="val 5000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5"/>
          <a:stretch>
            <a:fillRect/>
          </a:stretch>
        </p:blipFill>
        <p:spPr>
          <a:xfrm>
            <a:off x="1022084" y="4397264"/>
            <a:ext cx="2514600" cy="2266950"/>
          </a:xfrm>
          <a:prstGeom prst="rect">
            <a:avLst/>
          </a:prstGeom>
        </p:spPr>
      </p:pic>
      <p:sp>
        <p:nvSpPr>
          <p:cNvPr id="5" name="TextBox 4"/>
          <p:cNvSpPr txBox="1"/>
          <p:nvPr/>
        </p:nvSpPr>
        <p:spPr>
          <a:xfrm>
            <a:off x="-6816" y="6620615"/>
            <a:ext cx="5747086" cy="246221"/>
          </a:xfrm>
          <a:prstGeom prst="rect">
            <a:avLst/>
          </a:prstGeom>
          <a:noFill/>
        </p:spPr>
        <p:txBody>
          <a:bodyPr wrap="none">
            <a:spAutoFit/>
          </a:bodyPr>
          <a:lstStyle/>
          <a:p>
            <a:pPr lvl="0">
              <a:defRPr/>
            </a:pPr>
            <a:r>
              <a:rPr lang="en-US" altLang="ko-KR" sz="1000" dirty="0">
                <a:solidFill>
                  <a:srgbClr val="6A6A6A"/>
                </a:solidFill>
              </a:rPr>
              <a:t>&lt;image source:</a:t>
            </a:r>
            <a:r>
              <a:rPr lang="ko-KR" altLang="en-US" sz="1000" dirty="0">
                <a:solidFill>
                  <a:srgbClr val="6A6A6A"/>
                </a:solidFill>
              </a:rPr>
              <a:t> </a:t>
            </a:r>
            <a:r>
              <a:rPr lang="en-US" altLang="ko-KR" sz="1000" dirty="0">
                <a:solidFill>
                  <a:srgbClr val="6A6A6A"/>
                </a:solidFill>
              </a:rPr>
              <a:t>https://csrc.nist.gov/CSRC/media/Presentations/Lizard/images-media/Lizard-April2018.pdf &gt;</a:t>
            </a:r>
            <a:endParaRPr lang="ko-KR" altLang="en-US" sz="1000" dirty="0">
              <a:solidFill>
                <a:srgbClr val="6A6A6A"/>
              </a:solidFill>
            </a:endParaRPr>
          </a:p>
        </p:txBody>
      </p:sp>
      <p:sp>
        <p:nvSpPr>
          <p:cNvPr id="11" name="슬라이드 번호 개체 틀 3"/>
          <p:cNvSpPr>
            <a:spLocks noGrp="1"/>
          </p:cNvSpPr>
          <p:nvPr>
            <p:ph type="sldNum" sz="quarter" idx="12"/>
          </p:nvPr>
        </p:nvSpPr>
        <p:spPr>
          <a:xfrm>
            <a:off x="10324084" y="1729305"/>
            <a:ext cx="1429706" cy="365125"/>
          </a:xfrm>
        </p:spPr>
        <p:txBody>
          <a:bodyPr/>
          <a:lstStyle/>
          <a:p>
            <a:pPr lvl="0">
              <a:defRPr/>
            </a:pPr>
            <a:r>
              <a:rPr lang="en-US" altLang="ko-KR" sz="1400">
                <a:latin typeface="+mn-ea"/>
              </a:rPr>
              <a:t>2019.12.</a:t>
            </a:r>
            <a:r>
              <a:rPr lang="ko-KR" altLang="en-US" sz="1400">
                <a:latin typeface="+mn-ea"/>
              </a:rPr>
              <a:t> </a:t>
            </a:r>
            <a:r>
              <a:rPr lang="en-US" altLang="ko-KR" sz="1400">
                <a:latin typeface="+mn-ea"/>
              </a:rPr>
              <a:t>5.</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cap="none" dirty="0"/>
              <a:t>Specification of </a:t>
            </a:r>
            <a:r>
              <a:rPr lang="en-US" altLang="ko-KR" cap="none" dirty="0" err="1"/>
              <a:t>LizarMong</a:t>
            </a:r>
            <a:endParaRPr lang="en-US" altLang="ko-KR" cap="none" dirty="0"/>
          </a:p>
        </p:txBody>
      </p:sp>
      <p:sp>
        <p:nvSpPr>
          <p:cNvPr id="21" name="Content Placeholder 2">
            <a:extLst>
              <a:ext uri="{FF2B5EF4-FFF2-40B4-BE49-F238E27FC236}">
                <a16:creationId xmlns:a16="http://schemas.microsoft.com/office/drawing/2014/main" id="{581D8DE7-91F2-4C17-9886-CB07241508F0}"/>
              </a:ext>
            </a:extLst>
          </p:cNvPr>
          <p:cNvSpPr txBox="1">
            <a:spLocks/>
          </p:cNvSpPr>
          <p:nvPr/>
        </p:nvSpPr>
        <p:spPr>
          <a:xfrm>
            <a:off x="624839" y="1288556"/>
            <a:ext cx="5471162" cy="4283999"/>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defRPr/>
            </a:pPr>
            <a:r>
              <a:rPr lang="en-US" altLang="ko-KR" dirty="0"/>
              <a:t> IND-CCA2 KEM</a:t>
            </a:r>
          </a:p>
        </p:txBody>
      </p:sp>
      <p:sp>
        <p:nvSpPr>
          <p:cNvPr id="22" name="슬라이드 번호 개체 틀 3">
            <a:extLst>
              <a:ext uri="{FF2B5EF4-FFF2-40B4-BE49-F238E27FC236}">
                <a16:creationId xmlns:a16="http://schemas.microsoft.com/office/drawing/2014/main" id="{E570E33E-C91E-441C-A1FE-8124E795DB03}"/>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1500" kern="1200" baseline="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ko-KR" dirty="0">
                <a:latin typeface="+mn-ea"/>
              </a:rPr>
              <a:t>11-6</a:t>
            </a:r>
          </a:p>
        </p:txBody>
      </p:sp>
      <p:sp>
        <p:nvSpPr>
          <p:cNvPr id="3" name="타원 2">
            <a:extLst>
              <a:ext uri="{FF2B5EF4-FFF2-40B4-BE49-F238E27FC236}">
                <a16:creationId xmlns:a16="http://schemas.microsoft.com/office/drawing/2014/main" id="{FF9FB3E7-7B02-4C47-A86B-B79FE1568514}"/>
              </a:ext>
            </a:extLst>
          </p:cNvPr>
          <p:cNvSpPr/>
          <p:nvPr/>
        </p:nvSpPr>
        <p:spPr>
          <a:xfrm>
            <a:off x="1125415" y="1858948"/>
            <a:ext cx="1728317"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Bob (Server)</a:t>
            </a:r>
            <a:endParaRPr lang="ko-KR" altLang="en-US" dirty="0"/>
          </a:p>
        </p:txBody>
      </p:sp>
      <p:sp>
        <p:nvSpPr>
          <p:cNvPr id="13" name="타원 12">
            <a:extLst>
              <a:ext uri="{FF2B5EF4-FFF2-40B4-BE49-F238E27FC236}">
                <a16:creationId xmlns:a16="http://schemas.microsoft.com/office/drawing/2014/main" id="{2630688C-D491-48D0-AF12-DB3209B5B66A}"/>
              </a:ext>
            </a:extLst>
          </p:cNvPr>
          <p:cNvSpPr/>
          <p:nvPr/>
        </p:nvSpPr>
        <p:spPr>
          <a:xfrm>
            <a:off x="8412022" y="1858948"/>
            <a:ext cx="1728317"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Alice</a:t>
            </a:r>
          </a:p>
          <a:p>
            <a:pPr algn="ctr"/>
            <a:r>
              <a:rPr lang="en-US" altLang="ko-KR" dirty="0"/>
              <a:t>(Client)</a:t>
            </a:r>
            <a:endParaRPr lang="ko-KR" altLang="en-US" dirty="0"/>
          </a:p>
        </p:txBody>
      </p:sp>
      <p:grpSp>
        <p:nvGrpSpPr>
          <p:cNvPr id="50" name="그룹 49">
            <a:extLst>
              <a:ext uri="{FF2B5EF4-FFF2-40B4-BE49-F238E27FC236}">
                <a16:creationId xmlns:a16="http://schemas.microsoft.com/office/drawing/2014/main" id="{38744005-5202-43DC-81F7-F3D5FCC00071}"/>
              </a:ext>
            </a:extLst>
          </p:cNvPr>
          <p:cNvGrpSpPr/>
          <p:nvPr/>
        </p:nvGrpSpPr>
        <p:grpSpPr>
          <a:xfrm>
            <a:off x="3445615" y="2950795"/>
            <a:ext cx="4522728" cy="984885"/>
            <a:chOff x="3445615" y="2950795"/>
            <a:chExt cx="4522728" cy="984885"/>
          </a:xfrm>
        </p:grpSpPr>
        <p:cxnSp>
          <p:nvCxnSpPr>
            <p:cNvPr id="14" name="직선 화살표 연결선 13">
              <a:extLst>
                <a:ext uri="{FF2B5EF4-FFF2-40B4-BE49-F238E27FC236}">
                  <a16:creationId xmlns:a16="http://schemas.microsoft.com/office/drawing/2014/main" id="{59F8D52E-6824-439C-BE6F-1A0415099CBC}"/>
                </a:ext>
              </a:extLst>
            </p:cNvPr>
            <p:cNvCxnSpPr>
              <a:cxnSpLocks/>
            </p:cNvCxnSpPr>
            <p:nvPr/>
          </p:nvCxnSpPr>
          <p:spPr>
            <a:xfrm>
              <a:off x="3445615" y="3281257"/>
              <a:ext cx="4522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ED6499A-D3CA-4A66-96B0-44738F19E42B}"/>
                </a:ext>
              </a:extLst>
            </p:cNvPr>
            <p:cNvSpPr txBox="1"/>
            <p:nvPr/>
          </p:nvSpPr>
          <p:spPr>
            <a:xfrm>
              <a:off x="4787359" y="2950795"/>
              <a:ext cx="2397516" cy="984885"/>
            </a:xfrm>
            <a:prstGeom prst="rect">
              <a:avLst/>
            </a:prstGeom>
            <a:noFill/>
          </p:spPr>
          <p:txBody>
            <a:bodyPr wrap="none" rtlCol="0">
              <a:spAutoFit/>
            </a:bodyPr>
            <a:lstStyle/>
            <a:p>
              <a:r>
                <a:rPr lang="en-US" altLang="ko-KR" i="1" dirty="0"/>
                <a:t>Public-key (pk)</a:t>
              </a:r>
            </a:p>
            <a:p>
              <a:endParaRPr lang="en-US" altLang="ko-KR" sz="400" i="1" dirty="0"/>
            </a:p>
            <a:p>
              <a:r>
                <a:rPr lang="en-US" altLang="ko-KR" i="1" dirty="0"/>
                <a:t>  544byte (in Comfort) or</a:t>
              </a:r>
            </a:p>
            <a:p>
              <a:r>
                <a:rPr lang="en-US" altLang="ko-KR" i="1" dirty="0"/>
                <a:t>1056byte (in Strong)</a:t>
              </a:r>
              <a:endParaRPr lang="ko-KR" altLang="en-US" i="1" dirty="0"/>
            </a:p>
          </p:txBody>
        </p:sp>
      </p:grpSp>
      <p:grpSp>
        <p:nvGrpSpPr>
          <p:cNvPr id="47" name="그룹 46">
            <a:extLst>
              <a:ext uri="{FF2B5EF4-FFF2-40B4-BE49-F238E27FC236}">
                <a16:creationId xmlns:a16="http://schemas.microsoft.com/office/drawing/2014/main" id="{F7751B0F-2B35-479F-BD6A-62E61DFDD895}"/>
              </a:ext>
            </a:extLst>
          </p:cNvPr>
          <p:cNvGrpSpPr/>
          <p:nvPr/>
        </p:nvGrpSpPr>
        <p:grpSpPr>
          <a:xfrm>
            <a:off x="100486" y="2533844"/>
            <a:ext cx="4229518" cy="2044632"/>
            <a:chOff x="100486" y="2533844"/>
            <a:chExt cx="4229518" cy="2044632"/>
          </a:xfrm>
        </p:grpSpPr>
        <p:sp>
          <p:nvSpPr>
            <p:cNvPr id="5" name="TextBox 4">
              <a:extLst>
                <a:ext uri="{FF2B5EF4-FFF2-40B4-BE49-F238E27FC236}">
                  <a16:creationId xmlns:a16="http://schemas.microsoft.com/office/drawing/2014/main" id="{C8EC213A-86AC-4287-BE97-191295279D5B}"/>
                </a:ext>
              </a:extLst>
            </p:cNvPr>
            <p:cNvSpPr txBox="1"/>
            <p:nvPr/>
          </p:nvSpPr>
          <p:spPr>
            <a:xfrm>
              <a:off x="341644" y="2533844"/>
              <a:ext cx="2979354" cy="369332"/>
            </a:xfrm>
            <a:prstGeom prst="rect">
              <a:avLst/>
            </a:prstGeom>
            <a:noFill/>
          </p:spPr>
          <p:txBody>
            <a:bodyPr wrap="square" rtlCol="0">
              <a:spAutoFit/>
            </a:bodyPr>
            <a:lstStyle/>
            <a:p>
              <a:r>
                <a:rPr lang="ko-KR" altLang="en-US" dirty="0"/>
                <a:t>① </a:t>
              </a:r>
              <a:r>
                <a:rPr lang="en-US" altLang="ko-KR" dirty="0"/>
                <a:t>Key generate</a:t>
              </a:r>
              <a:endParaRPr lang="ko-KR" altLang="en-US" dirty="0"/>
            </a:p>
          </p:txBody>
        </p:sp>
        <p:grpSp>
          <p:nvGrpSpPr>
            <p:cNvPr id="20" name="그룹 19">
              <a:extLst>
                <a:ext uri="{FF2B5EF4-FFF2-40B4-BE49-F238E27FC236}">
                  <a16:creationId xmlns:a16="http://schemas.microsoft.com/office/drawing/2014/main" id="{336175AD-571E-4EC8-A383-5ECD3D15A552}"/>
                </a:ext>
              </a:extLst>
            </p:cNvPr>
            <p:cNvGrpSpPr/>
            <p:nvPr/>
          </p:nvGrpSpPr>
          <p:grpSpPr>
            <a:xfrm>
              <a:off x="383681" y="2903176"/>
              <a:ext cx="2860179" cy="1185684"/>
              <a:chOff x="624839" y="3234770"/>
              <a:chExt cx="2860179" cy="1185684"/>
            </a:xfrm>
          </p:grpSpPr>
          <p:pic>
            <p:nvPicPr>
              <p:cNvPr id="4" name="그림 3">
                <a:extLst>
                  <a:ext uri="{FF2B5EF4-FFF2-40B4-BE49-F238E27FC236}">
                    <a16:creationId xmlns:a16="http://schemas.microsoft.com/office/drawing/2014/main" id="{C3E0016C-8D1F-46C6-B0E3-BAF1AA815A01}"/>
                  </a:ext>
                </a:extLst>
              </p:cNvPr>
              <p:cNvPicPr>
                <a:picLocks noChangeAspect="1"/>
              </p:cNvPicPr>
              <p:nvPr/>
            </p:nvPicPr>
            <p:blipFill>
              <a:blip r:embed="rId3"/>
              <a:stretch>
                <a:fillRect/>
              </a:stretch>
            </p:blipFill>
            <p:spPr>
              <a:xfrm>
                <a:off x="624839" y="3234770"/>
                <a:ext cx="2696159" cy="1185684"/>
              </a:xfrm>
              <a:prstGeom prst="rect">
                <a:avLst/>
              </a:prstGeom>
            </p:spPr>
          </p:pic>
          <p:pic>
            <p:nvPicPr>
              <p:cNvPr id="18" name="그림 17">
                <a:extLst>
                  <a:ext uri="{FF2B5EF4-FFF2-40B4-BE49-F238E27FC236}">
                    <a16:creationId xmlns:a16="http://schemas.microsoft.com/office/drawing/2014/main" id="{9F0A9BDC-B9E8-4E54-8AE3-E784A8DA692A}"/>
                  </a:ext>
                </a:extLst>
              </p:cNvPr>
              <p:cNvPicPr>
                <a:picLocks noChangeAspect="1"/>
              </p:cNvPicPr>
              <p:nvPr/>
            </p:nvPicPr>
            <p:blipFill>
              <a:blip r:embed="rId4"/>
              <a:stretch>
                <a:fillRect/>
              </a:stretch>
            </p:blipFill>
            <p:spPr>
              <a:xfrm>
                <a:off x="2723232" y="4209557"/>
                <a:ext cx="421767" cy="195263"/>
              </a:xfrm>
              <a:prstGeom prst="rect">
                <a:avLst/>
              </a:prstGeom>
            </p:spPr>
          </p:pic>
          <p:pic>
            <p:nvPicPr>
              <p:cNvPr id="19" name="그림 18">
                <a:extLst>
                  <a:ext uri="{FF2B5EF4-FFF2-40B4-BE49-F238E27FC236}">
                    <a16:creationId xmlns:a16="http://schemas.microsoft.com/office/drawing/2014/main" id="{E6F57D8C-AB49-4893-9412-68B995EEB1DD}"/>
                  </a:ext>
                </a:extLst>
              </p:cNvPr>
              <p:cNvPicPr>
                <a:picLocks noChangeAspect="1"/>
              </p:cNvPicPr>
              <p:nvPr/>
            </p:nvPicPr>
            <p:blipFill>
              <a:blip r:embed="rId5"/>
              <a:stretch>
                <a:fillRect/>
              </a:stretch>
            </p:blipFill>
            <p:spPr>
              <a:xfrm>
                <a:off x="3156977" y="4226215"/>
                <a:ext cx="328041" cy="148400"/>
              </a:xfrm>
              <a:prstGeom prst="rect">
                <a:avLst/>
              </a:prstGeom>
            </p:spPr>
          </p:pic>
        </p:grpSp>
        <p:sp>
          <p:nvSpPr>
            <p:cNvPr id="23" name="직사각형 22">
              <a:extLst>
                <a:ext uri="{FF2B5EF4-FFF2-40B4-BE49-F238E27FC236}">
                  <a16:creationId xmlns:a16="http://schemas.microsoft.com/office/drawing/2014/main" id="{DF0E6E45-D7EC-4D6E-8ADE-0384DBC2B141}"/>
                </a:ext>
              </a:extLst>
            </p:cNvPr>
            <p:cNvSpPr/>
            <p:nvPr/>
          </p:nvSpPr>
          <p:spPr>
            <a:xfrm>
              <a:off x="100486" y="2935291"/>
              <a:ext cx="542611" cy="114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02A4140A-7D37-457E-BE74-F8CC90B7BB83}"/>
                </a:ext>
              </a:extLst>
            </p:cNvPr>
            <p:cNvPicPr>
              <a:picLocks noChangeAspect="1"/>
            </p:cNvPicPr>
            <p:nvPr/>
          </p:nvPicPr>
          <p:blipFill rotWithShape="1">
            <a:blip r:embed="rId6"/>
            <a:srcRect t="26850"/>
            <a:stretch/>
          </p:blipFill>
          <p:spPr>
            <a:xfrm>
              <a:off x="666879" y="4061414"/>
              <a:ext cx="3663125" cy="517062"/>
            </a:xfrm>
            <a:prstGeom prst="rect">
              <a:avLst/>
            </a:prstGeom>
          </p:spPr>
        </p:pic>
      </p:grpSp>
      <p:grpSp>
        <p:nvGrpSpPr>
          <p:cNvPr id="48" name="그룹 47">
            <a:extLst>
              <a:ext uri="{FF2B5EF4-FFF2-40B4-BE49-F238E27FC236}">
                <a16:creationId xmlns:a16="http://schemas.microsoft.com/office/drawing/2014/main" id="{1D7B7357-56FA-4245-A823-53377294AA87}"/>
              </a:ext>
            </a:extLst>
          </p:cNvPr>
          <p:cNvGrpSpPr/>
          <p:nvPr/>
        </p:nvGrpSpPr>
        <p:grpSpPr>
          <a:xfrm>
            <a:off x="8179476" y="2608143"/>
            <a:ext cx="3008532" cy="2103263"/>
            <a:chOff x="8179476" y="2608143"/>
            <a:chExt cx="3008532" cy="2103263"/>
          </a:xfrm>
        </p:grpSpPr>
        <p:pic>
          <p:nvPicPr>
            <p:cNvPr id="29" name="그림 28">
              <a:extLst>
                <a:ext uri="{FF2B5EF4-FFF2-40B4-BE49-F238E27FC236}">
                  <a16:creationId xmlns:a16="http://schemas.microsoft.com/office/drawing/2014/main" id="{232E731F-AA4E-4B27-8FFD-3A649427200B}"/>
                </a:ext>
              </a:extLst>
            </p:cNvPr>
            <p:cNvPicPr>
              <a:picLocks noChangeAspect="1"/>
            </p:cNvPicPr>
            <p:nvPr/>
          </p:nvPicPr>
          <p:blipFill>
            <a:blip r:embed="rId7"/>
            <a:stretch>
              <a:fillRect/>
            </a:stretch>
          </p:blipFill>
          <p:spPr>
            <a:xfrm>
              <a:off x="8512912" y="2977475"/>
              <a:ext cx="2675096" cy="1733931"/>
            </a:xfrm>
            <a:prstGeom prst="rect">
              <a:avLst/>
            </a:prstGeom>
          </p:spPr>
        </p:pic>
        <p:sp>
          <p:nvSpPr>
            <p:cNvPr id="30" name="TextBox 29">
              <a:extLst>
                <a:ext uri="{FF2B5EF4-FFF2-40B4-BE49-F238E27FC236}">
                  <a16:creationId xmlns:a16="http://schemas.microsoft.com/office/drawing/2014/main" id="{7FE70C67-BE8F-46C5-B19A-986A7FD4BCD1}"/>
                </a:ext>
              </a:extLst>
            </p:cNvPr>
            <p:cNvSpPr txBox="1"/>
            <p:nvPr/>
          </p:nvSpPr>
          <p:spPr>
            <a:xfrm>
              <a:off x="8179476" y="2608143"/>
              <a:ext cx="2979354" cy="369332"/>
            </a:xfrm>
            <a:prstGeom prst="rect">
              <a:avLst/>
            </a:prstGeom>
            <a:noFill/>
          </p:spPr>
          <p:txBody>
            <a:bodyPr wrap="square" rtlCol="0">
              <a:spAutoFit/>
            </a:bodyPr>
            <a:lstStyle/>
            <a:p>
              <a:r>
                <a:rPr lang="ko-KR" altLang="en-US" dirty="0"/>
                <a:t>② </a:t>
              </a:r>
              <a:r>
                <a:rPr lang="en-US" altLang="ko-KR" dirty="0"/>
                <a:t>Encapsulation</a:t>
              </a:r>
              <a:endParaRPr lang="ko-KR" altLang="en-US" dirty="0"/>
            </a:p>
          </p:txBody>
        </p:sp>
      </p:grpSp>
      <p:grpSp>
        <p:nvGrpSpPr>
          <p:cNvPr id="49" name="그룹 48">
            <a:extLst>
              <a:ext uri="{FF2B5EF4-FFF2-40B4-BE49-F238E27FC236}">
                <a16:creationId xmlns:a16="http://schemas.microsoft.com/office/drawing/2014/main" id="{E9686829-4ADD-4429-BAF7-F9FE98C3398D}"/>
              </a:ext>
            </a:extLst>
          </p:cNvPr>
          <p:cNvGrpSpPr/>
          <p:nvPr/>
        </p:nvGrpSpPr>
        <p:grpSpPr>
          <a:xfrm>
            <a:off x="259064" y="4627013"/>
            <a:ext cx="4213060" cy="2223251"/>
            <a:chOff x="259064" y="4627013"/>
            <a:chExt cx="4213060" cy="2223251"/>
          </a:xfrm>
        </p:grpSpPr>
        <p:pic>
          <p:nvPicPr>
            <p:cNvPr id="34" name="그림 33">
              <a:extLst>
                <a:ext uri="{FF2B5EF4-FFF2-40B4-BE49-F238E27FC236}">
                  <a16:creationId xmlns:a16="http://schemas.microsoft.com/office/drawing/2014/main" id="{EE436DE7-4781-4DCF-B9BD-C5975DD4F379}"/>
                </a:ext>
              </a:extLst>
            </p:cNvPr>
            <p:cNvPicPr>
              <a:picLocks noChangeAspect="1"/>
            </p:cNvPicPr>
            <p:nvPr/>
          </p:nvPicPr>
          <p:blipFill>
            <a:blip r:embed="rId8"/>
            <a:stretch>
              <a:fillRect/>
            </a:stretch>
          </p:blipFill>
          <p:spPr>
            <a:xfrm>
              <a:off x="652789" y="4987460"/>
              <a:ext cx="3819335" cy="1862804"/>
            </a:xfrm>
            <a:prstGeom prst="rect">
              <a:avLst/>
            </a:prstGeom>
          </p:spPr>
        </p:pic>
        <p:sp>
          <p:nvSpPr>
            <p:cNvPr id="35" name="TextBox 34">
              <a:extLst>
                <a:ext uri="{FF2B5EF4-FFF2-40B4-BE49-F238E27FC236}">
                  <a16:creationId xmlns:a16="http://schemas.microsoft.com/office/drawing/2014/main" id="{86974BC8-020A-42AC-AF21-5092ED6C2AE4}"/>
                </a:ext>
              </a:extLst>
            </p:cNvPr>
            <p:cNvSpPr txBox="1"/>
            <p:nvPr/>
          </p:nvSpPr>
          <p:spPr>
            <a:xfrm>
              <a:off x="259064" y="4627013"/>
              <a:ext cx="2979354" cy="369332"/>
            </a:xfrm>
            <a:prstGeom prst="rect">
              <a:avLst/>
            </a:prstGeom>
            <a:noFill/>
          </p:spPr>
          <p:txBody>
            <a:bodyPr wrap="square" rtlCol="0">
              <a:spAutoFit/>
            </a:bodyPr>
            <a:lstStyle/>
            <a:p>
              <a:r>
                <a:rPr lang="ko-KR" altLang="en-US" dirty="0"/>
                <a:t>③ </a:t>
              </a:r>
              <a:r>
                <a:rPr lang="en-US" altLang="ko-KR" dirty="0"/>
                <a:t>Decapsulation</a:t>
              </a:r>
              <a:endParaRPr lang="ko-KR" altLang="en-US" dirty="0"/>
            </a:p>
          </p:txBody>
        </p:sp>
      </p:grpSp>
      <p:grpSp>
        <p:nvGrpSpPr>
          <p:cNvPr id="51" name="그룹 50">
            <a:extLst>
              <a:ext uri="{FF2B5EF4-FFF2-40B4-BE49-F238E27FC236}">
                <a16:creationId xmlns:a16="http://schemas.microsoft.com/office/drawing/2014/main" id="{4D7D1E00-E28B-4F30-85D7-2E680B19B4B9}"/>
              </a:ext>
            </a:extLst>
          </p:cNvPr>
          <p:cNvGrpSpPr/>
          <p:nvPr/>
        </p:nvGrpSpPr>
        <p:grpSpPr>
          <a:xfrm>
            <a:off x="4089681" y="4412300"/>
            <a:ext cx="3878662" cy="1354217"/>
            <a:chOff x="4089681" y="4412300"/>
            <a:chExt cx="3878662" cy="1354217"/>
          </a:xfrm>
        </p:grpSpPr>
        <p:sp>
          <p:nvSpPr>
            <p:cNvPr id="33" name="TextBox 32">
              <a:extLst>
                <a:ext uri="{FF2B5EF4-FFF2-40B4-BE49-F238E27FC236}">
                  <a16:creationId xmlns:a16="http://schemas.microsoft.com/office/drawing/2014/main" id="{3211368C-375A-4A2E-A87A-3602612C4C34}"/>
                </a:ext>
              </a:extLst>
            </p:cNvPr>
            <p:cNvSpPr txBox="1"/>
            <p:nvPr/>
          </p:nvSpPr>
          <p:spPr>
            <a:xfrm rot="20772479">
              <a:off x="5055982" y="4412300"/>
              <a:ext cx="2397516" cy="1354217"/>
            </a:xfrm>
            <a:prstGeom prst="rect">
              <a:avLst/>
            </a:prstGeom>
            <a:noFill/>
          </p:spPr>
          <p:txBody>
            <a:bodyPr wrap="none" rtlCol="0">
              <a:spAutoFit/>
            </a:bodyPr>
            <a:lstStyle/>
            <a:p>
              <a:r>
                <a:rPr lang="en-US" altLang="ko-KR" i="1" dirty="0"/>
                <a:t>Ciphertext (c)</a:t>
              </a:r>
            </a:p>
            <a:p>
              <a:endParaRPr lang="en-US" altLang="ko-KR" sz="1000" i="1" dirty="0"/>
            </a:p>
            <a:p>
              <a:r>
                <a:rPr lang="en-US" altLang="ko-KR" i="1" dirty="0"/>
                <a:t>  640byte (in Comfort) or</a:t>
              </a:r>
            </a:p>
            <a:p>
              <a:r>
                <a:rPr lang="en-US" altLang="ko-KR" i="1" dirty="0"/>
                <a:t>1280byte (in Strong)</a:t>
              </a:r>
            </a:p>
            <a:p>
              <a:endParaRPr lang="ko-KR" altLang="en-US" i="1" dirty="0"/>
            </a:p>
          </p:txBody>
        </p:sp>
        <p:cxnSp>
          <p:nvCxnSpPr>
            <p:cNvPr id="32" name="직선 화살표 연결선 31">
              <a:extLst>
                <a:ext uri="{FF2B5EF4-FFF2-40B4-BE49-F238E27FC236}">
                  <a16:creationId xmlns:a16="http://schemas.microsoft.com/office/drawing/2014/main" id="{4FE1FB2D-B609-4D83-844A-9EEF6E31F03C}"/>
                </a:ext>
              </a:extLst>
            </p:cNvPr>
            <p:cNvCxnSpPr>
              <a:cxnSpLocks/>
            </p:cNvCxnSpPr>
            <p:nvPr/>
          </p:nvCxnSpPr>
          <p:spPr>
            <a:xfrm flipH="1">
              <a:off x="4089681" y="4422438"/>
              <a:ext cx="3878662" cy="93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2" name="그림 41">
            <a:extLst>
              <a:ext uri="{FF2B5EF4-FFF2-40B4-BE49-F238E27FC236}">
                <a16:creationId xmlns:a16="http://schemas.microsoft.com/office/drawing/2014/main" id="{3A2273EE-4360-44A6-9E6C-9745802A6BA1}"/>
              </a:ext>
            </a:extLst>
          </p:cNvPr>
          <p:cNvPicPr>
            <a:picLocks noChangeAspect="1"/>
          </p:cNvPicPr>
          <p:nvPr/>
        </p:nvPicPr>
        <p:blipFill>
          <a:blip r:embed="rId9"/>
          <a:stretch>
            <a:fillRect/>
          </a:stretch>
        </p:blipFill>
        <p:spPr>
          <a:xfrm>
            <a:off x="6552622" y="5746270"/>
            <a:ext cx="5595377" cy="1078195"/>
          </a:xfrm>
          <a:prstGeom prst="rect">
            <a:avLst/>
          </a:prstGeom>
        </p:spPr>
      </p:pic>
      <p:sp>
        <p:nvSpPr>
          <p:cNvPr id="43" name="TextBox 42">
            <a:extLst>
              <a:ext uri="{FF2B5EF4-FFF2-40B4-BE49-F238E27FC236}">
                <a16:creationId xmlns:a16="http://schemas.microsoft.com/office/drawing/2014/main" id="{7E3BA5F2-4A7D-403C-B69C-FE585AA556DD}"/>
              </a:ext>
            </a:extLst>
          </p:cNvPr>
          <p:cNvSpPr txBox="1"/>
          <p:nvPr/>
        </p:nvSpPr>
        <p:spPr>
          <a:xfrm>
            <a:off x="7158396" y="5376938"/>
            <a:ext cx="4383829" cy="369332"/>
          </a:xfrm>
          <a:prstGeom prst="rect">
            <a:avLst/>
          </a:prstGeom>
          <a:noFill/>
        </p:spPr>
        <p:txBody>
          <a:bodyPr wrap="none" rtlCol="0">
            <a:spAutoFit/>
          </a:bodyPr>
          <a:lstStyle/>
          <a:p>
            <a:r>
              <a:rPr lang="en-US" altLang="ko-KR" dirty="0"/>
              <a:t>&lt; Detail parameters for each security-level &gt;</a:t>
            </a:r>
            <a:endParaRPr lang="ko-KR" altLang="en-US" dirty="0"/>
          </a:p>
        </p:txBody>
      </p:sp>
      <p:grpSp>
        <p:nvGrpSpPr>
          <p:cNvPr id="11" name="그룹 10">
            <a:extLst>
              <a:ext uri="{FF2B5EF4-FFF2-40B4-BE49-F238E27FC236}">
                <a16:creationId xmlns:a16="http://schemas.microsoft.com/office/drawing/2014/main" id="{E335DA4C-C8F0-417B-8F7E-F752E4D5DB65}"/>
              </a:ext>
            </a:extLst>
          </p:cNvPr>
          <p:cNvGrpSpPr/>
          <p:nvPr/>
        </p:nvGrpSpPr>
        <p:grpSpPr>
          <a:xfrm>
            <a:off x="9146325" y="4024558"/>
            <a:ext cx="2077197" cy="838753"/>
            <a:chOff x="9146325" y="4024558"/>
            <a:chExt cx="2077197" cy="838753"/>
          </a:xfrm>
        </p:grpSpPr>
        <p:cxnSp>
          <p:nvCxnSpPr>
            <p:cNvPr id="31" name="직선 연결선 30">
              <a:extLst>
                <a:ext uri="{FF2B5EF4-FFF2-40B4-BE49-F238E27FC236}">
                  <a16:creationId xmlns:a16="http://schemas.microsoft.com/office/drawing/2014/main" id="{A1144C61-7483-489D-ADDB-45457F0FC41F}"/>
                </a:ext>
              </a:extLst>
            </p:cNvPr>
            <p:cNvCxnSpPr/>
            <p:nvPr/>
          </p:nvCxnSpPr>
          <p:spPr>
            <a:xfrm>
              <a:off x="9802298" y="4097913"/>
              <a:ext cx="3621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3E080052-1F38-4E6D-A42B-6F471BA68787}"/>
                </a:ext>
              </a:extLst>
            </p:cNvPr>
            <p:cNvSpPr/>
            <p:nvPr/>
          </p:nvSpPr>
          <p:spPr>
            <a:xfrm>
              <a:off x="10147456"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7" name="직사각형 36">
              <a:extLst>
                <a:ext uri="{FF2B5EF4-FFF2-40B4-BE49-F238E27FC236}">
                  <a16:creationId xmlns:a16="http://schemas.microsoft.com/office/drawing/2014/main" id="{C2897DDE-68AB-4CC1-A82C-9162D554E453}"/>
                </a:ext>
              </a:extLst>
            </p:cNvPr>
            <p:cNvSpPr/>
            <p:nvPr/>
          </p:nvSpPr>
          <p:spPr>
            <a:xfrm>
              <a:off x="10281750"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8" name="직사각형 37">
              <a:extLst>
                <a:ext uri="{FF2B5EF4-FFF2-40B4-BE49-F238E27FC236}">
                  <a16:creationId xmlns:a16="http://schemas.microsoft.com/office/drawing/2014/main" id="{3DB28932-BD98-4F5E-B815-70D548780B54}"/>
                </a:ext>
              </a:extLst>
            </p:cNvPr>
            <p:cNvSpPr/>
            <p:nvPr/>
          </p:nvSpPr>
          <p:spPr>
            <a:xfrm>
              <a:off x="10414133"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9" name="직사각형 38">
              <a:extLst>
                <a:ext uri="{FF2B5EF4-FFF2-40B4-BE49-F238E27FC236}">
                  <a16:creationId xmlns:a16="http://schemas.microsoft.com/office/drawing/2014/main" id="{19F6E8A6-AB5A-4D12-A329-C8A5EE6D21BD}"/>
                </a:ext>
              </a:extLst>
            </p:cNvPr>
            <p:cNvSpPr/>
            <p:nvPr/>
          </p:nvSpPr>
          <p:spPr>
            <a:xfrm>
              <a:off x="10548427"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40" name="직사각형 39">
              <a:extLst>
                <a:ext uri="{FF2B5EF4-FFF2-40B4-BE49-F238E27FC236}">
                  <a16:creationId xmlns:a16="http://schemas.microsoft.com/office/drawing/2014/main" id="{FAB95E96-0442-48EE-8A35-CFFC25326041}"/>
                </a:ext>
              </a:extLst>
            </p:cNvPr>
            <p:cNvSpPr/>
            <p:nvPr/>
          </p:nvSpPr>
          <p:spPr>
            <a:xfrm>
              <a:off x="10686749"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41" name="직사각형 40">
              <a:extLst>
                <a:ext uri="{FF2B5EF4-FFF2-40B4-BE49-F238E27FC236}">
                  <a16:creationId xmlns:a16="http://schemas.microsoft.com/office/drawing/2014/main" id="{AA152981-8337-4107-A26C-A3DFECF517C6}"/>
                </a:ext>
              </a:extLst>
            </p:cNvPr>
            <p:cNvSpPr/>
            <p:nvPr/>
          </p:nvSpPr>
          <p:spPr>
            <a:xfrm>
              <a:off x="10821043"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44" name="직사각형 43">
              <a:extLst>
                <a:ext uri="{FF2B5EF4-FFF2-40B4-BE49-F238E27FC236}">
                  <a16:creationId xmlns:a16="http://schemas.microsoft.com/office/drawing/2014/main" id="{BB7C1DA7-E854-42B6-B169-D76E28ABEFB6}"/>
                </a:ext>
              </a:extLst>
            </p:cNvPr>
            <p:cNvSpPr/>
            <p:nvPr/>
          </p:nvSpPr>
          <p:spPr>
            <a:xfrm>
              <a:off x="10953426"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45" name="직사각형 44">
              <a:extLst>
                <a:ext uri="{FF2B5EF4-FFF2-40B4-BE49-F238E27FC236}">
                  <a16:creationId xmlns:a16="http://schemas.microsoft.com/office/drawing/2014/main" id="{E01ED368-EC86-4E61-9070-DE1E5AB3FCB2}"/>
                </a:ext>
              </a:extLst>
            </p:cNvPr>
            <p:cNvSpPr/>
            <p:nvPr/>
          </p:nvSpPr>
          <p:spPr>
            <a:xfrm>
              <a:off x="11087720" y="4229345"/>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1</a:t>
              </a:r>
              <a:endParaRPr lang="ko-KR" altLang="en-US" sz="1200" dirty="0">
                <a:solidFill>
                  <a:schemeClr val="tx1"/>
                </a:solidFill>
              </a:endParaRPr>
            </a:p>
          </p:txBody>
        </p:sp>
        <p:sp>
          <p:nvSpPr>
            <p:cNvPr id="46" name="TextBox 45">
              <a:extLst>
                <a:ext uri="{FF2B5EF4-FFF2-40B4-BE49-F238E27FC236}">
                  <a16:creationId xmlns:a16="http://schemas.microsoft.com/office/drawing/2014/main" id="{2C0D48E0-C2C2-4069-AF96-5122E03B111F}"/>
                </a:ext>
              </a:extLst>
            </p:cNvPr>
            <p:cNvSpPr txBox="1"/>
            <p:nvPr/>
          </p:nvSpPr>
          <p:spPr>
            <a:xfrm>
              <a:off x="9715949" y="4309627"/>
              <a:ext cx="410690" cy="276999"/>
            </a:xfrm>
            <a:prstGeom prst="rect">
              <a:avLst/>
            </a:prstGeom>
            <a:noFill/>
          </p:spPr>
          <p:txBody>
            <a:bodyPr wrap="none" rtlCol="0">
              <a:spAutoFit/>
            </a:bodyPr>
            <a:lstStyle/>
            <a:p>
              <a:r>
                <a:rPr lang="en-US" altLang="ko-KR" sz="1200" dirty="0">
                  <a:solidFill>
                    <a:srgbClr val="FF0000"/>
                  </a:solidFill>
                </a:rPr>
                <a:t>2^7</a:t>
              </a:r>
              <a:endParaRPr lang="ko-KR" altLang="en-US" sz="1200" dirty="0">
                <a:solidFill>
                  <a:srgbClr val="FF0000"/>
                </a:solidFill>
              </a:endParaRPr>
            </a:p>
          </p:txBody>
        </p:sp>
        <p:sp>
          <p:nvSpPr>
            <p:cNvPr id="52" name="직사각형 51">
              <a:extLst>
                <a:ext uri="{FF2B5EF4-FFF2-40B4-BE49-F238E27FC236}">
                  <a16:creationId xmlns:a16="http://schemas.microsoft.com/office/drawing/2014/main" id="{98484B19-B5C8-4C20-8641-1A6F8E38B6FC}"/>
                </a:ext>
              </a:extLst>
            </p:cNvPr>
            <p:cNvSpPr/>
            <p:nvPr/>
          </p:nvSpPr>
          <p:spPr>
            <a:xfrm>
              <a:off x="10137567"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rgbClr val="FF0000"/>
                  </a:solidFill>
                </a:rPr>
                <a:t>1</a:t>
              </a:r>
              <a:endParaRPr lang="ko-KR" altLang="en-US" sz="1200" dirty="0">
                <a:solidFill>
                  <a:srgbClr val="FF0000"/>
                </a:solidFill>
              </a:endParaRPr>
            </a:p>
          </p:txBody>
        </p:sp>
        <p:sp>
          <p:nvSpPr>
            <p:cNvPr id="53" name="직사각형 52">
              <a:extLst>
                <a:ext uri="{FF2B5EF4-FFF2-40B4-BE49-F238E27FC236}">
                  <a16:creationId xmlns:a16="http://schemas.microsoft.com/office/drawing/2014/main" id="{DDC18C59-58CA-4D9B-A8B2-452E905FC97D}"/>
                </a:ext>
              </a:extLst>
            </p:cNvPr>
            <p:cNvSpPr/>
            <p:nvPr/>
          </p:nvSpPr>
          <p:spPr>
            <a:xfrm>
              <a:off x="10271861"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54" name="직사각형 53">
              <a:extLst>
                <a:ext uri="{FF2B5EF4-FFF2-40B4-BE49-F238E27FC236}">
                  <a16:creationId xmlns:a16="http://schemas.microsoft.com/office/drawing/2014/main" id="{0D609AA5-4FBF-4CF8-9C5D-40BD8E34E86C}"/>
                </a:ext>
              </a:extLst>
            </p:cNvPr>
            <p:cNvSpPr/>
            <p:nvPr/>
          </p:nvSpPr>
          <p:spPr>
            <a:xfrm>
              <a:off x="10404244"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55" name="직사각형 54">
              <a:extLst>
                <a:ext uri="{FF2B5EF4-FFF2-40B4-BE49-F238E27FC236}">
                  <a16:creationId xmlns:a16="http://schemas.microsoft.com/office/drawing/2014/main" id="{C775F0F6-2A8A-48AB-B323-551F3A599A94}"/>
                </a:ext>
              </a:extLst>
            </p:cNvPr>
            <p:cNvSpPr/>
            <p:nvPr/>
          </p:nvSpPr>
          <p:spPr>
            <a:xfrm>
              <a:off x="10538538"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56" name="직사각형 55">
              <a:extLst>
                <a:ext uri="{FF2B5EF4-FFF2-40B4-BE49-F238E27FC236}">
                  <a16:creationId xmlns:a16="http://schemas.microsoft.com/office/drawing/2014/main" id="{A44DF84C-7D91-4F1A-8277-3E029A5EDCE5}"/>
                </a:ext>
              </a:extLst>
            </p:cNvPr>
            <p:cNvSpPr/>
            <p:nvPr/>
          </p:nvSpPr>
          <p:spPr>
            <a:xfrm>
              <a:off x="10676860"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57" name="직사각형 56">
              <a:extLst>
                <a:ext uri="{FF2B5EF4-FFF2-40B4-BE49-F238E27FC236}">
                  <a16:creationId xmlns:a16="http://schemas.microsoft.com/office/drawing/2014/main" id="{1B750720-D702-4938-B13B-B44CF3B888AF}"/>
                </a:ext>
              </a:extLst>
            </p:cNvPr>
            <p:cNvSpPr/>
            <p:nvPr/>
          </p:nvSpPr>
          <p:spPr>
            <a:xfrm>
              <a:off x="10811154"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58" name="직사각형 57">
              <a:extLst>
                <a:ext uri="{FF2B5EF4-FFF2-40B4-BE49-F238E27FC236}">
                  <a16:creationId xmlns:a16="http://schemas.microsoft.com/office/drawing/2014/main" id="{49E503ED-69F7-435E-97E3-85F29A652A55}"/>
                </a:ext>
              </a:extLst>
            </p:cNvPr>
            <p:cNvSpPr/>
            <p:nvPr/>
          </p:nvSpPr>
          <p:spPr>
            <a:xfrm>
              <a:off x="10943537"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59" name="직사각형 58">
              <a:extLst>
                <a:ext uri="{FF2B5EF4-FFF2-40B4-BE49-F238E27FC236}">
                  <a16:creationId xmlns:a16="http://schemas.microsoft.com/office/drawing/2014/main" id="{82440D3E-C379-4930-9844-AFEBFD1CD6C5}"/>
                </a:ext>
              </a:extLst>
            </p:cNvPr>
            <p:cNvSpPr/>
            <p:nvPr/>
          </p:nvSpPr>
          <p:spPr>
            <a:xfrm>
              <a:off x="11077831" y="4457417"/>
              <a:ext cx="135802" cy="17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60" name="직선 연결선 59">
              <a:extLst>
                <a:ext uri="{FF2B5EF4-FFF2-40B4-BE49-F238E27FC236}">
                  <a16:creationId xmlns:a16="http://schemas.microsoft.com/office/drawing/2014/main" id="{137F2044-2C8A-40EA-9A79-947C82CF46D5}"/>
                </a:ext>
              </a:extLst>
            </p:cNvPr>
            <p:cNvCxnSpPr/>
            <p:nvPr/>
          </p:nvCxnSpPr>
          <p:spPr>
            <a:xfrm>
              <a:off x="9146325" y="4078921"/>
              <a:ext cx="362138"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EEE7629-8003-45C6-B8C6-FEBAB24CEA3A}"/>
                </a:ext>
              </a:extLst>
            </p:cNvPr>
            <p:cNvSpPr txBox="1"/>
            <p:nvPr/>
          </p:nvSpPr>
          <p:spPr>
            <a:xfrm>
              <a:off x="9546899" y="4574265"/>
              <a:ext cx="559769" cy="276999"/>
            </a:xfrm>
            <a:prstGeom prst="rect">
              <a:avLst/>
            </a:prstGeom>
            <a:noFill/>
          </p:spPr>
          <p:txBody>
            <a:bodyPr wrap="none" rtlCol="0">
              <a:spAutoFit/>
            </a:bodyPr>
            <a:lstStyle/>
            <a:p>
              <a:r>
                <a:rPr lang="en-US" altLang="ko-KR" sz="1200" dirty="0">
                  <a:solidFill>
                    <a:srgbClr val="0070C0"/>
                  </a:solidFill>
                </a:rPr>
                <a:t>2^(-4)</a:t>
              </a:r>
              <a:endParaRPr lang="ko-KR" altLang="en-US" sz="1200" dirty="0">
                <a:solidFill>
                  <a:srgbClr val="0070C0"/>
                </a:solidFill>
              </a:endParaRPr>
            </a:p>
          </p:txBody>
        </p:sp>
        <p:sp>
          <p:nvSpPr>
            <p:cNvPr id="62" name="직사각형 61">
              <a:extLst>
                <a:ext uri="{FF2B5EF4-FFF2-40B4-BE49-F238E27FC236}">
                  <a16:creationId xmlns:a16="http://schemas.microsoft.com/office/drawing/2014/main" id="{5D097CBC-CE45-44E5-8CF8-A19231B0AC4D}"/>
                </a:ext>
              </a:extLst>
            </p:cNvPr>
            <p:cNvSpPr/>
            <p:nvPr/>
          </p:nvSpPr>
          <p:spPr>
            <a:xfrm>
              <a:off x="10145113"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rgbClr val="FF0000"/>
                </a:solidFill>
              </a:endParaRPr>
            </a:p>
          </p:txBody>
        </p:sp>
        <p:sp>
          <p:nvSpPr>
            <p:cNvPr id="63" name="직사각형 62">
              <a:extLst>
                <a:ext uri="{FF2B5EF4-FFF2-40B4-BE49-F238E27FC236}">
                  <a16:creationId xmlns:a16="http://schemas.microsoft.com/office/drawing/2014/main" id="{21DB0984-7730-4568-B3E7-21AC0C44D2B3}"/>
                </a:ext>
              </a:extLst>
            </p:cNvPr>
            <p:cNvSpPr/>
            <p:nvPr/>
          </p:nvSpPr>
          <p:spPr>
            <a:xfrm>
              <a:off x="10279407"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4" name="직사각형 63">
              <a:extLst>
                <a:ext uri="{FF2B5EF4-FFF2-40B4-BE49-F238E27FC236}">
                  <a16:creationId xmlns:a16="http://schemas.microsoft.com/office/drawing/2014/main" id="{FEF52B9C-9463-423C-BECD-EB2E5542E333}"/>
                </a:ext>
              </a:extLst>
            </p:cNvPr>
            <p:cNvSpPr/>
            <p:nvPr/>
          </p:nvSpPr>
          <p:spPr>
            <a:xfrm>
              <a:off x="10411790"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5" name="직사각형 64">
              <a:extLst>
                <a:ext uri="{FF2B5EF4-FFF2-40B4-BE49-F238E27FC236}">
                  <a16:creationId xmlns:a16="http://schemas.microsoft.com/office/drawing/2014/main" id="{60045B06-D10E-4888-A232-1BB14B6B6B3F}"/>
                </a:ext>
              </a:extLst>
            </p:cNvPr>
            <p:cNvSpPr/>
            <p:nvPr/>
          </p:nvSpPr>
          <p:spPr>
            <a:xfrm>
              <a:off x="10546084"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6" name="직사각형 65">
              <a:extLst>
                <a:ext uri="{FF2B5EF4-FFF2-40B4-BE49-F238E27FC236}">
                  <a16:creationId xmlns:a16="http://schemas.microsoft.com/office/drawing/2014/main" id="{7C397F86-BBF9-4F74-A3A0-319007F56D8B}"/>
                </a:ext>
              </a:extLst>
            </p:cNvPr>
            <p:cNvSpPr/>
            <p:nvPr/>
          </p:nvSpPr>
          <p:spPr>
            <a:xfrm>
              <a:off x="10684406"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rgbClr val="0070C0"/>
                  </a:solidFill>
                </a:rPr>
                <a:t>1</a:t>
              </a:r>
              <a:endParaRPr lang="ko-KR" altLang="en-US" sz="1200" dirty="0">
                <a:solidFill>
                  <a:srgbClr val="0070C0"/>
                </a:solidFill>
              </a:endParaRPr>
            </a:p>
          </p:txBody>
        </p:sp>
        <p:sp>
          <p:nvSpPr>
            <p:cNvPr id="67" name="직사각형 66">
              <a:extLst>
                <a:ext uri="{FF2B5EF4-FFF2-40B4-BE49-F238E27FC236}">
                  <a16:creationId xmlns:a16="http://schemas.microsoft.com/office/drawing/2014/main" id="{D53C2BCB-EF10-4BFB-955D-EBB2E3E4C7B1}"/>
                </a:ext>
              </a:extLst>
            </p:cNvPr>
            <p:cNvSpPr/>
            <p:nvPr/>
          </p:nvSpPr>
          <p:spPr>
            <a:xfrm>
              <a:off x="10818700"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8" name="직사각형 67">
              <a:extLst>
                <a:ext uri="{FF2B5EF4-FFF2-40B4-BE49-F238E27FC236}">
                  <a16:creationId xmlns:a16="http://schemas.microsoft.com/office/drawing/2014/main" id="{3E25BEF3-9F6F-4884-9E6D-2E7719941D3F}"/>
                </a:ext>
              </a:extLst>
            </p:cNvPr>
            <p:cNvSpPr/>
            <p:nvPr/>
          </p:nvSpPr>
          <p:spPr>
            <a:xfrm>
              <a:off x="10951083"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9" name="직사각형 68">
              <a:extLst>
                <a:ext uri="{FF2B5EF4-FFF2-40B4-BE49-F238E27FC236}">
                  <a16:creationId xmlns:a16="http://schemas.microsoft.com/office/drawing/2014/main" id="{82C205AE-CD74-41A3-8B93-4B7C6309FFE5}"/>
                </a:ext>
              </a:extLst>
            </p:cNvPr>
            <p:cNvSpPr/>
            <p:nvPr/>
          </p:nvSpPr>
          <p:spPr>
            <a:xfrm>
              <a:off x="11085377" y="4691295"/>
              <a:ext cx="135802" cy="172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70" name="직선 화살표 연결선 69">
              <a:extLst>
                <a:ext uri="{FF2B5EF4-FFF2-40B4-BE49-F238E27FC236}">
                  <a16:creationId xmlns:a16="http://schemas.microsoft.com/office/drawing/2014/main" id="{CDB4D0CD-7356-4AF0-A3C7-0753B3818990}"/>
                </a:ext>
              </a:extLst>
            </p:cNvPr>
            <p:cNvCxnSpPr>
              <a:cxnSpLocks/>
              <a:endCxn id="45" idx="0"/>
            </p:cNvCxnSpPr>
            <p:nvPr/>
          </p:nvCxnSpPr>
          <p:spPr>
            <a:xfrm>
              <a:off x="10404244" y="4024558"/>
              <a:ext cx="751377"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1B171FBE-B3E2-4695-9B77-8ED077F4D45F}"/>
                </a:ext>
              </a:extLst>
            </p:cNvPr>
            <p:cNvCxnSpPr>
              <a:cxnSpLocks/>
            </p:cNvCxnSpPr>
            <p:nvPr/>
          </p:nvCxnSpPr>
          <p:spPr>
            <a:xfrm>
              <a:off x="9893517" y="4097913"/>
              <a:ext cx="212268" cy="44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5E1809CB-CFD7-4667-A0A9-2FC81242618E}"/>
                </a:ext>
              </a:extLst>
            </p:cNvPr>
            <p:cNvCxnSpPr>
              <a:cxnSpLocks/>
              <a:endCxn id="62" idx="1"/>
            </p:cNvCxnSpPr>
            <p:nvPr/>
          </p:nvCxnSpPr>
          <p:spPr>
            <a:xfrm>
              <a:off x="9486149" y="4097279"/>
              <a:ext cx="658964" cy="68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58987"/>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81192" y="614408"/>
            <a:ext cx="11029616" cy="667638"/>
          </a:xfrm>
        </p:spPr>
        <p:txBody>
          <a:bodyPr>
            <a:normAutofit/>
          </a:bodyPr>
          <a:lstStyle/>
          <a:p>
            <a:pPr lvl="0">
              <a:defRPr/>
            </a:pPr>
            <a:r>
              <a:rPr lang="en-US" altLang="ko-KR" cap="none" dirty="0"/>
              <a:t>Security analysis</a:t>
            </a:r>
          </a:p>
        </p:txBody>
      </p:sp>
      <p:sp>
        <p:nvSpPr>
          <p:cNvPr id="5" name="Content Placeholder 2">
            <a:extLst>
              <a:ext uri="{FF2B5EF4-FFF2-40B4-BE49-F238E27FC236}">
                <a16:creationId xmlns:a16="http://schemas.microsoft.com/office/drawing/2014/main" id="{5123719B-255C-41A4-8591-9BEBF8453AB4}"/>
              </a:ext>
            </a:extLst>
          </p:cNvPr>
          <p:cNvSpPr txBox="1">
            <a:spLocks/>
          </p:cNvSpPr>
          <p:nvPr/>
        </p:nvSpPr>
        <p:spPr>
          <a:xfrm>
            <a:off x="593042" y="1495292"/>
            <a:ext cx="11119059" cy="6190298"/>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defRPr/>
            </a:pPr>
            <a:r>
              <a:rPr lang="en-US" altLang="ko-KR" dirty="0">
                <a:solidFill>
                  <a:srgbClr val="3D3D3D"/>
                </a:solidFill>
                <a:cs typeface="Gill Sans MT"/>
              </a:rPr>
              <a:t> Security Proof</a:t>
            </a:r>
          </a:p>
          <a:p>
            <a:pPr lvl="1"/>
            <a:endParaRPr lang="en-US" altLang="ko-KR" dirty="0"/>
          </a:p>
        </p:txBody>
      </p:sp>
      <p:pic>
        <p:nvPicPr>
          <p:cNvPr id="9" name="그림 8">
            <a:extLst>
              <a:ext uri="{FF2B5EF4-FFF2-40B4-BE49-F238E27FC236}">
                <a16:creationId xmlns:a16="http://schemas.microsoft.com/office/drawing/2014/main" id="{D466459C-D5B1-4336-A734-DAEE89DBCD68}"/>
              </a:ext>
            </a:extLst>
          </p:cNvPr>
          <p:cNvPicPr>
            <a:picLocks noChangeAspect="1"/>
          </p:cNvPicPr>
          <p:nvPr/>
        </p:nvPicPr>
        <p:blipFill>
          <a:blip r:embed="rId3"/>
          <a:stretch>
            <a:fillRect/>
          </a:stretch>
        </p:blipFill>
        <p:spPr>
          <a:xfrm>
            <a:off x="5919441" y="4101090"/>
            <a:ext cx="6203483" cy="2586942"/>
          </a:xfrm>
          <a:prstGeom prst="rect">
            <a:avLst/>
          </a:prstGeom>
        </p:spPr>
      </p:pic>
      <p:sp>
        <p:nvSpPr>
          <p:cNvPr id="3" name="TextBox 2">
            <a:extLst>
              <a:ext uri="{FF2B5EF4-FFF2-40B4-BE49-F238E27FC236}">
                <a16:creationId xmlns:a16="http://schemas.microsoft.com/office/drawing/2014/main" id="{889F8E9B-3843-429A-99C7-E9AEB0F72AA7}"/>
              </a:ext>
            </a:extLst>
          </p:cNvPr>
          <p:cNvSpPr txBox="1"/>
          <p:nvPr/>
        </p:nvSpPr>
        <p:spPr>
          <a:xfrm>
            <a:off x="1270000" y="2123440"/>
            <a:ext cx="1877117" cy="430887"/>
          </a:xfrm>
          <a:prstGeom prst="rect">
            <a:avLst/>
          </a:prstGeom>
          <a:noFill/>
          <a:ln>
            <a:solidFill>
              <a:schemeClr val="tx1"/>
            </a:solidFill>
          </a:ln>
        </p:spPr>
        <p:txBody>
          <a:bodyPr wrap="none" rtlCol="0">
            <a:spAutoFit/>
          </a:bodyPr>
          <a:lstStyle/>
          <a:p>
            <a:r>
              <a:rPr lang="en-US" altLang="ko-KR" sz="2200" dirty="0">
                <a:solidFill>
                  <a:schemeClr val="tx2"/>
                </a:solidFill>
              </a:rPr>
              <a:t>RLWE / RLWR</a:t>
            </a:r>
            <a:endParaRPr lang="ko-KR" altLang="en-US" sz="2200" dirty="0">
              <a:solidFill>
                <a:schemeClr val="tx2"/>
              </a:solidFill>
            </a:endParaRPr>
          </a:p>
        </p:txBody>
      </p:sp>
      <p:sp>
        <p:nvSpPr>
          <p:cNvPr id="7" name="TextBox 6">
            <a:extLst>
              <a:ext uri="{FF2B5EF4-FFF2-40B4-BE49-F238E27FC236}">
                <a16:creationId xmlns:a16="http://schemas.microsoft.com/office/drawing/2014/main" id="{4FFC28EC-0B27-48DB-968C-3FF8FCB126AD}"/>
              </a:ext>
            </a:extLst>
          </p:cNvPr>
          <p:cNvSpPr txBox="1"/>
          <p:nvPr/>
        </p:nvSpPr>
        <p:spPr>
          <a:xfrm>
            <a:off x="1043996" y="3151400"/>
            <a:ext cx="2329124" cy="769441"/>
          </a:xfrm>
          <a:prstGeom prst="rect">
            <a:avLst/>
          </a:prstGeom>
          <a:noFill/>
          <a:ln>
            <a:solidFill>
              <a:schemeClr val="tx1"/>
            </a:solidFill>
          </a:ln>
        </p:spPr>
        <p:txBody>
          <a:bodyPr wrap="square" rtlCol="0">
            <a:spAutoFit/>
          </a:bodyPr>
          <a:lstStyle/>
          <a:p>
            <a:pPr algn="ctr"/>
            <a:r>
              <a:rPr lang="en-US" altLang="ko-KR" sz="2200" dirty="0" err="1">
                <a:solidFill>
                  <a:schemeClr val="tx2"/>
                </a:solidFill>
              </a:rPr>
              <a:t>RLizard</a:t>
            </a:r>
            <a:br>
              <a:rPr lang="en-US" altLang="ko-KR" sz="2200" dirty="0">
                <a:solidFill>
                  <a:schemeClr val="tx2"/>
                </a:solidFill>
              </a:rPr>
            </a:br>
            <a:r>
              <a:rPr lang="en-US" altLang="ko-KR" sz="2200" dirty="0">
                <a:solidFill>
                  <a:schemeClr val="tx2"/>
                </a:solidFill>
              </a:rPr>
              <a:t>(IND-CPA PKE)</a:t>
            </a:r>
            <a:endParaRPr lang="ko-KR" altLang="en-US" sz="2200" dirty="0">
              <a:solidFill>
                <a:schemeClr val="tx2"/>
              </a:solidFill>
            </a:endParaRPr>
          </a:p>
        </p:txBody>
      </p:sp>
      <p:sp>
        <p:nvSpPr>
          <p:cNvPr id="8" name="TextBox 7">
            <a:extLst>
              <a:ext uri="{FF2B5EF4-FFF2-40B4-BE49-F238E27FC236}">
                <a16:creationId xmlns:a16="http://schemas.microsoft.com/office/drawing/2014/main" id="{314164B2-4564-46A8-8B3B-28DD802D06F8}"/>
              </a:ext>
            </a:extLst>
          </p:cNvPr>
          <p:cNvSpPr txBox="1"/>
          <p:nvPr/>
        </p:nvSpPr>
        <p:spPr>
          <a:xfrm>
            <a:off x="1043996" y="4501909"/>
            <a:ext cx="2329124" cy="769441"/>
          </a:xfrm>
          <a:prstGeom prst="rect">
            <a:avLst/>
          </a:prstGeom>
          <a:noFill/>
          <a:ln>
            <a:solidFill>
              <a:schemeClr val="tx1"/>
            </a:solidFill>
          </a:ln>
        </p:spPr>
        <p:txBody>
          <a:bodyPr wrap="square" rtlCol="0">
            <a:spAutoFit/>
          </a:bodyPr>
          <a:lstStyle/>
          <a:p>
            <a:pPr algn="ctr"/>
            <a:r>
              <a:rPr lang="en-US" altLang="ko-KR" sz="2200" dirty="0" err="1">
                <a:solidFill>
                  <a:schemeClr val="tx2"/>
                </a:solidFill>
              </a:rPr>
              <a:t>LizarMong</a:t>
            </a:r>
            <a:endParaRPr lang="en-US" altLang="ko-KR" sz="2200" dirty="0">
              <a:solidFill>
                <a:schemeClr val="tx2"/>
              </a:solidFill>
            </a:endParaRPr>
          </a:p>
          <a:p>
            <a:pPr algn="ctr"/>
            <a:r>
              <a:rPr lang="en-US" altLang="ko-KR" sz="2200" dirty="0">
                <a:solidFill>
                  <a:schemeClr val="tx2"/>
                </a:solidFill>
              </a:rPr>
              <a:t>(IND-CPA PKE)</a:t>
            </a:r>
            <a:endParaRPr lang="ko-KR" altLang="en-US" sz="2200" dirty="0">
              <a:solidFill>
                <a:schemeClr val="tx2"/>
              </a:solidFill>
            </a:endParaRPr>
          </a:p>
        </p:txBody>
      </p:sp>
      <p:sp>
        <p:nvSpPr>
          <p:cNvPr id="11" name="TextBox 10">
            <a:extLst>
              <a:ext uri="{FF2B5EF4-FFF2-40B4-BE49-F238E27FC236}">
                <a16:creationId xmlns:a16="http://schemas.microsoft.com/office/drawing/2014/main" id="{15401A4F-2DB7-422D-BA96-357A58E1C77F}"/>
              </a:ext>
            </a:extLst>
          </p:cNvPr>
          <p:cNvSpPr txBox="1"/>
          <p:nvPr/>
        </p:nvSpPr>
        <p:spPr>
          <a:xfrm>
            <a:off x="1043996" y="5852418"/>
            <a:ext cx="2329124" cy="769441"/>
          </a:xfrm>
          <a:prstGeom prst="rect">
            <a:avLst/>
          </a:prstGeom>
          <a:noFill/>
          <a:ln>
            <a:solidFill>
              <a:schemeClr val="tx1"/>
            </a:solidFill>
          </a:ln>
        </p:spPr>
        <p:txBody>
          <a:bodyPr wrap="square" rtlCol="0">
            <a:spAutoFit/>
          </a:bodyPr>
          <a:lstStyle/>
          <a:p>
            <a:pPr algn="ctr"/>
            <a:r>
              <a:rPr lang="en-US" altLang="ko-KR" sz="2200" dirty="0" err="1">
                <a:solidFill>
                  <a:schemeClr val="tx2"/>
                </a:solidFill>
              </a:rPr>
              <a:t>LizarMong</a:t>
            </a:r>
            <a:endParaRPr lang="en-US" altLang="ko-KR" sz="2200" dirty="0">
              <a:solidFill>
                <a:schemeClr val="tx2"/>
              </a:solidFill>
            </a:endParaRPr>
          </a:p>
          <a:p>
            <a:pPr algn="ctr"/>
            <a:r>
              <a:rPr lang="en-US" altLang="ko-KR" sz="2200" dirty="0">
                <a:solidFill>
                  <a:schemeClr val="tx2"/>
                </a:solidFill>
              </a:rPr>
              <a:t>(IND-CCA2 KEM)</a:t>
            </a:r>
            <a:endParaRPr lang="ko-KR" altLang="en-US" sz="2200" dirty="0">
              <a:solidFill>
                <a:schemeClr val="tx2"/>
              </a:solidFill>
            </a:endParaRPr>
          </a:p>
        </p:txBody>
      </p:sp>
      <p:cxnSp>
        <p:nvCxnSpPr>
          <p:cNvPr id="13" name="직선 화살표 연결선 12">
            <a:extLst>
              <a:ext uri="{FF2B5EF4-FFF2-40B4-BE49-F238E27FC236}">
                <a16:creationId xmlns:a16="http://schemas.microsoft.com/office/drawing/2014/main" id="{8EF814E5-0084-43FA-B680-171587948EF9}"/>
              </a:ext>
            </a:extLst>
          </p:cNvPr>
          <p:cNvCxnSpPr>
            <a:stCxn id="3" idx="2"/>
            <a:endCxn id="7" idx="0"/>
          </p:cNvCxnSpPr>
          <p:nvPr/>
        </p:nvCxnSpPr>
        <p:spPr>
          <a:xfrm flipH="1">
            <a:off x="2208558" y="2554327"/>
            <a:ext cx="1" cy="597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6FB4308F-918A-457D-AA5C-BDA5BA841C24}"/>
              </a:ext>
            </a:extLst>
          </p:cNvPr>
          <p:cNvCxnSpPr>
            <a:stCxn id="7" idx="2"/>
            <a:endCxn id="8" idx="0"/>
          </p:cNvCxnSpPr>
          <p:nvPr/>
        </p:nvCxnSpPr>
        <p:spPr>
          <a:xfrm>
            <a:off x="2208558" y="3920841"/>
            <a:ext cx="0" cy="581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9DA93EBA-D740-4C25-92E7-86663C81BB29}"/>
              </a:ext>
            </a:extLst>
          </p:cNvPr>
          <p:cNvCxnSpPr>
            <a:stCxn id="8" idx="2"/>
            <a:endCxn id="11" idx="0"/>
          </p:cNvCxnSpPr>
          <p:nvPr/>
        </p:nvCxnSpPr>
        <p:spPr>
          <a:xfrm>
            <a:off x="2208558" y="5271350"/>
            <a:ext cx="0" cy="581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7A68656-CA95-46E1-9806-122AE6797B3D}"/>
              </a:ext>
            </a:extLst>
          </p:cNvPr>
          <p:cNvSpPr txBox="1"/>
          <p:nvPr/>
        </p:nvSpPr>
        <p:spPr>
          <a:xfrm>
            <a:off x="2296160" y="2649663"/>
            <a:ext cx="1134606" cy="369332"/>
          </a:xfrm>
          <a:prstGeom prst="rect">
            <a:avLst/>
          </a:prstGeom>
          <a:noFill/>
        </p:spPr>
        <p:txBody>
          <a:bodyPr wrap="none" rtlCol="0">
            <a:spAutoFit/>
          </a:bodyPr>
          <a:lstStyle/>
          <a:p>
            <a:r>
              <a:rPr lang="en-US" altLang="ko-KR" dirty="0">
                <a:solidFill>
                  <a:schemeClr val="tx2"/>
                </a:solidFill>
              </a:rPr>
              <a:t>Lemma 1. </a:t>
            </a:r>
            <a:endParaRPr lang="ko-KR" altLang="en-US" dirty="0">
              <a:solidFill>
                <a:schemeClr val="tx2"/>
              </a:solidFill>
            </a:endParaRPr>
          </a:p>
        </p:txBody>
      </p:sp>
      <p:sp>
        <p:nvSpPr>
          <p:cNvPr id="19" name="TextBox 18">
            <a:extLst>
              <a:ext uri="{FF2B5EF4-FFF2-40B4-BE49-F238E27FC236}">
                <a16:creationId xmlns:a16="http://schemas.microsoft.com/office/drawing/2014/main" id="{A09E9055-ADDB-433C-89CA-E0DB21D9B62B}"/>
              </a:ext>
            </a:extLst>
          </p:cNvPr>
          <p:cNvSpPr txBox="1"/>
          <p:nvPr/>
        </p:nvSpPr>
        <p:spPr>
          <a:xfrm>
            <a:off x="2224637" y="3916424"/>
            <a:ext cx="1282915" cy="369332"/>
          </a:xfrm>
          <a:prstGeom prst="rect">
            <a:avLst/>
          </a:prstGeom>
          <a:noFill/>
        </p:spPr>
        <p:txBody>
          <a:bodyPr wrap="none" rtlCol="0">
            <a:spAutoFit/>
          </a:bodyPr>
          <a:lstStyle/>
          <a:p>
            <a:r>
              <a:rPr lang="en-US" altLang="ko-KR" dirty="0">
                <a:solidFill>
                  <a:schemeClr val="tx2"/>
                </a:solidFill>
              </a:rPr>
              <a:t>Theorem 1.</a:t>
            </a:r>
            <a:endParaRPr lang="ko-KR" altLang="en-US" dirty="0">
              <a:solidFill>
                <a:schemeClr val="tx2"/>
              </a:solidFill>
            </a:endParaRPr>
          </a:p>
        </p:txBody>
      </p:sp>
      <p:sp>
        <p:nvSpPr>
          <p:cNvPr id="20" name="TextBox 19">
            <a:extLst>
              <a:ext uri="{FF2B5EF4-FFF2-40B4-BE49-F238E27FC236}">
                <a16:creationId xmlns:a16="http://schemas.microsoft.com/office/drawing/2014/main" id="{9D412A61-76CD-461B-96F2-2C6E86D1CDA4}"/>
              </a:ext>
            </a:extLst>
          </p:cNvPr>
          <p:cNvSpPr txBox="1"/>
          <p:nvPr/>
        </p:nvSpPr>
        <p:spPr>
          <a:xfrm>
            <a:off x="2235199" y="5322529"/>
            <a:ext cx="3159757" cy="369332"/>
          </a:xfrm>
          <a:prstGeom prst="rect">
            <a:avLst/>
          </a:prstGeom>
          <a:noFill/>
        </p:spPr>
        <p:txBody>
          <a:bodyPr wrap="square" rtlCol="0">
            <a:spAutoFit/>
          </a:bodyPr>
          <a:lstStyle/>
          <a:p>
            <a:r>
              <a:rPr lang="en-US" altLang="ko-KR" dirty="0">
                <a:solidFill>
                  <a:schemeClr val="tx2"/>
                </a:solidFill>
              </a:rPr>
              <a:t>Jiang’s Transformation</a:t>
            </a:r>
            <a:endParaRPr lang="ko-KR" altLang="en-US" dirty="0">
              <a:solidFill>
                <a:schemeClr val="tx2"/>
              </a:solidFill>
            </a:endParaRPr>
          </a:p>
        </p:txBody>
      </p:sp>
      <p:sp>
        <p:nvSpPr>
          <p:cNvPr id="21" name="직사각형 20">
            <a:extLst>
              <a:ext uri="{FF2B5EF4-FFF2-40B4-BE49-F238E27FC236}">
                <a16:creationId xmlns:a16="http://schemas.microsoft.com/office/drawing/2014/main" id="{79DD70DD-80C5-4D10-9C46-952FA16532EE}"/>
              </a:ext>
            </a:extLst>
          </p:cNvPr>
          <p:cNvSpPr/>
          <p:nvPr/>
        </p:nvSpPr>
        <p:spPr>
          <a:xfrm>
            <a:off x="1786288" y="4157490"/>
            <a:ext cx="4147152" cy="369332"/>
          </a:xfrm>
          <a:prstGeom prst="rect">
            <a:avLst/>
          </a:prstGeom>
        </p:spPr>
        <p:txBody>
          <a:bodyPr wrap="square">
            <a:spAutoFit/>
          </a:bodyPr>
          <a:lstStyle/>
          <a:p>
            <a:pPr lvl="1"/>
            <a:r>
              <a:rPr lang="en-US" altLang="ko-KR" spc="-100" dirty="0">
                <a:solidFill>
                  <a:schemeClr val="tx2"/>
                </a:solidFill>
              </a:rPr>
              <a:t>Under the assumption that </a:t>
            </a:r>
            <a:r>
              <a:rPr lang="en-US" altLang="ko-KR" spc="-100" dirty="0">
                <a:solidFill>
                  <a:schemeClr val="tx2"/>
                </a:solidFill>
                <a:latin typeface="Gill Sans MT Condensed" panose="020B0506020104020203" pitchFamily="34" charset="0"/>
              </a:rPr>
              <a:t>SHAKE256</a:t>
            </a:r>
            <a:r>
              <a:rPr lang="en-US" altLang="ko-KR" spc="-100" dirty="0">
                <a:solidFill>
                  <a:schemeClr val="tx2"/>
                </a:solidFill>
              </a:rPr>
              <a:t> is ROM</a:t>
            </a:r>
          </a:p>
        </p:txBody>
      </p:sp>
      <p:sp>
        <p:nvSpPr>
          <p:cNvPr id="22" name="Content Placeholder 2">
            <a:extLst>
              <a:ext uri="{FF2B5EF4-FFF2-40B4-BE49-F238E27FC236}">
                <a16:creationId xmlns:a16="http://schemas.microsoft.com/office/drawing/2014/main" id="{26ED3B4C-C8C8-44D0-9756-2419BEA6C1B2}"/>
              </a:ext>
            </a:extLst>
          </p:cNvPr>
          <p:cNvSpPr txBox="1">
            <a:spLocks/>
          </p:cNvSpPr>
          <p:nvPr/>
        </p:nvSpPr>
        <p:spPr>
          <a:xfrm>
            <a:off x="5919441" y="1495292"/>
            <a:ext cx="11119059" cy="6190298"/>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defRPr/>
            </a:pPr>
            <a:r>
              <a:rPr lang="en-US" altLang="ko-KR" dirty="0">
                <a:solidFill>
                  <a:srgbClr val="3D3D3D"/>
                </a:solidFill>
                <a:cs typeface="Gill Sans MT"/>
              </a:rPr>
              <a:t> Cryptanalytic attacks</a:t>
            </a:r>
          </a:p>
          <a:p>
            <a:pPr lvl="1"/>
            <a:r>
              <a:rPr lang="en-US" altLang="ko-KR" dirty="0">
                <a:solidFill>
                  <a:srgbClr val="0070C0"/>
                </a:solidFill>
              </a:rPr>
              <a:t>BKZ lattice basis reduction algorithm.</a:t>
            </a:r>
            <a:endParaRPr lang="en-US" altLang="ko-KR" dirty="0"/>
          </a:p>
          <a:p>
            <a:pPr lvl="1"/>
            <a:r>
              <a:rPr lang="en-US" altLang="ko-KR" spc="-50" dirty="0">
                <a:solidFill>
                  <a:srgbClr val="0070C0"/>
                </a:solidFill>
              </a:rPr>
              <a:t>The core SVP.</a:t>
            </a:r>
            <a:r>
              <a:rPr lang="en-US" altLang="ko-KR" spc="-50" dirty="0"/>
              <a:t>  </a:t>
            </a:r>
            <a:r>
              <a:rPr lang="en-US" altLang="ko-KR" sz="1800" spc="-50" dirty="0"/>
              <a:t>(</a:t>
            </a:r>
            <a:r>
              <a:rPr lang="en-US" altLang="ko-KR" sz="1800" dirty="0"/>
              <a:t>ignores repeated calls for SVP oracle)</a:t>
            </a:r>
            <a:endParaRPr lang="en-US" altLang="ko-KR" sz="1800" spc="-50" dirty="0"/>
          </a:p>
          <a:p>
            <a:pPr lvl="1"/>
            <a:r>
              <a:rPr lang="en-US" altLang="ko-KR" dirty="0">
                <a:solidFill>
                  <a:srgbClr val="3D3D3D"/>
                </a:solidFill>
                <a:cs typeface="Gill Sans MT"/>
              </a:rPr>
              <a:t>Use ‘</a:t>
            </a:r>
            <a:r>
              <a:rPr lang="en-US" altLang="ko-KR" dirty="0">
                <a:solidFill>
                  <a:srgbClr val="0070C0"/>
                </a:solidFill>
                <a:cs typeface="Gill Sans MT"/>
              </a:rPr>
              <a:t>online LWE estimator</a:t>
            </a:r>
            <a:r>
              <a:rPr lang="en-US" altLang="ko-KR" dirty="0">
                <a:solidFill>
                  <a:srgbClr val="3D3D3D"/>
                </a:solidFill>
                <a:cs typeface="Gill Sans MT"/>
              </a:rPr>
              <a:t>’ </a:t>
            </a:r>
            <a:r>
              <a:rPr lang="en-US" altLang="ko-KR" sz="1600" baseline="30000" dirty="0">
                <a:solidFill>
                  <a:srgbClr val="3D3D3D"/>
                </a:solidFill>
                <a:cs typeface="Gill Sans MT"/>
              </a:rPr>
              <a:t>[Alb17].</a:t>
            </a:r>
            <a:r>
              <a:rPr lang="en-US" altLang="ko-KR" dirty="0">
                <a:solidFill>
                  <a:srgbClr val="3D3D3D"/>
                </a:solidFill>
                <a:cs typeface="Gill Sans MT"/>
              </a:rPr>
              <a:t> </a:t>
            </a:r>
          </a:p>
          <a:p>
            <a:pPr lvl="1"/>
            <a:r>
              <a:rPr lang="en-US" altLang="ko-KR" dirty="0">
                <a:solidFill>
                  <a:srgbClr val="3D3D3D"/>
                </a:solidFill>
                <a:cs typeface="Gill Sans MT"/>
              </a:rPr>
              <a:t>Consider </a:t>
            </a:r>
            <a:r>
              <a:rPr lang="en-US" altLang="ko-KR" dirty="0">
                <a:solidFill>
                  <a:srgbClr val="0070C0"/>
                </a:solidFill>
                <a:cs typeface="Gill Sans MT"/>
              </a:rPr>
              <a:t>Dual and Primal attack </a:t>
            </a:r>
            <a:r>
              <a:rPr lang="en-US" altLang="ko-KR" dirty="0">
                <a:solidFill>
                  <a:srgbClr val="3D3D3D"/>
                </a:solidFill>
                <a:cs typeface="Gill Sans MT"/>
              </a:rPr>
              <a:t>like </a:t>
            </a:r>
            <a:r>
              <a:rPr lang="en-US" altLang="ko-KR" dirty="0" err="1">
                <a:solidFill>
                  <a:srgbClr val="3D3D3D"/>
                </a:solidFill>
                <a:cs typeface="Gill Sans MT"/>
              </a:rPr>
              <a:t>RLizard</a:t>
            </a:r>
            <a:r>
              <a:rPr lang="en-US" altLang="ko-KR" dirty="0">
                <a:solidFill>
                  <a:srgbClr val="3D3D3D"/>
                </a:solidFill>
                <a:cs typeface="Gill Sans MT"/>
              </a:rPr>
              <a:t>.</a:t>
            </a:r>
          </a:p>
          <a:p>
            <a:pPr lvl="1"/>
            <a:endParaRPr lang="en-US" altLang="ko-KR" dirty="0">
              <a:solidFill>
                <a:srgbClr val="3D3D3D"/>
              </a:solidFill>
              <a:cs typeface="Gill Sans MT"/>
            </a:endParaRPr>
          </a:p>
          <a:p>
            <a:pPr lvl="1"/>
            <a:endParaRPr lang="en-US" altLang="ko-KR" dirty="0"/>
          </a:p>
        </p:txBody>
      </p:sp>
      <p:sp>
        <p:nvSpPr>
          <p:cNvPr id="24" name="슬라이드 번호 개체 틀 3">
            <a:extLst>
              <a:ext uri="{FF2B5EF4-FFF2-40B4-BE49-F238E27FC236}">
                <a16:creationId xmlns:a16="http://schemas.microsoft.com/office/drawing/2014/main" id="{BE919DE9-082F-42E7-B763-1C83758D3285}"/>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11-7</a:t>
            </a:r>
          </a:p>
        </p:txBody>
      </p:sp>
    </p:spTree>
    <p:extLst>
      <p:ext uri="{BB962C8B-B14F-4D97-AF65-F5344CB8AC3E}">
        <p14:creationId xmlns:p14="http://schemas.microsoft.com/office/powerpoint/2010/main" val="4060560165"/>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0">
              <a:defRPr/>
            </a:pPr>
            <a:r>
              <a:rPr lang="en-US" altLang="ko-KR" cap="none" dirty="0"/>
              <a:t>Correctness analysis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2E745A4-5CBC-4000-AE9C-670A459B8C37}"/>
                  </a:ext>
                </a:extLst>
              </p:cNvPr>
              <p:cNvSpPr txBox="1">
                <a:spLocks/>
              </p:cNvSpPr>
              <p:nvPr/>
            </p:nvSpPr>
            <p:spPr>
              <a:xfrm>
                <a:off x="593042" y="1495291"/>
                <a:ext cx="11119059" cy="5728469"/>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0">
                  <a:buFont typeface="Wingdings 2"/>
                  <a:buChar char=""/>
                  <a:defRPr/>
                </a:pPr>
                <a:r>
                  <a:rPr lang="en-US" altLang="ko-KR" dirty="0">
                    <a:solidFill>
                      <a:srgbClr val="3D3D3D"/>
                    </a:solidFill>
                    <a:cs typeface="Gill Sans MT"/>
                  </a:rPr>
                  <a:t> Estimating the </a:t>
                </a:r>
                <a:r>
                  <a:rPr lang="en-US" altLang="ko-KR" dirty="0">
                    <a:solidFill>
                      <a:srgbClr val="0070C0"/>
                    </a:solidFill>
                    <a:cs typeface="Gill Sans MT"/>
                  </a:rPr>
                  <a:t>Correctness considering the dependency of each bit error.</a:t>
                </a:r>
              </a:p>
              <a:p>
                <a:pPr lvl="1" defTabSz="116126">
                  <a:buFont typeface="Wingdings 2"/>
                  <a:buChar char=""/>
                  <a:defRPr/>
                </a:pPr>
                <a:r>
                  <a:rPr lang="en-US" altLang="ko-KR" dirty="0">
                    <a:solidFill>
                      <a:srgbClr val="3D3D3D"/>
                    </a:solidFill>
                    <a:cs typeface="Gill Sans MT"/>
                  </a:rPr>
                  <a:t>The correctness of all RLWE estimates on the assumption that errors occur independently.</a:t>
                </a:r>
              </a:p>
              <a:p>
                <a:pPr lvl="1" defTabSz="116126">
                  <a:buFont typeface="Wingdings 2"/>
                  <a:buChar char=""/>
                  <a:defRPr/>
                </a:pPr>
                <a:r>
                  <a:rPr lang="en-US" altLang="ko-KR" dirty="0">
                    <a:solidFill>
                      <a:srgbClr val="3D3D3D"/>
                    </a:solidFill>
                    <a:cs typeface="Gill Sans MT"/>
                  </a:rPr>
                  <a:t>The independent assumption was disproved</a:t>
                </a:r>
                <a:r>
                  <a:rPr lang="en-US" altLang="ko-KR" sz="1600" baseline="30000" dirty="0">
                    <a:solidFill>
                      <a:srgbClr val="3D3D3D"/>
                    </a:solidFill>
                    <a:cs typeface="Gill Sans MT"/>
                  </a:rPr>
                  <a:t> [DVV19]</a:t>
                </a:r>
                <a:r>
                  <a:rPr lang="en-US" altLang="ko-KR" dirty="0">
                    <a:solidFill>
                      <a:srgbClr val="3D3D3D"/>
                    </a:solidFill>
                    <a:cs typeface="Gill Sans MT"/>
                  </a:rPr>
                  <a:t>; </a:t>
                </a:r>
                <a:r>
                  <a:rPr lang="en-US" altLang="ko-KR" dirty="0">
                    <a:solidFill>
                      <a:srgbClr val="0070C0"/>
                    </a:solidFill>
                    <a:cs typeface="Gill Sans MT"/>
                  </a:rPr>
                  <a:t>Especially improper using ECC</a:t>
                </a:r>
                <a:r>
                  <a:rPr lang="en-US" altLang="ko-KR" dirty="0">
                    <a:solidFill>
                      <a:srgbClr val="3D3D3D"/>
                    </a:solidFill>
                    <a:cs typeface="Gill Sans MT"/>
                  </a:rPr>
                  <a:t>.</a:t>
                </a:r>
              </a:p>
              <a:p>
                <a:pPr>
                  <a:lnSpc>
                    <a:spcPct val="150000"/>
                  </a:lnSpc>
                  <a:defRPr/>
                </a:pPr>
                <a:r>
                  <a:rPr lang="en-US" altLang="ko-KR" dirty="0">
                    <a:solidFill>
                      <a:srgbClr val="3D3D3D"/>
                    </a:solidFill>
                    <a:cs typeface="Gill Sans MT"/>
                  </a:rPr>
                  <a:t>  Decryption failure is when satisfied </a:t>
                </a:r>
                <a14:m>
                  <m:oMath xmlns:m="http://schemas.openxmlformats.org/officeDocument/2006/math">
                    <m:d>
                      <m:dPr>
                        <m:begChr m:val="|"/>
                        <m:endChr m:val="|"/>
                        <m:ctrlPr>
                          <a:rPr lang="en-US" altLang="ko-KR" b="0" i="1" smtClean="0">
                            <a:solidFill>
                              <a:srgbClr val="3D3D3D"/>
                            </a:solidFill>
                            <a:latin typeface="Cambria Math" panose="02040503050406030204" pitchFamily="18" charset="0"/>
                            <a:cs typeface="Gill Sans MT"/>
                          </a:rPr>
                        </m:ctrlPr>
                      </m:dPr>
                      <m:e>
                        <m:r>
                          <a:rPr lang="en-US" altLang="ko-KR" b="0" i="1" smtClean="0">
                            <a:solidFill>
                              <a:srgbClr val="3D3D3D"/>
                            </a:solidFill>
                            <a:latin typeface="Cambria Math" panose="02040503050406030204" pitchFamily="18" charset="0"/>
                            <a:cs typeface="Gill Sans MT"/>
                          </a:rPr>
                          <m:t>𝑒</m:t>
                        </m:r>
                        <m:r>
                          <a:rPr lang="en-US" altLang="ko-KR" b="0" i="1" smtClean="0">
                            <a:solidFill>
                              <a:srgbClr val="3D3D3D"/>
                            </a:solidFill>
                            <a:latin typeface="Cambria Math" panose="02040503050406030204" pitchFamily="18" charset="0"/>
                            <a:cs typeface="Gill Sans MT"/>
                          </a:rPr>
                          <m:t>∗</m:t>
                        </m:r>
                        <m:r>
                          <a:rPr lang="en-US" altLang="ko-KR" b="0" i="1" smtClean="0">
                            <a:solidFill>
                              <a:srgbClr val="3D3D3D"/>
                            </a:solidFill>
                            <a:latin typeface="Cambria Math" panose="02040503050406030204" pitchFamily="18" charset="0"/>
                            <a:cs typeface="Gill Sans MT"/>
                          </a:rPr>
                          <m:t>𝑟</m:t>
                        </m:r>
                        <m:r>
                          <a:rPr lang="en-US" altLang="ko-KR" b="0" i="1" smtClean="0">
                            <a:solidFill>
                              <a:srgbClr val="3D3D3D"/>
                            </a:solidFill>
                            <a:latin typeface="Cambria Math" panose="02040503050406030204" pitchFamily="18" charset="0"/>
                            <a:cs typeface="Gill Sans MT"/>
                          </a:rPr>
                          <m:t>+</m:t>
                        </m:r>
                        <m:r>
                          <a:rPr lang="en-US" altLang="ko-KR" b="0" i="1" smtClean="0">
                            <a:solidFill>
                              <a:srgbClr val="3D3D3D"/>
                            </a:solidFill>
                            <a:latin typeface="Cambria Math" panose="02040503050406030204" pitchFamily="18" charset="0"/>
                            <a:cs typeface="Gill Sans MT"/>
                          </a:rPr>
                          <m:t>𝑠</m:t>
                        </m:r>
                        <m:r>
                          <a:rPr lang="en-US" altLang="ko-KR" b="0" i="1" smtClean="0">
                            <a:solidFill>
                              <a:srgbClr val="3D3D3D"/>
                            </a:solidFill>
                            <a:latin typeface="Cambria Math" panose="02040503050406030204" pitchFamily="18" charset="0"/>
                            <a:cs typeface="Gill Sans MT"/>
                          </a:rPr>
                          <m:t>∗</m:t>
                        </m:r>
                        <m:r>
                          <a:rPr lang="en-US" altLang="ko-KR" b="0" i="1" smtClean="0">
                            <a:solidFill>
                              <a:srgbClr val="3D3D3D"/>
                            </a:solidFill>
                            <a:latin typeface="Cambria Math" panose="02040503050406030204" pitchFamily="18" charset="0"/>
                            <a:cs typeface="Gill Sans MT"/>
                          </a:rPr>
                          <m:t>𝑓</m:t>
                        </m:r>
                        <m:r>
                          <a:rPr lang="en-US" altLang="ko-KR" b="0" i="1" smtClean="0">
                            <a:solidFill>
                              <a:srgbClr val="3D3D3D"/>
                            </a:solidFill>
                            <a:latin typeface="Cambria Math" panose="02040503050406030204" pitchFamily="18" charset="0"/>
                            <a:cs typeface="Gill Sans MT"/>
                          </a:rPr>
                          <m:t>+</m:t>
                        </m:r>
                        <m:r>
                          <a:rPr lang="en-US" altLang="ko-KR" b="0" i="1" smtClean="0">
                            <a:solidFill>
                              <a:srgbClr val="3D3D3D"/>
                            </a:solidFill>
                            <a:latin typeface="Cambria Math" panose="02040503050406030204" pitchFamily="18" charset="0"/>
                            <a:cs typeface="Gill Sans MT"/>
                          </a:rPr>
                          <m:t>𝑔</m:t>
                        </m:r>
                      </m:e>
                    </m:d>
                    <m:r>
                      <a:rPr lang="en-US" altLang="ko-KR" b="0" i="1" smtClean="0">
                        <a:solidFill>
                          <a:srgbClr val="3D3D3D"/>
                        </a:solidFill>
                        <a:latin typeface="Cambria Math" panose="02040503050406030204" pitchFamily="18" charset="0"/>
                        <a:ea typeface="Cambria Math" panose="02040503050406030204" pitchFamily="18" charset="0"/>
                        <a:cs typeface="Gill Sans MT"/>
                      </a:rPr>
                      <m:t>≥</m:t>
                    </m:r>
                    <m:f>
                      <m:fPr>
                        <m:ctrlPr>
                          <a:rPr lang="en-US" altLang="ko-KR" b="0" i="1" smtClean="0">
                            <a:solidFill>
                              <a:srgbClr val="3D3D3D"/>
                            </a:solidFill>
                            <a:latin typeface="Cambria Math" panose="02040503050406030204" pitchFamily="18" charset="0"/>
                            <a:ea typeface="Cambria Math" panose="02040503050406030204" pitchFamily="18" charset="0"/>
                            <a:cs typeface="Gill Sans MT"/>
                          </a:rPr>
                        </m:ctrlPr>
                      </m:fPr>
                      <m:num>
                        <m:r>
                          <a:rPr lang="en-US" altLang="ko-KR" b="0" i="1" smtClean="0">
                            <a:solidFill>
                              <a:srgbClr val="3D3D3D"/>
                            </a:solidFill>
                            <a:latin typeface="Cambria Math" panose="02040503050406030204" pitchFamily="18" charset="0"/>
                            <a:ea typeface="Cambria Math" panose="02040503050406030204" pitchFamily="18" charset="0"/>
                            <a:cs typeface="Gill Sans MT"/>
                          </a:rPr>
                          <m:t>𝑞</m:t>
                        </m:r>
                      </m:num>
                      <m:den>
                        <m:r>
                          <a:rPr lang="en-US" altLang="ko-KR" b="0" i="1" smtClean="0">
                            <a:solidFill>
                              <a:srgbClr val="3D3D3D"/>
                            </a:solidFill>
                            <a:latin typeface="Cambria Math" panose="02040503050406030204" pitchFamily="18" charset="0"/>
                            <a:ea typeface="Cambria Math" panose="02040503050406030204" pitchFamily="18" charset="0"/>
                            <a:cs typeface="Gill Sans MT"/>
                          </a:rPr>
                          <m:t>4</m:t>
                        </m:r>
                      </m:den>
                    </m:f>
                    <m:r>
                      <a:rPr lang="en-US" altLang="ko-KR" b="0" i="1" smtClean="0">
                        <a:solidFill>
                          <a:srgbClr val="3D3D3D"/>
                        </a:solidFill>
                        <a:latin typeface="Cambria Math" panose="02040503050406030204" pitchFamily="18" charset="0"/>
                        <a:ea typeface="Cambria Math" panose="02040503050406030204" pitchFamily="18" charset="0"/>
                        <a:cs typeface="Gill Sans MT"/>
                      </a:rPr>
                      <m:t>−</m:t>
                    </m:r>
                    <m:f>
                      <m:fPr>
                        <m:ctrlPr>
                          <a:rPr lang="en-US" altLang="ko-KR" b="0" i="1" smtClean="0">
                            <a:solidFill>
                              <a:srgbClr val="3D3D3D"/>
                            </a:solidFill>
                            <a:latin typeface="Cambria Math" panose="02040503050406030204" pitchFamily="18" charset="0"/>
                            <a:ea typeface="Cambria Math" panose="02040503050406030204" pitchFamily="18" charset="0"/>
                            <a:cs typeface="Gill Sans MT"/>
                          </a:rPr>
                        </m:ctrlPr>
                      </m:fPr>
                      <m:num>
                        <m:r>
                          <a:rPr lang="en-US" altLang="ko-KR" b="0" i="1" smtClean="0">
                            <a:solidFill>
                              <a:srgbClr val="3D3D3D"/>
                            </a:solidFill>
                            <a:latin typeface="Cambria Math" panose="02040503050406030204" pitchFamily="18" charset="0"/>
                            <a:ea typeface="Cambria Math" panose="02040503050406030204" pitchFamily="18" charset="0"/>
                            <a:cs typeface="Gill Sans MT"/>
                          </a:rPr>
                          <m:t>𝑞</m:t>
                        </m:r>
                      </m:num>
                      <m:den>
                        <m:r>
                          <a:rPr lang="en-US" altLang="ko-KR" b="0" i="1" smtClean="0">
                            <a:solidFill>
                              <a:srgbClr val="3D3D3D"/>
                            </a:solidFill>
                            <a:latin typeface="Cambria Math" panose="02040503050406030204" pitchFamily="18" charset="0"/>
                            <a:ea typeface="Cambria Math" panose="02040503050406030204" pitchFamily="18" charset="0"/>
                            <a:cs typeface="Gill Sans MT"/>
                          </a:rPr>
                          <m:t>2</m:t>
                        </m:r>
                        <m:r>
                          <a:rPr lang="en-US" altLang="ko-KR" b="0" i="1" smtClean="0">
                            <a:solidFill>
                              <a:srgbClr val="3D3D3D"/>
                            </a:solidFill>
                            <a:latin typeface="Cambria Math" panose="02040503050406030204" pitchFamily="18" charset="0"/>
                            <a:ea typeface="Cambria Math" panose="02040503050406030204" pitchFamily="18" charset="0"/>
                            <a:cs typeface="Gill Sans MT"/>
                          </a:rPr>
                          <m:t>𝑝</m:t>
                        </m:r>
                      </m:den>
                    </m:f>
                    <m:r>
                      <a:rPr lang="en-US" altLang="ko-KR" b="0" i="1" smtClean="0">
                        <a:solidFill>
                          <a:srgbClr val="3D3D3D"/>
                        </a:solidFill>
                        <a:latin typeface="Cambria Math" panose="02040503050406030204" pitchFamily="18" charset="0"/>
                        <a:ea typeface="Cambria Math" panose="02040503050406030204" pitchFamily="18" charset="0"/>
                        <a:cs typeface="Gill Sans MT"/>
                      </a:rPr>
                      <m:t>.</m:t>
                    </m:r>
                  </m:oMath>
                </a14:m>
                <a:r>
                  <a:rPr lang="en-US" altLang="ko-KR" dirty="0"/>
                  <a:t> </a:t>
                </a:r>
              </a:p>
              <a:p>
                <a:pPr lvl="1">
                  <a:defRPr/>
                </a:pPr>
                <a14:m>
                  <m:oMath xmlns:m="http://schemas.openxmlformats.org/officeDocument/2006/math">
                    <m:r>
                      <a:rPr lang="en-US" altLang="ko-KR" b="0" i="1" smtClean="0">
                        <a:latin typeface="Cambria Math" panose="02040503050406030204" pitchFamily="18" charset="0"/>
                      </a:rPr>
                      <m:t>𝑓</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f>
                          <m:fPr>
                            <m:type m:val="lin"/>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𝑞</m:t>
                            </m:r>
                          </m:num>
                          <m:den>
                            <m:r>
                              <a:rPr lang="en-US" altLang="ko-KR" b="0" i="1" smtClean="0">
                                <a:latin typeface="Cambria Math" panose="02040503050406030204" pitchFamily="18" charset="0"/>
                              </a:rPr>
                              <m:t>𝑝</m:t>
                            </m:r>
                          </m:den>
                        </m:f>
                      </m:e>
                    </m:d>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𝑔</m:t>
                    </m:r>
                    <m:r>
                      <a:rPr lang="en-US" altLang="ko-KR" b="0" i="1" smtClean="0">
                        <a:latin typeface="Cambria Math" panose="02040503050406030204" pitchFamily="18" charset="0"/>
                      </a:rPr>
                      <m:t>=</m:t>
                    </m:r>
                    <m:r>
                      <a:rPr lang="en-US" altLang="ko-KR" b="0" i="1" smtClean="0">
                        <a:latin typeface="Cambria Math" panose="02040503050406030204" pitchFamily="18" charset="0"/>
                      </a:rPr>
                      <m:t>𝑣</m:t>
                    </m:r>
                    <m:r>
                      <a:rPr lang="en-US" altLang="ko-KR" b="0" i="1" smtClean="0">
                        <a:latin typeface="Cambria Math" panose="02040503050406030204" pitchFamily="18" charset="0"/>
                      </a:rPr>
                      <m:t>−</m:t>
                    </m:r>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𝑣</m:t>
                        </m:r>
                      </m:e>
                    </m:acc>
                    <m:r>
                      <a:rPr lang="en-US" altLang="ko-KR" b="0" i="1" smtClean="0">
                        <a:latin typeface="Cambria Math" panose="02040503050406030204" pitchFamily="18" charset="0"/>
                      </a:rPr>
                      <m:t>;</m:t>
                    </m:r>
                    <m:r>
                      <a:rPr lang="en-US" altLang="ko-KR" b="0" i="1" smtClean="0">
                        <a:latin typeface="Cambria Math" panose="02040503050406030204" pitchFamily="18" charset="0"/>
                      </a:rPr>
                      <m:t>𝑣</m:t>
                    </m:r>
                    <m:r>
                      <a:rPr lang="en-US" altLang="ko-KR" b="0" i="1" smtClean="0">
                        <a:latin typeface="Cambria Math" panose="02040503050406030204" pitchFamily="18" charset="0"/>
                      </a:rPr>
                      <m:t>=                                              , </m:t>
                    </m:r>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𝑣</m:t>
                        </m:r>
                      </m:e>
                    </m:acc>
                    <m:r>
                      <a:rPr lang="en-US" altLang="ko-KR" b="0" i="1" smtClean="0">
                        <a:latin typeface="Cambria Math" panose="02040503050406030204" pitchFamily="18" charset="0"/>
                      </a:rPr>
                      <m:t>=</m:t>
                    </m:r>
                    <m:r>
                      <a:rPr lang="en-US" altLang="ko-KR" b="0" i="1" smtClean="0">
                        <a:latin typeface="Cambria Math" panose="02040503050406030204" pitchFamily="18" charset="0"/>
                      </a:rPr>
                      <m:t>𝑣</m:t>
                    </m:r>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e>
                    </m:func>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𝑘</m:t>
                        </m:r>
                        <m:r>
                          <a:rPr lang="en-US" altLang="ko-KR" b="0" i="1" smtClean="0">
                            <a:latin typeface="Cambria Math" panose="02040503050406030204" pitchFamily="18" charset="0"/>
                          </a:rPr>
                          <m:t>)</m:t>
                        </m:r>
                      </m:e>
                    </m:func>
                  </m:oMath>
                </a14:m>
                <a:endParaRPr lang="en-US" altLang="ko-KR" dirty="0"/>
              </a:p>
              <a:p>
                <a:pPr>
                  <a:lnSpc>
                    <a:spcPct val="150000"/>
                  </a:lnSpc>
                  <a:defRPr/>
                </a:pPr>
                <a:r>
                  <a:rPr lang="en-US" altLang="ko-KR" dirty="0"/>
                  <a:t> </a:t>
                </a:r>
                <a14:m>
                  <m:oMath xmlns:m="http://schemas.openxmlformats.org/officeDocument/2006/math">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Pr</m:t>
                        </m:r>
                      </m:fName>
                      <m:e>
                        <m:d>
                          <m:dPr>
                            <m:begChr m:val="["/>
                            <m:endChr m:val="]"/>
                            <m:ctrlPr>
                              <a:rPr lang="en-US" altLang="ko-KR" i="1">
                                <a:latin typeface="Cambria Math" panose="02040503050406030204" pitchFamily="18" charset="0"/>
                              </a:rPr>
                            </m:ctrlPr>
                          </m:dPr>
                          <m:e>
                            <m:r>
                              <a:rPr lang="en-US" altLang="ko-KR" i="1">
                                <a:latin typeface="Cambria Math" panose="02040503050406030204" pitchFamily="18" charset="0"/>
                              </a:rPr>
                              <m:t>𝐹𝑎𝑖𝑙</m:t>
                            </m:r>
                          </m:e>
                        </m:d>
                        <m:r>
                          <a:rPr lang="en-US" altLang="ko-KR" i="1">
                            <a:latin typeface="Cambria Math" panose="02040503050406030204" pitchFamily="18" charset="0"/>
                            <a:ea typeface="Cambria Math" panose="02040503050406030204" pitchFamily="18" charset="0"/>
                          </a:rPr>
                          <m:t>≈</m:t>
                        </m:r>
                        <m:nary>
                          <m:naryPr>
                            <m:chr m:val="∑"/>
                            <m:supHide m:val="on"/>
                            <m:ctrlPr>
                              <a:rPr lang="en-US" altLang="ko-KR" i="1">
                                <a:latin typeface="Cambria Math" panose="02040503050406030204" pitchFamily="18" charset="0"/>
                                <a:ea typeface="Cambria Math" panose="02040503050406030204" pitchFamily="18" charset="0"/>
                              </a:rPr>
                            </m:ctrlPr>
                          </m:naryPr>
                          <m:sub>
                            <m:r>
                              <m:rPr>
                                <m:brk m:alnAt="7"/>
                              </m:rP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𝑆</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𝐶</m:t>
                            </m:r>
                            <m:r>
                              <a:rPr lang="en-US" altLang="ko-KR" i="1">
                                <a:latin typeface="Cambria Math" panose="02040503050406030204" pitchFamily="18" charset="0"/>
                                <a:ea typeface="Cambria Math" panose="02040503050406030204" pitchFamily="18" charset="0"/>
                              </a:rPr>
                              <m:t>∥</m:t>
                            </m:r>
                          </m:sub>
                          <m:sup/>
                          <m:e>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𝐵𝑖𝑛𝑜𝑚</m:t>
                                </m:r>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𝑑</m:t>
                                    </m:r>
                                    <m:r>
                                      <a:rPr lang="en-US" altLang="ko-KR" i="1">
                                        <a:latin typeface="Cambria Math" panose="02040503050406030204" pitchFamily="18" charset="0"/>
                                        <a:ea typeface="Cambria Math" panose="02040503050406030204" pitchFamily="18" charset="0"/>
                                      </a:rPr>
                                      <m:t>, </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𝑙</m:t>
                                        </m:r>
                                      </m:e>
                                      <m:sub>
                                        <m:r>
                                          <a:rPr lang="en-US" altLang="ko-KR" i="1">
                                            <a:latin typeface="Cambria Math" panose="02040503050406030204" pitchFamily="18" charset="0"/>
                                            <a:ea typeface="Cambria Math" panose="02040503050406030204" pitchFamily="18" charset="0"/>
                                          </a:rPr>
                                          <m:t>𝑚</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𝑝</m:t>
                                        </m:r>
                                      </m:e>
                                      <m:sub>
                                        <m:r>
                                          <a:rPr lang="en-US" altLang="ko-KR" i="1">
                                            <a:latin typeface="Cambria Math" panose="02040503050406030204" pitchFamily="18" charset="0"/>
                                            <a:ea typeface="Cambria Math" panose="02040503050406030204" pitchFamily="18" charset="0"/>
                                          </a:rPr>
                                          <m:t>𝑏</m:t>
                                        </m:r>
                                      </m:sub>
                                    </m:sSub>
                                  </m:e>
                                </m:d>
                              </m:e>
                            </m:d>
                            <m:r>
                              <a:rPr lang="en-US" altLang="ko-KR" i="1">
                                <a:latin typeface="Cambria Math" panose="02040503050406030204" pitchFamily="18" charset="0"/>
                                <a:ea typeface="Cambria Math" panose="02040503050406030204" pitchFamily="18" charset="0"/>
                              </a:rPr>
                              <m:t>∙</m:t>
                            </m:r>
                            <m:func>
                              <m:funcPr>
                                <m:ctrlPr>
                                  <a:rPr lang="en-US" altLang="ko-KR" i="1">
                                    <a:latin typeface="Cambria Math" panose="02040503050406030204" pitchFamily="18" charset="0"/>
                                    <a:ea typeface="Cambria Math" panose="02040503050406030204" pitchFamily="18" charset="0"/>
                                  </a:rPr>
                                </m:ctrlPr>
                              </m:funcPr>
                              <m:fName>
                                <m:r>
                                  <m:rPr>
                                    <m:sty m:val="p"/>
                                  </m:rPr>
                                  <a:rPr lang="en-US" altLang="ko-KR">
                                    <a:latin typeface="Cambria Math" panose="02040503050406030204" pitchFamily="18" charset="0"/>
                                    <a:ea typeface="Cambria Math" panose="02040503050406030204" pitchFamily="18" charset="0"/>
                                  </a:rPr>
                                  <m:t>Pr</m:t>
                                </m:r>
                              </m:fName>
                              <m:e>
                                <m:d>
                                  <m:dPr>
                                    <m:begChr m:val="["/>
                                    <m:endChr m:val="]"/>
                                    <m:ctrlPr>
                                      <a:rPr lang="en-US" altLang="ko-KR" i="1">
                                        <a:latin typeface="Cambria Math" panose="02040503050406030204" pitchFamily="18" charset="0"/>
                                        <a:ea typeface="Cambria Math" panose="02040503050406030204" pitchFamily="18" charset="0"/>
                                      </a:rPr>
                                    </m:ctrlPr>
                                  </m:dPr>
                                  <m:e>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𝑆</m:t>
                                        </m:r>
                                      </m:e>
                                    </m:d>
                                  </m:e>
                                </m:d>
                              </m:e>
                            </m:func>
                            <m:r>
                              <a:rPr lang="en-US" altLang="ko-KR" i="1">
                                <a:latin typeface="Cambria Math" panose="02040503050406030204" pitchFamily="18" charset="0"/>
                                <a:ea typeface="Cambria Math" panose="02040503050406030204" pitchFamily="18" charset="0"/>
                              </a:rPr>
                              <m:t>∙</m:t>
                            </m:r>
                            <m:func>
                              <m:funcPr>
                                <m:ctrlPr>
                                  <a:rPr lang="en-US" altLang="ko-KR" i="1">
                                    <a:latin typeface="Cambria Math" panose="02040503050406030204" pitchFamily="18" charset="0"/>
                                    <a:ea typeface="Cambria Math" panose="02040503050406030204" pitchFamily="18" charset="0"/>
                                  </a:rPr>
                                </m:ctrlPr>
                              </m:funcPr>
                              <m:fName>
                                <m:r>
                                  <m:rPr>
                                    <m:sty m:val="p"/>
                                  </m:rPr>
                                  <a:rPr lang="en-US" altLang="ko-KR">
                                    <a:latin typeface="Cambria Math" panose="02040503050406030204" pitchFamily="18" charset="0"/>
                                    <a:ea typeface="Cambria Math" panose="02040503050406030204" pitchFamily="18" charset="0"/>
                                  </a:rPr>
                                  <m:t>Pr</m:t>
                                </m:r>
                              </m:fName>
                              <m:e>
                                <m:d>
                                  <m:dPr>
                                    <m:begChr m:val="["/>
                                    <m:endChr m:val="]"/>
                                    <m:ctrlPr>
                                      <a:rPr lang="en-US" altLang="ko-KR" i="1">
                                        <a:latin typeface="Cambria Math" panose="02040503050406030204" pitchFamily="18" charset="0"/>
                                        <a:ea typeface="Cambria Math" panose="02040503050406030204" pitchFamily="18" charset="0"/>
                                      </a:rPr>
                                    </m:ctrlPr>
                                  </m:dPr>
                                  <m:e>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𝐶</m:t>
                                        </m:r>
                                      </m:e>
                                    </m:d>
                                  </m:e>
                                </m:d>
                              </m:e>
                            </m:func>
                          </m:e>
                        </m:nary>
                      </m:e>
                    </m:func>
                  </m:oMath>
                </a14:m>
                <a:endParaRPr lang="en-US" altLang="ko-KR" dirty="0"/>
              </a:p>
              <a:p>
                <a:pPr lvl="1">
                  <a:defRPr/>
                </a:pPr>
                <a:r>
                  <a:rPr lang="en-US" altLang="ko-KR" dirty="0"/>
                  <a:t>                                ,  ,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𝑙</m:t>
                        </m:r>
                      </m:e>
                      <m:sub>
                        <m:r>
                          <a:rPr lang="en-US" altLang="ko-KR" b="0" i="1" smtClean="0">
                            <a:latin typeface="Cambria Math" panose="02040503050406030204" pitchFamily="18" charset="0"/>
                          </a:rPr>
                          <m:t>𝑚</m:t>
                        </m:r>
                      </m:sub>
                    </m:sSub>
                    <m:r>
                      <a:rPr lang="en-US" altLang="ko-KR" b="0" i="1" smtClean="0">
                        <a:latin typeface="Cambria Math" panose="02040503050406030204" pitchFamily="18" charset="0"/>
                      </a:rPr>
                      <m:t>=512, </m:t>
                    </m:r>
                    <m:r>
                      <a:rPr lang="en-US" altLang="ko-KR" b="0" i="1" smtClean="0">
                        <a:latin typeface="Cambria Math" panose="02040503050406030204" pitchFamily="18" charset="0"/>
                      </a:rPr>
                      <m:t>𝑑</m:t>
                    </m:r>
                    <m:r>
                      <a:rPr lang="en-US" altLang="ko-KR" b="0" i="1" smtClean="0">
                        <a:latin typeface="Cambria Math" panose="02040503050406030204" pitchFamily="18" charset="0"/>
                      </a:rPr>
                      <m:t>=5</m:t>
                    </m:r>
                  </m:oMath>
                </a14:m>
                <a:r>
                  <a:rPr lang="en-US" altLang="ko-KR" dirty="0"/>
                  <a:t>   </a:t>
                </a:r>
              </a:p>
            </p:txBody>
          </p:sp>
        </mc:Choice>
        <mc:Fallback xmlns="">
          <p:sp>
            <p:nvSpPr>
              <p:cNvPr id="5" name="Content Placeholder 2">
                <a:extLst>
                  <a:ext uri="{FF2B5EF4-FFF2-40B4-BE49-F238E27FC236}">
                    <a16:creationId xmlns:a16="http://schemas.microsoft.com/office/drawing/2014/main" id="{C2E745A4-5CBC-4000-AE9C-670A459B8C37}"/>
                  </a:ext>
                </a:extLst>
              </p:cNvPr>
              <p:cNvSpPr txBox="1">
                <a:spLocks noRot="1" noChangeAspect="1" noMove="1" noResize="1" noEditPoints="1" noAdjustHandles="1" noChangeArrowheads="1" noChangeShapeType="1" noTextEdit="1"/>
              </p:cNvSpPr>
              <p:nvPr/>
            </p:nvSpPr>
            <p:spPr>
              <a:xfrm>
                <a:off x="593042" y="1495291"/>
                <a:ext cx="11119059" cy="5728469"/>
              </a:xfrm>
              <a:prstGeom prst="rect">
                <a:avLst/>
              </a:prstGeom>
              <a:blipFill>
                <a:blip r:embed="rId3"/>
                <a:stretch>
                  <a:fillRect l="-658" t="-851" r="-822"/>
                </a:stretch>
              </a:blipFill>
            </p:spPr>
            <p:txBody>
              <a:bodyPr/>
              <a:lstStyle/>
              <a:p>
                <a:r>
                  <a:rPr lang="ko-KR" altLang="en-US">
                    <a:noFill/>
                  </a:rPr>
                  <a:t> </a:t>
                </a:r>
              </a:p>
            </p:txBody>
          </p:sp>
        </mc:Fallback>
      </mc:AlternateContent>
      <p:pic>
        <p:nvPicPr>
          <p:cNvPr id="3" name="그림 2">
            <a:extLst>
              <a:ext uri="{FF2B5EF4-FFF2-40B4-BE49-F238E27FC236}">
                <a16:creationId xmlns:a16="http://schemas.microsoft.com/office/drawing/2014/main" id="{7C5FAA03-9E3E-45CE-B5E3-15FB160C4A4A}"/>
              </a:ext>
            </a:extLst>
          </p:cNvPr>
          <p:cNvPicPr>
            <a:picLocks noChangeAspect="1"/>
          </p:cNvPicPr>
          <p:nvPr/>
        </p:nvPicPr>
        <p:blipFill>
          <a:blip r:embed="rId4"/>
          <a:stretch>
            <a:fillRect/>
          </a:stretch>
        </p:blipFill>
        <p:spPr>
          <a:xfrm>
            <a:off x="5578733" y="3984001"/>
            <a:ext cx="2714625" cy="400050"/>
          </a:xfrm>
          <a:prstGeom prst="rect">
            <a:avLst/>
          </a:prstGeom>
        </p:spPr>
      </p:pic>
      <p:pic>
        <p:nvPicPr>
          <p:cNvPr id="10" name="그림 9">
            <a:extLst>
              <a:ext uri="{FF2B5EF4-FFF2-40B4-BE49-F238E27FC236}">
                <a16:creationId xmlns:a16="http://schemas.microsoft.com/office/drawing/2014/main" id="{02F52A7F-2D8C-47C0-A5F3-5734EDE87523}"/>
              </a:ext>
            </a:extLst>
          </p:cNvPr>
          <p:cNvPicPr>
            <a:picLocks noChangeAspect="1"/>
          </p:cNvPicPr>
          <p:nvPr/>
        </p:nvPicPr>
        <p:blipFill>
          <a:blip r:embed="rId5"/>
          <a:stretch>
            <a:fillRect/>
          </a:stretch>
        </p:blipFill>
        <p:spPr>
          <a:xfrm>
            <a:off x="4169033" y="5154406"/>
            <a:ext cx="4124325" cy="457200"/>
          </a:xfrm>
          <a:prstGeom prst="rect">
            <a:avLst/>
          </a:prstGeom>
        </p:spPr>
      </p:pic>
      <p:pic>
        <p:nvPicPr>
          <p:cNvPr id="11" name="그림 10">
            <a:extLst>
              <a:ext uri="{FF2B5EF4-FFF2-40B4-BE49-F238E27FC236}">
                <a16:creationId xmlns:a16="http://schemas.microsoft.com/office/drawing/2014/main" id="{4B473221-A67C-488A-8D4F-06A129AE753D}"/>
              </a:ext>
            </a:extLst>
          </p:cNvPr>
          <p:cNvPicPr>
            <a:picLocks noChangeAspect="1"/>
          </p:cNvPicPr>
          <p:nvPr/>
        </p:nvPicPr>
        <p:blipFill>
          <a:blip r:embed="rId6"/>
          <a:stretch>
            <a:fillRect/>
          </a:stretch>
        </p:blipFill>
        <p:spPr>
          <a:xfrm>
            <a:off x="8583546" y="5097698"/>
            <a:ext cx="2698740" cy="493672"/>
          </a:xfrm>
          <a:prstGeom prst="rect">
            <a:avLst/>
          </a:prstGeom>
        </p:spPr>
      </p:pic>
      <p:pic>
        <p:nvPicPr>
          <p:cNvPr id="13" name="그림 12">
            <a:extLst>
              <a:ext uri="{FF2B5EF4-FFF2-40B4-BE49-F238E27FC236}">
                <a16:creationId xmlns:a16="http://schemas.microsoft.com/office/drawing/2014/main" id="{97BE45E3-4C11-411C-9E9A-145AD4CD0098}"/>
              </a:ext>
            </a:extLst>
          </p:cNvPr>
          <p:cNvPicPr>
            <a:picLocks noChangeAspect="1"/>
          </p:cNvPicPr>
          <p:nvPr/>
        </p:nvPicPr>
        <p:blipFill>
          <a:blip r:embed="rId7"/>
          <a:stretch>
            <a:fillRect/>
          </a:stretch>
        </p:blipFill>
        <p:spPr>
          <a:xfrm>
            <a:off x="1272798" y="5113812"/>
            <a:ext cx="2732787" cy="497794"/>
          </a:xfrm>
          <a:prstGeom prst="rect">
            <a:avLst/>
          </a:prstGeom>
        </p:spPr>
      </p:pic>
      <p:pic>
        <p:nvPicPr>
          <p:cNvPr id="15" name="그림 14">
            <a:extLst>
              <a:ext uri="{FF2B5EF4-FFF2-40B4-BE49-F238E27FC236}">
                <a16:creationId xmlns:a16="http://schemas.microsoft.com/office/drawing/2014/main" id="{5EC2132C-4F1D-422B-B52E-F582104C5D35}"/>
              </a:ext>
            </a:extLst>
          </p:cNvPr>
          <p:cNvPicPr>
            <a:picLocks noChangeAspect="1"/>
          </p:cNvPicPr>
          <p:nvPr/>
        </p:nvPicPr>
        <p:blipFill>
          <a:blip r:embed="rId8"/>
          <a:stretch>
            <a:fillRect/>
          </a:stretch>
        </p:blipFill>
        <p:spPr>
          <a:xfrm>
            <a:off x="3347010" y="5642086"/>
            <a:ext cx="5844311" cy="1188673"/>
          </a:xfrm>
          <a:prstGeom prst="rect">
            <a:avLst/>
          </a:prstGeom>
        </p:spPr>
      </p:pic>
      <p:sp>
        <p:nvSpPr>
          <p:cNvPr id="12" name="슬라이드 번호 개체 틀 3">
            <a:extLst>
              <a:ext uri="{FF2B5EF4-FFF2-40B4-BE49-F238E27FC236}">
                <a16:creationId xmlns:a16="http://schemas.microsoft.com/office/drawing/2014/main" id="{6A2761B7-2789-4974-B8BC-E491046D79F8}"/>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11-8</a:t>
            </a:r>
          </a:p>
        </p:txBody>
      </p:sp>
    </p:spTree>
    <p:extLst>
      <p:ext uri="{BB962C8B-B14F-4D97-AF65-F5344CB8AC3E}">
        <p14:creationId xmlns:p14="http://schemas.microsoft.com/office/powerpoint/2010/main" val="2869089701"/>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0">
              <a:defRPr/>
            </a:pPr>
            <a:r>
              <a:rPr lang="en-US" altLang="ko-KR" cap="none" dirty="0"/>
              <a:t>Resistance to known side-channel attacks</a:t>
            </a:r>
          </a:p>
        </p:txBody>
      </p:sp>
      <p:sp>
        <p:nvSpPr>
          <p:cNvPr id="7" name="Content Placeholder 2"/>
          <p:cNvSpPr txBox="1">
            <a:spLocks/>
          </p:cNvSpPr>
          <p:nvPr/>
        </p:nvSpPr>
        <p:spPr>
          <a:xfrm>
            <a:off x="593042" y="1495292"/>
            <a:ext cx="11119059" cy="6609870"/>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ko-KR" dirty="0"/>
              <a:t> We investigated the known major side-channel attacks and the points they exploited.</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 Our strategy</a:t>
            </a:r>
          </a:p>
          <a:p>
            <a:pPr lvl="1"/>
            <a:r>
              <a:rPr lang="en-US" altLang="ko-KR" dirty="0"/>
              <a:t>First, </a:t>
            </a:r>
            <a:r>
              <a:rPr lang="en-US" altLang="ko-KR" dirty="0">
                <a:solidFill>
                  <a:srgbClr val="0070C0"/>
                </a:solidFill>
              </a:rPr>
              <a:t>ruled out the targeted </a:t>
            </a:r>
            <a:r>
              <a:rPr lang="en-US" altLang="ko-KR" dirty="0"/>
              <a:t>by the known attacks during the </a:t>
            </a:r>
            <a:r>
              <a:rPr lang="en-US" altLang="ko-KR" dirty="0">
                <a:solidFill>
                  <a:srgbClr val="0070C0"/>
                </a:solidFill>
              </a:rPr>
              <a:t>design element selection</a:t>
            </a:r>
            <a:r>
              <a:rPr lang="en-US" altLang="ko-KR" dirty="0"/>
              <a:t>.</a:t>
            </a:r>
          </a:p>
          <a:p>
            <a:pPr lvl="1"/>
            <a:r>
              <a:rPr lang="en-US" altLang="ko-KR" dirty="0"/>
              <a:t>Second, internalizes efficient </a:t>
            </a:r>
            <a:r>
              <a:rPr lang="en-US" altLang="ko-KR" dirty="0">
                <a:solidFill>
                  <a:srgbClr val="0070C0"/>
                </a:solidFill>
              </a:rPr>
              <a:t>countermeasures for unavoidable vulnerabilities</a:t>
            </a:r>
            <a:r>
              <a:rPr lang="en-US" altLang="ko-KR" dirty="0">
                <a:solidFill>
                  <a:srgbClr val="3D3D3D"/>
                </a:solidFill>
              </a:rPr>
              <a:t>.</a:t>
            </a:r>
            <a:endParaRPr lang="en-US" altLang="ko-KR" dirty="0"/>
          </a:p>
        </p:txBody>
      </p:sp>
      <p:pic>
        <p:nvPicPr>
          <p:cNvPr id="9" name="그림 8">
            <a:extLst>
              <a:ext uri="{FF2B5EF4-FFF2-40B4-BE49-F238E27FC236}">
                <a16:creationId xmlns:a16="http://schemas.microsoft.com/office/drawing/2014/main" id="{BFED5398-0B10-4908-A9B5-2ACBC1E7C7AD}"/>
              </a:ext>
            </a:extLst>
          </p:cNvPr>
          <p:cNvPicPr>
            <a:picLocks noChangeAspect="1"/>
          </p:cNvPicPr>
          <p:nvPr/>
        </p:nvPicPr>
        <p:blipFill>
          <a:blip r:embed="rId3"/>
          <a:stretch>
            <a:fillRect/>
          </a:stretch>
        </p:blipFill>
        <p:spPr>
          <a:xfrm>
            <a:off x="1041399" y="2039701"/>
            <a:ext cx="5379721" cy="3060613"/>
          </a:xfrm>
          <a:prstGeom prst="rect">
            <a:avLst/>
          </a:prstGeom>
        </p:spPr>
      </p:pic>
      <p:grpSp>
        <p:nvGrpSpPr>
          <p:cNvPr id="72" name="그룹 71">
            <a:extLst>
              <a:ext uri="{FF2B5EF4-FFF2-40B4-BE49-F238E27FC236}">
                <a16:creationId xmlns:a16="http://schemas.microsoft.com/office/drawing/2014/main" id="{77556F9C-2A84-4EF0-BDB7-CFBE241FB245}"/>
              </a:ext>
            </a:extLst>
          </p:cNvPr>
          <p:cNvGrpSpPr/>
          <p:nvPr/>
        </p:nvGrpSpPr>
        <p:grpSpPr>
          <a:xfrm>
            <a:off x="3180080" y="2365494"/>
            <a:ext cx="7893629" cy="2716292"/>
            <a:chOff x="3180080" y="2365494"/>
            <a:chExt cx="7893629" cy="2716292"/>
          </a:xfrm>
        </p:grpSpPr>
        <p:cxnSp>
          <p:nvCxnSpPr>
            <p:cNvPr id="6" name="직선 화살표 연결선 5">
              <a:extLst>
                <a:ext uri="{FF2B5EF4-FFF2-40B4-BE49-F238E27FC236}">
                  <a16:creationId xmlns:a16="http://schemas.microsoft.com/office/drawing/2014/main" id="{CC358B16-91F3-4623-8AC6-25EDD9452E6F}"/>
                </a:ext>
              </a:extLst>
            </p:cNvPr>
            <p:cNvCxnSpPr>
              <a:cxnSpLocks/>
            </p:cNvCxnSpPr>
            <p:nvPr/>
          </p:nvCxnSpPr>
          <p:spPr>
            <a:xfrm>
              <a:off x="3180080" y="2550160"/>
              <a:ext cx="34747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2A064E53-7664-4DAF-BC40-F441C678A939}"/>
                </a:ext>
              </a:extLst>
            </p:cNvPr>
            <p:cNvSpPr/>
            <p:nvPr/>
          </p:nvSpPr>
          <p:spPr>
            <a:xfrm>
              <a:off x="6644640" y="2365494"/>
              <a:ext cx="3868880" cy="369332"/>
            </a:xfrm>
            <a:prstGeom prst="rect">
              <a:avLst/>
            </a:prstGeom>
          </p:spPr>
          <p:txBody>
            <a:bodyPr wrap="none">
              <a:spAutoFit/>
            </a:bodyPr>
            <a:lstStyle/>
            <a:p>
              <a:r>
                <a:rPr lang="en-US" altLang="ko-KR" dirty="0">
                  <a:solidFill>
                    <a:srgbClr val="3D3D3D"/>
                  </a:solidFill>
                </a:rPr>
                <a:t>AND </a:t>
              </a:r>
              <a:r>
                <a:rPr lang="en-US" altLang="ko-KR" dirty="0" err="1">
                  <a:solidFill>
                    <a:srgbClr val="3D3D3D"/>
                  </a:solidFill>
                </a:rPr>
                <a:t>and</a:t>
              </a:r>
              <a:r>
                <a:rPr lang="en-US" altLang="ko-KR" dirty="0">
                  <a:solidFill>
                    <a:srgbClr val="3D3D3D"/>
                  </a:solidFill>
                </a:rPr>
                <a:t> ADD instead of Modulus Op.</a:t>
              </a:r>
              <a:endParaRPr lang="ko-KR" altLang="en-US" dirty="0">
                <a:solidFill>
                  <a:srgbClr val="3D3D3D"/>
                </a:solidFill>
              </a:endParaRPr>
            </a:p>
          </p:txBody>
        </p:sp>
        <p:cxnSp>
          <p:nvCxnSpPr>
            <p:cNvPr id="11" name="직선 화살표 연결선 10">
              <a:extLst>
                <a:ext uri="{FF2B5EF4-FFF2-40B4-BE49-F238E27FC236}">
                  <a16:creationId xmlns:a16="http://schemas.microsoft.com/office/drawing/2014/main" id="{A819E548-F55F-4AD0-900B-2C259454FCCF}"/>
                </a:ext>
              </a:extLst>
            </p:cNvPr>
            <p:cNvCxnSpPr>
              <a:cxnSpLocks/>
            </p:cNvCxnSpPr>
            <p:nvPr/>
          </p:nvCxnSpPr>
          <p:spPr>
            <a:xfrm>
              <a:off x="3180080" y="2834640"/>
              <a:ext cx="3180080"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50C4A769-E937-48F0-BADF-1B01D2E84D48}"/>
                </a:ext>
              </a:extLst>
            </p:cNvPr>
            <p:cNvCxnSpPr>
              <a:cxnSpLocks/>
            </p:cNvCxnSpPr>
            <p:nvPr/>
          </p:nvCxnSpPr>
          <p:spPr>
            <a:xfrm>
              <a:off x="3180080" y="4897120"/>
              <a:ext cx="34747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직사각형 19">
              <a:extLst>
                <a:ext uri="{FF2B5EF4-FFF2-40B4-BE49-F238E27FC236}">
                  <a16:creationId xmlns:a16="http://schemas.microsoft.com/office/drawing/2014/main" id="{4BA51338-8FDE-4CBF-831C-25A9076A5831}"/>
                </a:ext>
              </a:extLst>
            </p:cNvPr>
            <p:cNvSpPr/>
            <p:nvPr/>
          </p:nvSpPr>
          <p:spPr>
            <a:xfrm>
              <a:off x="6634480" y="4712454"/>
              <a:ext cx="4439229" cy="369332"/>
            </a:xfrm>
            <a:prstGeom prst="rect">
              <a:avLst/>
            </a:prstGeom>
          </p:spPr>
          <p:txBody>
            <a:bodyPr wrap="none">
              <a:spAutoFit/>
            </a:bodyPr>
            <a:lstStyle/>
            <a:p>
              <a:r>
                <a:rPr lang="en-US" altLang="ko-KR" dirty="0">
                  <a:solidFill>
                    <a:srgbClr val="3D3D3D"/>
                  </a:solidFill>
                </a:rPr>
                <a:t>Replaced with centered binomial distribution</a:t>
              </a:r>
            </a:p>
          </p:txBody>
        </p:sp>
        <p:cxnSp>
          <p:nvCxnSpPr>
            <p:cNvPr id="22" name="직선 화살표 연결선 21">
              <a:extLst>
                <a:ext uri="{FF2B5EF4-FFF2-40B4-BE49-F238E27FC236}">
                  <a16:creationId xmlns:a16="http://schemas.microsoft.com/office/drawing/2014/main" id="{401EF402-FCAE-4A16-9534-F820C6F3A951}"/>
                </a:ext>
              </a:extLst>
            </p:cNvPr>
            <p:cNvCxnSpPr>
              <a:cxnSpLocks/>
            </p:cNvCxnSpPr>
            <p:nvPr/>
          </p:nvCxnSpPr>
          <p:spPr>
            <a:xfrm>
              <a:off x="3180080" y="3149600"/>
              <a:ext cx="34747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3D3CDA53-B0AF-4993-A153-F6E743BAEAD9}"/>
                </a:ext>
              </a:extLst>
            </p:cNvPr>
            <p:cNvSpPr/>
            <p:nvPr/>
          </p:nvSpPr>
          <p:spPr>
            <a:xfrm>
              <a:off x="6644640" y="2957482"/>
              <a:ext cx="1768433" cy="369332"/>
            </a:xfrm>
            <a:prstGeom prst="rect">
              <a:avLst/>
            </a:prstGeom>
          </p:spPr>
          <p:txBody>
            <a:bodyPr wrap="none">
              <a:spAutoFit/>
            </a:bodyPr>
            <a:lstStyle/>
            <a:p>
              <a:r>
                <a:rPr lang="en-US" altLang="ko-KR" dirty="0">
                  <a:solidFill>
                    <a:srgbClr val="3D3D3D"/>
                  </a:solidFill>
                </a:rPr>
                <a:t>Do not use NTT</a:t>
              </a:r>
              <a:endParaRPr lang="ko-KR" altLang="en-US" dirty="0">
                <a:solidFill>
                  <a:srgbClr val="3D3D3D"/>
                </a:solidFill>
              </a:endParaRPr>
            </a:p>
          </p:txBody>
        </p:sp>
        <p:cxnSp>
          <p:nvCxnSpPr>
            <p:cNvPr id="24" name="직선 화살표 연결선 23">
              <a:extLst>
                <a:ext uri="{FF2B5EF4-FFF2-40B4-BE49-F238E27FC236}">
                  <a16:creationId xmlns:a16="http://schemas.microsoft.com/office/drawing/2014/main" id="{094BFC48-9F3D-467E-88D6-C31D0CACD208}"/>
                </a:ext>
              </a:extLst>
            </p:cNvPr>
            <p:cNvCxnSpPr>
              <a:cxnSpLocks/>
            </p:cNvCxnSpPr>
            <p:nvPr/>
          </p:nvCxnSpPr>
          <p:spPr>
            <a:xfrm>
              <a:off x="3180080" y="4612640"/>
              <a:ext cx="34747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a16="http://schemas.microsoft.com/office/drawing/2014/main" id="{2A486FAD-A753-4C30-96B5-26A6BFE08FA0}"/>
                </a:ext>
              </a:extLst>
            </p:cNvPr>
            <p:cNvSpPr/>
            <p:nvPr/>
          </p:nvSpPr>
          <p:spPr>
            <a:xfrm>
              <a:off x="6634480" y="4415069"/>
              <a:ext cx="3744487" cy="369332"/>
            </a:xfrm>
            <a:prstGeom prst="rect">
              <a:avLst/>
            </a:prstGeom>
          </p:spPr>
          <p:txBody>
            <a:bodyPr wrap="none">
              <a:spAutoFit/>
            </a:bodyPr>
            <a:lstStyle/>
            <a:p>
              <a:r>
                <a:rPr lang="en-US" altLang="ko-KR" dirty="0">
                  <a:solidFill>
                    <a:srgbClr val="3D3D3D"/>
                  </a:solidFill>
                </a:rPr>
                <a:t>Each distribution for error and secret</a:t>
              </a:r>
              <a:endParaRPr lang="ko-KR" altLang="en-US" dirty="0">
                <a:solidFill>
                  <a:srgbClr val="3D3D3D"/>
                </a:solidFill>
              </a:endParaRPr>
            </a:p>
          </p:txBody>
        </p:sp>
      </p:grpSp>
      <p:pic>
        <p:nvPicPr>
          <p:cNvPr id="56" name="그림 55">
            <a:extLst>
              <a:ext uri="{FF2B5EF4-FFF2-40B4-BE49-F238E27FC236}">
                <a16:creationId xmlns:a16="http://schemas.microsoft.com/office/drawing/2014/main" id="{9ADE26D4-3FA5-43AD-8103-053D163FE3E3}"/>
              </a:ext>
            </a:extLst>
          </p:cNvPr>
          <p:cNvPicPr>
            <a:picLocks noChangeAspect="1"/>
          </p:cNvPicPr>
          <p:nvPr/>
        </p:nvPicPr>
        <p:blipFill>
          <a:blip r:embed="rId4"/>
          <a:stretch>
            <a:fillRect/>
          </a:stretch>
        </p:blipFill>
        <p:spPr>
          <a:xfrm>
            <a:off x="-266756" y="7207323"/>
            <a:ext cx="5184196" cy="1795677"/>
          </a:xfrm>
          <a:prstGeom prst="rect">
            <a:avLst/>
          </a:prstGeom>
        </p:spPr>
      </p:pic>
      <p:grpSp>
        <p:nvGrpSpPr>
          <p:cNvPr id="73" name="그룹 72">
            <a:extLst>
              <a:ext uri="{FF2B5EF4-FFF2-40B4-BE49-F238E27FC236}">
                <a16:creationId xmlns:a16="http://schemas.microsoft.com/office/drawing/2014/main" id="{E8BC2532-A55B-40CE-82BD-C62320C75A65}"/>
              </a:ext>
            </a:extLst>
          </p:cNvPr>
          <p:cNvGrpSpPr/>
          <p:nvPr/>
        </p:nvGrpSpPr>
        <p:grpSpPr>
          <a:xfrm>
            <a:off x="3180080" y="3408680"/>
            <a:ext cx="8601508" cy="1068029"/>
            <a:chOff x="3180080" y="3408680"/>
            <a:chExt cx="8601508" cy="1068029"/>
          </a:xfrm>
        </p:grpSpPr>
        <p:sp>
          <p:nvSpPr>
            <p:cNvPr id="59" name="직사각형 58">
              <a:extLst>
                <a:ext uri="{FF2B5EF4-FFF2-40B4-BE49-F238E27FC236}">
                  <a16:creationId xmlns:a16="http://schemas.microsoft.com/office/drawing/2014/main" id="{292B0EEA-97DA-4085-8E0A-005431A3B7B0}"/>
                </a:ext>
              </a:extLst>
            </p:cNvPr>
            <p:cNvSpPr/>
            <p:nvPr/>
          </p:nvSpPr>
          <p:spPr>
            <a:xfrm>
              <a:off x="6654800" y="3538974"/>
              <a:ext cx="5126788" cy="369332"/>
            </a:xfrm>
            <a:prstGeom prst="rect">
              <a:avLst/>
            </a:prstGeom>
          </p:spPr>
          <p:txBody>
            <a:bodyPr wrap="none">
              <a:spAutoFit/>
            </a:bodyPr>
            <a:lstStyle/>
            <a:p>
              <a:r>
                <a:rPr lang="en-US" altLang="ko-KR" dirty="0">
                  <a:solidFill>
                    <a:srgbClr val="3D3D3D"/>
                  </a:solidFill>
                </a:rPr>
                <a:t>Devised sparse polynomial multiplication with Hiding</a:t>
              </a:r>
              <a:endParaRPr lang="ko-KR" altLang="en-US" dirty="0">
                <a:solidFill>
                  <a:srgbClr val="3D3D3D"/>
                </a:solidFill>
              </a:endParaRPr>
            </a:p>
          </p:txBody>
        </p:sp>
        <p:sp>
          <p:nvSpPr>
            <p:cNvPr id="58" name="오른쪽 중괄호 57">
              <a:extLst>
                <a:ext uri="{FF2B5EF4-FFF2-40B4-BE49-F238E27FC236}">
                  <a16:creationId xmlns:a16="http://schemas.microsoft.com/office/drawing/2014/main" id="{8EC962C8-B2E1-494F-95A6-DC6CF395E89D}"/>
                </a:ext>
              </a:extLst>
            </p:cNvPr>
            <p:cNvSpPr/>
            <p:nvPr/>
          </p:nvSpPr>
          <p:spPr>
            <a:xfrm>
              <a:off x="6421120" y="3413760"/>
              <a:ext cx="233680" cy="622644"/>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61" name="직선 연결선 60">
              <a:extLst>
                <a:ext uri="{FF2B5EF4-FFF2-40B4-BE49-F238E27FC236}">
                  <a16:creationId xmlns:a16="http://schemas.microsoft.com/office/drawing/2014/main" id="{C3943086-0821-4E06-877E-04278EB98060}"/>
                </a:ext>
              </a:extLst>
            </p:cNvPr>
            <p:cNvCxnSpPr>
              <a:cxnSpLocks/>
              <a:stCxn id="58" idx="0"/>
            </p:cNvCxnSpPr>
            <p:nvPr/>
          </p:nvCxnSpPr>
          <p:spPr>
            <a:xfrm flipH="1" flipV="1">
              <a:off x="3180080" y="3408680"/>
              <a:ext cx="3241040" cy="508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B41D9015-80F6-45F7-92B3-6AF9255DFEA8}"/>
                </a:ext>
              </a:extLst>
            </p:cNvPr>
            <p:cNvCxnSpPr>
              <a:cxnSpLocks/>
              <a:stCxn id="58" idx="1"/>
            </p:cNvCxnSpPr>
            <p:nvPr/>
          </p:nvCxnSpPr>
          <p:spPr>
            <a:xfrm flipH="1" flipV="1">
              <a:off x="3180080" y="3722542"/>
              <a:ext cx="3474720" cy="254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FE4B02A9-7C38-4FBB-B254-F7D717D8B74B}"/>
                </a:ext>
              </a:extLst>
            </p:cNvPr>
            <p:cNvCxnSpPr>
              <a:cxnSpLocks/>
              <a:stCxn id="58" idx="2"/>
            </p:cNvCxnSpPr>
            <p:nvPr/>
          </p:nvCxnSpPr>
          <p:spPr>
            <a:xfrm flipH="1">
              <a:off x="3180080" y="4036404"/>
              <a:ext cx="3241040" cy="101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직선 화살표 연결선 69">
              <a:extLst>
                <a:ext uri="{FF2B5EF4-FFF2-40B4-BE49-F238E27FC236}">
                  <a16:creationId xmlns:a16="http://schemas.microsoft.com/office/drawing/2014/main" id="{8A961C35-C5A5-4747-8033-D7EA0A36F451}"/>
                </a:ext>
              </a:extLst>
            </p:cNvPr>
            <p:cNvCxnSpPr>
              <a:cxnSpLocks/>
            </p:cNvCxnSpPr>
            <p:nvPr/>
          </p:nvCxnSpPr>
          <p:spPr>
            <a:xfrm>
              <a:off x="3180080" y="4318000"/>
              <a:ext cx="347472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직사각형 70">
              <a:extLst>
                <a:ext uri="{FF2B5EF4-FFF2-40B4-BE49-F238E27FC236}">
                  <a16:creationId xmlns:a16="http://schemas.microsoft.com/office/drawing/2014/main" id="{9FC27863-4096-4274-B92A-0E576095A3BD}"/>
                </a:ext>
              </a:extLst>
            </p:cNvPr>
            <p:cNvSpPr/>
            <p:nvPr/>
          </p:nvSpPr>
          <p:spPr>
            <a:xfrm>
              <a:off x="6644640" y="4107377"/>
              <a:ext cx="2648482" cy="369332"/>
            </a:xfrm>
            <a:prstGeom prst="rect">
              <a:avLst/>
            </a:prstGeom>
          </p:spPr>
          <p:txBody>
            <a:bodyPr wrap="none">
              <a:spAutoFit/>
            </a:bodyPr>
            <a:lstStyle/>
            <a:p>
              <a:r>
                <a:rPr lang="en-US" altLang="ko-KR" dirty="0">
                  <a:solidFill>
                    <a:srgbClr val="3D3D3D"/>
                  </a:solidFill>
                </a:rPr>
                <a:t>Check the final loop index</a:t>
              </a:r>
              <a:endParaRPr lang="ko-KR" altLang="en-US" dirty="0">
                <a:solidFill>
                  <a:srgbClr val="3D3D3D"/>
                </a:solidFill>
              </a:endParaRPr>
            </a:p>
          </p:txBody>
        </p:sp>
      </p:grpSp>
      <p:sp>
        <p:nvSpPr>
          <p:cNvPr id="74" name="직사각형 73">
            <a:hlinkClick r:id="rId5" action="ppaction://hlinksldjump"/>
            <a:extLst>
              <a:ext uri="{FF2B5EF4-FFF2-40B4-BE49-F238E27FC236}">
                <a16:creationId xmlns:a16="http://schemas.microsoft.com/office/drawing/2014/main" id="{68F8EA5C-CCB3-404A-9F2D-B3A36EC288E0}"/>
              </a:ext>
            </a:extLst>
          </p:cNvPr>
          <p:cNvSpPr/>
          <p:nvPr/>
        </p:nvSpPr>
        <p:spPr>
          <a:xfrm>
            <a:off x="9845041" y="4897120"/>
            <a:ext cx="2315418" cy="1877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슬라이드 번호 개체 틀 3">
            <a:extLst>
              <a:ext uri="{FF2B5EF4-FFF2-40B4-BE49-F238E27FC236}">
                <a16:creationId xmlns:a16="http://schemas.microsoft.com/office/drawing/2014/main" id="{44108411-4037-431B-8595-A2139D053698}"/>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11-9</a:t>
            </a:r>
          </a:p>
        </p:txBody>
      </p:sp>
    </p:spTree>
    <p:extLst>
      <p:ext uri="{BB962C8B-B14F-4D97-AF65-F5344CB8AC3E}">
        <p14:creationId xmlns:p14="http://schemas.microsoft.com/office/powerpoint/2010/main" val="3175892303"/>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cap="none"/>
              <a:t>Evaluation</a:t>
            </a:r>
            <a:endParaRPr lang="ko-KR" altLang="en-US" cap="none"/>
          </a:p>
        </p:txBody>
      </p:sp>
      <p:sp>
        <p:nvSpPr>
          <p:cNvPr id="3" name="내용 개체 틀 2"/>
          <p:cNvSpPr>
            <a:spLocks noGrp="1"/>
          </p:cNvSpPr>
          <p:nvPr>
            <p:ph idx="1"/>
          </p:nvPr>
        </p:nvSpPr>
        <p:spPr>
          <a:xfrm>
            <a:off x="581195" y="1574804"/>
            <a:ext cx="11029615" cy="4932676"/>
          </a:xfrm>
        </p:spPr>
        <p:txBody>
          <a:bodyPr>
            <a:noAutofit/>
          </a:bodyPr>
          <a:lstStyle/>
          <a:p>
            <a:pPr lvl="0">
              <a:defRPr/>
            </a:pPr>
            <a:endParaRPr lang="en-US" altLang="ko-KR" sz="1800">
              <a:solidFill>
                <a:srgbClr val="3D3D3D"/>
              </a:solidFill>
            </a:endParaRPr>
          </a:p>
          <a:p>
            <a:pPr lvl="1">
              <a:defRPr/>
            </a:pPr>
            <a:endParaRPr lang="en-US" altLang="ko-KR" sz="1800"/>
          </a:p>
        </p:txBody>
      </p:sp>
      <p:sp>
        <p:nvSpPr>
          <p:cNvPr id="9" name="내용 개체 틀 2"/>
          <p:cNvSpPr>
            <a:spLocks noGrp="1"/>
          </p:cNvSpPr>
          <p:nvPr/>
        </p:nvSpPr>
        <p:spPr>
          <a:xfrm>
            <a:off x="371644" y="1470029"/>
            <a:ext cx="12258203" cy="4932676"/>
          </a:xfrm>
          <a:prstGeom prst="rect">
            <a:avLst/>
          </a:prstGeom>
        </p:spPr>
        <p:txBody>
          <a:bodyPr vert="horz" wrap="square" lIns="91440" tIns="45720" rIns="91440" bIns="45720" anchor="t" anchorCtr="0">
            <a:noAutofit/>
          </a:bodyPr>
          <a:lstStyle/>
          <a:p>
            <a:pPr marL="305992" lvl="0" indent="-305992" algn="l" defTabSz="457189" rtl="0" eaLnBrk="1" latinLnBrk="1" hangingPunct="1">
              <a:lnSpc>
                <a:spcPct val="100000"/>
              </a:lnSpc>
              <a:spcBef>
                <a:spcPct val="20000"/>
              </a:spcBef>
              <a:spcAft>
                <a:spcPts val="600"/>
              </a:spcAft>
              <a:buClr>
                <a:schemeClr val="accent2"/>
              </a:buClr>
              <a:buSzPct val="100000"/>
              <a:buFont typeface="Wingdings 2"/>
              <a:buChar char=""/>
              <a:defRPr/>
            </a:pPr>
            <a:r>
              <a:rPr kumimoji="0" lang="en-US" altLang="ko-KR" sz="2400" b="0" i="0" u="none" strike="noStrike" kern="1200" cap="none" spc="0" normalizeH="0" baseline="0" dirty="0">
                <a:solidFill>
                  <a:srgbClr val="3D3D3D"/>
                </a:solidFill>
                <a:latin typeface="Gill Sans MT"/>
                <a:ea typeface="HY헤드라인M"/>
                <a:cs typeface="Gill Sans MT"/>
              </a:rPr>
              <a:t> Compare with </a:t>
            </a:r>
            <a:r>
              <a:rPr kumimoji="0" lang="en-US" altLang="ko-KR" sz="2400" b="0" i="0" u="none" strike="noStrike" kern="1200" cap="none" spc="0" normalizeH="0" baseline="0" dirty="0" err="1">
                <a:solidFill>
                  <a:srgbClr val="3D3D3D"/>
                </a:solidFill>
                <a:latin typeface="Gill Sans MT"/>
                <a:ea typeface="HY헤드라인M"/>
                <a:cs typeface="Gill Sans MT"/>
              </a:rPr>
              <a:t>RLizard</a:t>
            </a:r>
            <a:r>
              <a:rPr kumimoji="0" lang="en-US" altLang="ko-KR" sz="2400" b="0" i="0" u="none" strike="noStrike" kern="1200" cap="none" spc="0" normalizeH="0" baseline="0" dirty="0">
                <a:solidFill>
                  <a:srgbClr val="3D3D3D"/>
                </a:solidFill>
                <a:latin typeface="Gill Sans MT"/>
                <a:ea typeface="HY헤드라인M"/>
                <a:cs typeface="Gill Sans MT"/>
              </a:rPr>
              <a:t>,</a:t>
            </a:r>
          </a:p>
          <a:p>
            <a:pPr marL="629984" lvl="1" indent="-305992" algn="l" defTabSz="116126" rtl="0" eaLnBrk="1" latinLnBrk="0" hangingPunct="1">
              <a:lnSpc>
                <a:spcPct val="100000"/>
              </a:lnSpc>
              <a:spcBef>
                <a:spcPct val="20000"/>
              </a:spcBef>
              <a:spcAft>
                <a:spcPts val="600"/>
              </a:spcAft>
              <a:buClr>
                <a:schemeClr val="accent2"/>
              </a:buClr>
              <a:buSzPct val="100000"/>
              <a:buFont typeface="Wingdings 2"/>
              <a:buChar char=""/>
              <a:defRPr/>
            </a:pPr>
            <a:r>
              <a:rPr kumimoji="0" lang="en-US" altLang="ko-KR" sz="2400" b="0" i="0" u="none" strike="noStrike" kern="1200" cap="none" spc="0" normalizeH="0" baseline="0" dirty="0">
                <a:solidFill>
                  <a:srgbClr val="3D3D3D"/>
                </a:solidFill>
                <a:latin typeface="Gill Sans MT"/>
                <a:ea typeface="HY헤드라인M"/>
                <a:cs typeface="Gill Sans MT"/>
              </a:rPr>
              <a:t>Band.: up to 85% smaller / </a:t>
            </a:r>
            <a:r>
              <a:rPr kumimoji="0" lang="en-US" altLang="ko-KR" sz="2400" b="0" i="0" u="none" strike="noStrike" kern="1200" cap="none" spc="0" normalizeH="0" baseline="0" dirty="0" err="1">
                <a:solidFill>
                  <a:srgbClr val="3D3D3D"/>
                </a:solidFill>
                <a:latin typeface="Gill Sans MT"/>
                <a:ea typeface="HY헤드라인M"/>
                <a:cs typeface="Gill Sans MT"/>
              </a:rPr>
              <a:t>Perfor</a:t>
            </a:r>
            <a:r>
              <a:rPr kumimoji="0" lang="en-US" altLang="ko-KR" sz="2400" b="0" i="0" u="none" strike="noStrike" kern="1200" cap="none" spc="0" normalizeH="0" baseline="0" dirty="0">
                <a:solidFill>
                  <a:srgbClr val="3D3D3D"/>
                </a:solidFill>
                <a:latin typeface="Gill Sans MT"/>
                <a:ea typeface="HY헤드라인M"/>
                <a:cs typeface="Gill Sans MT"/>
              </a:rPr>
              <a:t>.: 3.3x faster</a:t>
            </a:r>
          </a:p>
          <a:p>
            <a:pPr marL="305992" lvl="0" indent="-305992" algn="l" defTabSz="457189" rtl="0" eaLnBrk="1" latinLnBrk="1" hangingPunct="1">
              <a:lnSpc>
                <a:spcPct val="100000"/>
              </a:lnSpc>
              <a:spcBef>
                <a:spcPct val="20000"/>
              </a:spcBef>
              <a:spcAft>
                <a:spcPts val="600"/>
              </a:spcAft>
              <a:buClr>
                <a:schemeClr val="accent2"/>
              </a:buClr>
              <a:buSzPct val="100000"/>
              <a:buFont typeface="Wingdings 2"/>
              <a:buChar char=""/>
              <a:defRPr/>
            </a:pPr>
            <a:r>
              <a:rPr kumimoji="0" lang="en-US" altLang="ko-KR" sz="2400" b="0" i="0" u="none" strike="noStrike" kern="1200" cap="none" spc="0" normalizeH="0" baseline="0" dirty="0">
                <a:solidFill>
                  <a:srgbClr val="3D3D3D"/>
                </a:solidFill>
                <a:latin typeface="Gill Sans MT"/>
                <a:ea typeface="HY헤드라인M"/>
                <a:cs typeface="Gill Sans MT"/>
              </a:rPr>
              <a:t> Compare with NIST candidate Algorithms,</a:t>
            </a:r>
          </a:p>
          <a:p>
            <a:pPr marL="629984" lvl="1" indent="-305992" algn="l" defTabSz="116126" rtl="0" eaLnBrk="1" latinLnBrk="0" hangingPunct="1">
              <a:lnSpc>
                <a:spcPct val="100000"/>
              </a:lnSpc>
              <a:spcBef>
                <a:spcPct val="20000"/>
              </a:spcBef>
              <a:spcAft>
                <a:spcPts val="600"/>
              </a:spcAft>
              <a:buClr>
                <a:schemeClr val="accent2"/>
              </a:buClr>
              <a:buSzPct val="100000"/>
              <a:buFont typeface="Wingdings 2"/>
              <a:buChar char=""/>
              <a:defRPr/>
            </a:pPr>
            <a:r>
              <a:rPr kumimoji="0" lang="en-US" altLang="ko-KR" sz="2400" b="0" i="0" u="none" strike="noStrike" kern="1200" cap="none" spc="0" normalizeH="0" baseline="0" dirty="0">
                <a:solidFill>
                  <a:srgbClr val="3D3D3D"/>
                </a:solidFill>
                <a:latin typeface="Gill Sans MT"/>
                <a:ea typeface="HY헤드라인M"/>
                <a:cs typeface="Gill Sans MT"/>
              </a:rPr>
              <a:t>Band.: 5~42% smaller / </a:t>
            </a:r>
            <a:r>
              <a:rPr kumimoji="0" lang="en-US" altLang="ko-KR" sz="2400" b="0" i="0" u="none" strike="noStrike" kern="1200" cap="none" spc="0" normalizeH="0" baseline="0" dirty="0" err="1">
                <a:solidFill>
                  <a:srgbClr val="3D3D3D"/>
                </a:solidFill>
                <a:latin typeface="Gill Sans MT"/>
                <a:ea typeface="HY헤드라인M"/>
                <a:cs typeface="Gill Sans MT"/>
              </a:rPr>
              <a:t>Perfor</a:t>
            </a:r>
            <a:r>
              <a:rPr kumimoji="0" lang="en-US" altLang="ko-KR" sz="2400" b="0" i="0" u="none" strike="noStrike" kern="1200" cap="none" spc="0" normalizeH="0" baseline="0" dirty="0">
                <a:solidFill>
                  <a:srgbClr val="3D3D3D"/>
                </a:solidFill>
                <a:latin typeface="Gill Sans MT"/>
                <a:ea typeface="HY헤드라인M"/>
                <a:cs typeface="Gill Sans MT"/>
              </a:rPr>
              <a:t>.: 1.2~4.1x faster</a:t>
            </a:r>
          </a:p>
          <a:p>
            <a:pPr marL="1220392" lvl="2" indent="-305992" algn="l" defTabSz="457189" rtl="0" eaLnBrk="1" latinLnBrk="1" hangingPunct="1">
              <a:lnSpc>
                <a:spcPct val="100000"/>
              </a:lnSpc>
              <a:spcBef>
                <a:spcPct val="20000"/>
              </a:spcBef>
              <a:spcAft>
                <a:spcPts val="600"/>
              </a:spcAft>
              <a:buClr>
                <a:schemeClr val="accent2"/>
              </a:buClr>
              <a:buSzPct val="100000"/>
              <a:buFont typeface="Wingdings 2"/>
              <a:buChar char=""/>
              <a:defRPr/>
            </a:pPr>
            <a:endParaRPr kumimoji="0" lang="en-US" altLang="ko-KR" sz="1800" b="0" i="0" u="none" strike="noStrike" kern="1200" cap="none" spc="0" normalizeH="0" baseline="0" dirty="0">
              <a:solidFill>
                <a:srgbClr val="3D3D3D"/>
              </a:solidFill>
              <a:latin typeface="Gill Sans MT"/>
              <a:ea typeface="HY헤드라인M"/>
              <a:cs typeface="Gill Sans MT"/>
            </a:endParaRPr>
          </a:p>
          <a:p>
            <a:pPr marL="629984" lvl="1" indent="-305992" algn="l" defTabSz="457189" rtl="0" eaLnBrk="1" latinLnBrk="1" hangingPunct="1">
              <a:lnSpc>
                <a:spcPct val="100000"/>
              </a:lnSpc>
              <a:spcBef>
                <a:spcPct val="20000"/>
              </a:spcBef>
              <a:spcAft>
                <a:spcPts val="600"/>
              </a:spcAft>
              <a:buClr>
                <a:schemeClr val="accent2"/>
              </a:buClr>
              <a:buSzPct val="100000"/>
              <a:buFont typeface="Wingdings 2"/>
              <a:buChar char=""/>
              <a:defRPr/>
            </a:pPr>
            <a:endParaRPr kumimoji="0" lang="en-US" altLang="ko-KR" sz="1800" b="0" i="0" u="none" strike="noStrike" kern="1200" cap="none" spc="0" normalizeH="0" baseline="0" dirty="0">
              <a:solidFill>
                <a:srgbClr val="3D3D3D"/>
              </a:solidFill>
              <a:latin typeface="Gill Sans MT"/>
              <a:ea typeface="HY헤드라인M"/>
              <a:cs typeface="Gill Sans MT"/>
            </a:endParaRPr>
          </a:p>
        </p:txBody>
      </p:sp>
      <p:sp>
        <p:nvSpPr>
          <p:cNvPr id="8" name="슬라이드 번호 개체 틀 3">
            <a:extLst>
              <a:ext uri="{FF2B5EF4-FFF2-40B4-BE49-F238E27FC236}">
                <a16:creationId xmlns:a16="http://schemas.microsoft.com/office/drawing/2014/main" id="{6044DD50-30EC-4CCC-B00B-EACACEDA57D9}"/>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1500" kern="1200" baseline="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ko-KR" dirty="0">
                <a:latin typeface="+mn-ea"/>
              </a:rPr>
              <a:t>11-10</a:t>
            </a:r>
          </a:p>
        </p:txBody>
      </p:sp>
      <p:pic>
        <p:nvPicPr>
          <p:cNvPr id="5" name="그림 4">
            <a:extLst>
              <a:ext uri="{FF2B5EF4-FFF2-40B4-BE49-F238E27FC236}">
                <a16:creationId xmlns:a16="http://schemas.microsoft.com/office/drawing/2014/main" id="{E5690A14-BCF0-4579-AB9C-8FB908A9EE3D}"/>
              </a:ext>
            </a:extLst>
          </p:cNvPr>
          <p:cNvPicPr>
            <a:picLocks noChangeAspect="1"/>
          </p:cNvPicPr>
          <p:nvPr/>
        </p:nvPicPr>
        <p:blipFill>
          <a:blip r:embed="rId3"/>
          <a:stretch>
            <a:fillRect/>
          </a:stretch>
        </p:blipFill>
        <p:spPr>
          <a:xfrm>
            <a:off x="371643" y="3610896"/>
            <a:ext cx="6462789" cy="3204655"/>
          </a:xfrm>
          <a:prstGeom prst="rect">
            <a:avLst/>
          </a:prstGeom>
        </p:spPr>
      </p:pic>
      <p:pic>
        <p:nvPicPr>
          <p:cNvPr id="10" name="그림 9">
            <a:extLst>
              <a:ext uri="{FF2B5EF4-FFF2-40B4-BE49-F238E27FC236}">
                <a16:creationId xmlns:a16="http://schemas.microsoft.com/office/drawing/2014/main" id="{70BAA516-A3B9-463D-8594-482990FE709A}"/>
              </a:ext>
            </a:extLst>
          </p:cNvPr>
          <p:cNvPicPr>
            <a:picLocks noChangeAspect="1"/>
          </p:cNvPicPr>
          <p:nvPr/>
        </p:nvPicPr>
        <p:blipFill>
          <a:blip r:embed="rId4"/>
          <a:stretch>
            <a:fillRect/>
          </a:stretch>
        </p:blipFill>
        <p:spPr>
          <a:xfrm>
            <a:off x="6834432" y="1396642"/>
            <a:ext cx="5357568" cy="5461358"/>
          </a:xfrm>
          <a:prstGeom prst="rect">
            <a:avLst/>
          </a:prstGeom>
        </p:spPr>
      </p:pic>
    </p:spTree>
    <p:extLst>
      <p:ext uri="{BB962C8B-B14F-4D97-AF65-F5344CB8AC3E}">
        <p14:creationId xmlns:p14="http://schemas.microsoft.com/office/powerpoint/2010/main" val="423213777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5DF5DD-B342-492F-A776-4FFD724EDC8E}"/>
              </a:ext>
            </a:extLst>
          </p:cNvPr>
          <p:cNvSpPr>
            <a:spLocks noGrp="1"/>
          </p:cNvSpPr>
          <p:nvPr>
            <p:ph type="title"/>
          </p:nvPr>
        </p:nvSpPr>
        <p:spPr/>
        <p:txBody>
          <a:bodyPr/>
          <a:lstStyle/>
          <a:p>
            <a:r>
              <a:rPr lang="en-US" altLang="ko-KR" cap="none" dirty="0"/>
              <a:t>Conclusion</a:t>
            </a:r>
            <a:endParaRPr lang="ko-KR" altLang="en-US" cap="none" dirty="0"/>
          </a:p>
        </p:txBody>
      </p:sp>
      <p:sp>
        <p:nvSpPr>
          <p:cNvPr id="4" name="슬라이드 번호 개체 틀 3">
            <a:extLst>
              <a:ext uri="{FF2B5EF4-FFF2-40B4-BE49-F238E27FC236}">
                <a16:creationId xmlns:a16="http://schemas.microsoft.com/office/drawing/2014/main" id="{C428C6E4-A832-4AAC-B94D-3F18B171109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10" name="그림 9">
            <a:extLst>
              <a:ext uri="{FF2B5EF4-FFF2-40B4-BE49-F238E27FC236}">
                <a16:creationId xmlns:a16="http://schemas.microsoft.com/office/drawing/2014/main" id="{5053CB64-DD3B-4D3B-AC3A-1A3435549207}"/>
              </a:ext>
            </a:extLst>
          </p:cNvPr>
          <p:cNvPicPr>
            <a:picLocks noChangeAspect="1"/>
          </p:cNvPicPr>
          <p:nvPr/>
        </p:nvPicPr>
        <p:blipFill rotWithShape="1">
          <a:blip r:embed="rId3"/>
          <a:srcRect b="6392"/>
          <a:stretch/>
        </p:blipFill>
        <p:spPr>
          <a:xfrm>
            <a:off x="6095999" y="1282046"/>
            <a:ext cx="6096000" cy="4493721"/>
          </a:xfrm>
          <a:prstGeom prst="rect">
            <a:avLst/>
          </a:prstGeom>
        </p:spPr>
      </p:pic>
      <p:pic>
        <p:nvPicPr>
          <p:cNvPr id="12" name="그림 11">
            <a:extLst>
              <a:ext uri="{FF2B5EF4-FFF2-40B4-BE49-F238E27FC236}">
                <a16:creationId xmlns:a16="http://schemas.microsoft.com/office/drawing/2014/main" id="{9BCF59DA-7EA7-4BC1-A3D1-C966403FFB26}"/>
              </a:ext>
            </a:extLst>
          </p:cNvPr>
          <p:cNvPicPr>
            <a:picLocks noChangeAspect="1"/>
          </p:cNvPicPr>
          <p:nvPr/>
        </p:nvPicPr>
        <p:blipFill rotWithShape="1">
          <a:blip r:embed="rId4"/>
          <a:srcRect b="6392"/>
          <a:stretch/>
        </p:blipFill>
        <p:spPr>
          <a:xfrm>
            <a:off x="0" y="1282046"/>
            <a:ext cx="6096000" cy="4493721"/>
          </a:xfrm>
          <a:prstGeom prst="rect">
            <a:avLst/>
          </a:prstGeom>
        </p:spPr>
      </p:pic>
      <p:pic>
        <p:nvPicPr>
          <p:cNvPr id="13" name="그림 12">
            <a:extLst>
              <a:ext uri="{FF2B5EF4-FFF2-40B4-BE49-F238E27FC236}">
                <a16:creationId xmlns:a16="http://schemas.microsoft.com/office/drawing/2014/main" id="{FF4DC043-480D-4DF1-A14B-55059D38E618}"/>
              </a:ext>
            </a:extLst>
          </p:cNvPr>
          <p:cNvPicPr>
            <a:picLocks noChangeAspect="1"/>
          </p:cNvPicPr>
          <p:nvPr/>
        </p:nvPicPr>
        <p:blipFill rotWithShape="1">
          <a:blip r:embed="rId3"/>
          <a:srcRect l="4088" t="92784" r="3443" b="1189"/>
          <a:stretch/>
        </p:blipFill>
        <p:spPr>
          <a:xfrm>
            <a:off x="3275634" y="1282046"/>
            <a:ext cx="5636870" cy="289367"/>
          </a:xfrm>
          <a:prstGeom prst="rect">
            <a:avLst/>
          </a:prstGeom>
        </p:spPr>
      </p:pic>
      <p:sp>
        <p:nvSpPr>
          <p:cNvPr id="14" name="TextBox 13">
            <a:extLst>
              <a:ext uri="{FF2B5EF4-FFF2-40B4-BE49-F238E27FC236}">
                <a16:creationId xmlns:a16="http://schemas.microsoft.com/office/drawing/2014/main" id="{AD716548-1376-4832-960D-D51A19DC2ED3}"/>
              </a:ext>
            </a:extLst>
          </p:cNvPr>
          <p:cNvSpPr txBox="1"/>
          <p:nvPr/>
        </p:nvSpPr>
        <p:spPr>
          <a:xfrm>
            <a:off x="2164464" y="5625293"/>
            <a:ext cx="1972015" cy="369332"/>
          </a:xfrm>
          <a:prstGeom prst="rect">
            <a:avLst/>
          </a:prstGeom>
          <a:noFill/>
        </p:spPr>
        <p:txBody>
          <a:bodyPr wrap="none" rtlCol="0">
            <a:spAutoFit/>
          </a:bodyPr>
          <a:lstStyle/>
          <a:p>
            <a:r>
              <a:rPr lang="en-US" altLang="ko-KR" dirty="0"/>
              <a:t>&lt; 128bit security &gt;</a:t>
            </a:r>
            <a:endParaRPr lang="ko-KR" altLang="en-US" dirty="0"/>
          </a:p>
        </p:txBody>
      </p:sp>
      <p:sp>
        <p:nvSpPr>
          <p:cNvPr id="15" name="TextBox 14">
            <a:extLst>
              <a:ext uri="{FF2B5EF4-FFF2-40B4-BE49-F238E27FC236}">
                <a16:creationId xmlns:a16="http://schemas.microsoft.com/office/drawing/2014/main" id="{FB7A5B06-B61A-4F59-A29D-6F016D0F70E2}"/>
              </a:ext>
            </a:extLst>
          </p:cNvPr>
          <p:cNvSpPr txBox="1"/>
          <p:nvPr/>
        </p:nvSpPr>
        <p:spPr>
          <a:xfrm>
            <a:off x="8260464" y="5661592"/>
            <a:ext cx="1972015" cy="369332"/>
          </a:xfrm>
          <a:prstGeom prst="rect">
            <a:avLst/>
          </a:prstGeom>
          <a:noFill/>
        </p:spPr>
        <p:txBody>
          <a:bodyPr wrap="none" rtlCol="0">
            <a:spAutoFit/>
          </a:bodyPr>
          <a:lstStyle/>
          <a:p>
            <a:r>
              <a:rPr lang="en-US" altLang="ko-KR" dirty="0"/>
              <a:t>&lt; 256bit security &gt;</a:t>
            </a:r>
            <a:endParaRPr lang="ko-KR" altLang="en-US" dirty="0"/>
          </a:p>
        </p:txBody>
      </p:sp>
      <p:sp>
        <p:nvSpPr>
          <p:cNvPr id="16" name="직사각형 4">
            <a:extLst>
              <a:ext uri="{FF2B5EF4-FFF2-40B4-BE49-F238E27FC236}">
                <a16:creationId xmlns:a16="http://schemas.microsoft.com/office/drawing/2014/main" id="{5C038AB9-7FDF-4140-A413-21C276CE71CD}"/>
              </a:ext>
            </a:extLst>
          </p:cNvPr>
          <p:cNvSpPr/>
          <p:nvPr/>
        </p:nvSpPr>
        <p:spPr>
          <a:xfrm>
            <a:off x="436879" y="6016524"/>
            <a:ext cx="11475587" cy="798412"/>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a:spcBef>
                <a:spcPct val="0"/>
              </a:spcBef>
              <a:defRPr/>
            </a:pPr>
            <a:r>
              <a:rPr lang="ko-KR" altLang="en-US" sz="2400" b="1" dirty="0">
                <a:solidFill>
                  <a:schemeClr val="bg1"/>
                </a:solidFill>
                <a:cs typeface="Gill Sans MT"/>
              </a:rPr>
              <a:t>★</a:t>
            </a:r>
            <a:r>
              <a:rPr lang="en-US" altLang="ko-KR" sz="2400" b="1" dirty="0">
                <a:solidFill>
                  <a:schemeClr val="bg1"/>
                </a:solidFill>
                <a:cs typeface="Gill Sans MT"/>
              </a:rPr>
              <a:t> </a:t>
            </a:r>
            <a:r>
              <a:rPr lang="en-US" altLang="ko-KR" sz="2400" b="1" dirty="0" err="1">
                <a:solidFill>
                  <a:schemeClr val="bg1"/>
                </a:solidFill>
                <a:cs typeface="Gill Sans MT"/>
              </a:rPr>
              <a:t>LizarMong</a:t>
            </a:r>
            <a:r>
              <a:rPr lang="en-US" altLang="ko-KR" sz="2400" b="1" dirty="0">
                <a:solidFill>
                  <a:schemeClr val="bg1"/>
                </a:solidFill>
                <a:cs typeface="Gill Sans MT"/>
              </a:rPr>
              <a:t> is excellent key encapsulation mechanism of all aspect! </a:t>
            </a:r>
            <a:r>
              <a:rPr lang="ko-KR" altLang="en-US" sz="2400" b="1" dirty="0">
                <a:solidFill>
                  <a:schemeClr val="bg1"/>
                </a:solidFill>
                <a:cs typeface="Gill Sans MT"/>
              </a:rPr>
              <a:t>★</a:t>
            </a:r>
            <a:endParaRPr kumimoji="0" lang="ko-KR" altLang="en-US" sz="2400" b="1" i="0" u="none" strike="noStrike" kern="1200" cap="none" spc="0" normalizeH="0" baseline="0" dirty="0">
              <a:solidFill>
                <a:schemeClr val="bg1"/>
              </a:solidFill>
              <a:latin typeface="Gill Sans MT"/>
              <a:ea typeface="HY헤드라인M"/>
              <a:cs typeface="Gill Sans MT"/>
            </a:endParaRPr>
          </a:p>
        </p:txBody>
      </p:sp>
      <p:sp>
        <p:nvSpPr>
          <p:cNvPr id="17" name="슬라이드 번호 개체 틀 3">
            <a:extLst>
              <a:ext uri="{FF2B5EF4-FFF2-40B4-BE49-F238E27FC236}">
                <a16:creationId xmlns:a16="http://schemas.microsoft.com/office/drawing/2014/main" id="{D9FBF41F-B5D8-45BD-B297-3EE6D7E07FD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1500" kern="1200" baseline="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ltLang="ko-KR" sz="1000" dirty="0">
                <a:latin typeface="+mn-ea"/>
              </a:rPr>
              <a:t>11-11</a:t>
            </a:r>
          </a:p>
        </p:txBody>
      </p:sp>
    </p:spTree>
    <p:extLst>
      <p:ext uri="{BB962C8B-B14F-4D97-AF65-F5344CB8AC3E}">
        <p14:creationId xmlns:p14="http://schemas.microsoft.com/office/powerpoint/2010/main" val="385527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81192" y="532434"/>
            <a:ext cx="10993549" cy="862660"/>
          </a:xfrm>
        </p:spPr>
        <p:txBody>
          <a:bodyPr/>
          <a:lstStyle/>
          <a:p>
            <a:pPr lvl="0">
              <a:defRPr/>
            </a:pPr>
            <a:r>
              <a:rPr lang="en-US" altLang="ko-KR" sz="3200" cap="none" dirty="0">
                <a:latin typeface="HY헤드라인M"/>
                <a:ea typeface="HY헤드라인M"/>
              </a:rPr>
              <a:t>Have any Questions? Thank you!</a:t>
            </a:r>
            <a:endParaRPr lang="ko-KR" altLang="en-US" sz="3200" cap="none" dirty="0">
              <a:latin typeface="HY헤드라인M"/>
              <a:ea typeface="HY헤드라인M"/>
            </a:endParaRPr>
          </a:p>
        </p:txBody>
      </p:sp>
      <p:sp>
        <p:nvSpPr>
          <p:cNvPr id="10" name="화살표: 줄무늬가 있는 오른쪽 9">
            <a:extLst>
              <a:ext uri="{FF2B5EF4-FFF2-40B4-BE49-F238E27FC236}">
                <a16:creationId xmlns:a16="http://schemas.microsoft.com/office/drawing/2014/main" id="{35E718A0-63D1-480A-AC70-14E45FFADCDA}"/>
              </a:ext>
            </a:extLst>
          </p:cNvPr>
          <p:cNvSpPr/>
          <p:nvPr/>
        </p:nvSpPr>
        <p:spPr>
          <a:xfrm rot="20862336">
            <a:off x="3590461" y="4953791"/>
            <a:ext cx="1865842" cy="706055"/>
          </a:xfrm>
          <a:prstGeom prst="striped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1375F0FF-7185-4AD8-A92A-722BB632C618}"/>
              </a:ext>
            </a:extLst>
          </p:cNvPr>
          <p:cNvPicPr>
            <a:picLocks noChangeAspect="1"/>
          </p:cNvPicPr>
          <p:nvPr/>
        </p:nvPicPr>
        <p:blipFill>
          <a:blip r:embed="rId3"/>
          <a:stretch>
            <a:fillRect/>
          </a:stretch>
        </p:blipFill>
        <p:spPr>
          <a:xfrm>
            <a:off x="1022084" y="4397264"/>
            <a:ext cx="2514600" cy="2266950"/>
          </a:xfrm>
          <a:prstGeom prst="rect">
            <a:avLst/>
          </a:prstGeom>
        </p:spPr>
      </p:pic>
      <p:sp>
        <p:nvSpPr>
          <p:cNvPr id="7" name="TextBox 6">
            <a:extLst>
              <a:ext uri="{FF2B5EF4-FFF2-40B4-BE49-F238E27FC236}">
                <a16:creationId xmlns:a16="http://schemas.microsoft.com/office/drawing/2014/main" id="{0CBA7468-3D3E-430C-8CC5-2C30F6586801}"/>
              </a:ext>
            </a:extLst>
          </p:cNvPr>
          <p:cNvSpPr txBox="1"/>
          <p:nvPr/>
        </p:nvSpPr>
        <p:spPr>
          <a:xfrm>
            <a:off x="-6816" y="6620615"/>
            <a:ext cx="5497018" cy="246221"/>
          </a:xfrm>
          <a:prstGeom prst="rect">
            <a:avLst/>
          </a:prstGeom>
          <a:noFill/>
        </p:spPr>
        <p:txBody>
          <a:bodyPr wrap="none" rtlCol="0">
            <a:spAutoFit/>
          </a:bodyPr>
          <a:lstStyle/>
          <a:p>
            <a:r>
              <a:rPr lang="en-US" altLang="ko-KR" sz="1000" dirty="0">
                <a:solidFill>
                  <a:srgbClr val="6A6A6A"/>
                </a:solidFill>
              </a:rPr>
              <a:t>&lt;fig. refer:</a:t>
            </a:r>
            <a:r>
              <a:rPr lang="ko-KR" altLang="en-US" sz="1000" dirty="0">
                <a:solidFill>
                  <a:srgbClr val="6A6A6A"/>
                </a:solidFill>
              </a:rPr>
              <a:t> </a:t>
            </a:r>
            <a:r>
              <a:rPr lang="en-US" altLang="ko-KR" sz="1000" dirty="0">
                <a:solidFill>
                  <a:srgbClr val="6A6A6A"/>
                </a:solidFill>
              </a:rPr>
              <a:t>https://csrc.nist.gov/CSRC/media/Presentations/Lizard/images-media/Lizard-April2018.pdf &gt;</a:t>
            </a:r>
            <a:endParaRPr lang="ko-KR" altLang="en-US" sz="1000" dirty="0">
              <a:solidFill>
                <a:srgbClr val="6A6A6A"/>
              </a:solidFill>
            </a:endParaRPr>
          </a:p>
        </p:txBody>
      </p:sp>
      <p:pic>
        <p:nvPicPr>
          <p:cNvPr id="9" name="그림 8">
            <a:extLst>
              <a:ext uri="{FF2B5EF4-FFF2-40B4-BE49-F238E27FC236}">
                <a16:creationId xmlns:a16="http://schemas.microsoft.com/office/drawing/2014/main" id="{1E694523-00C5-4846-84D1-2DBA1A825846}"/>
              </a:ext>
            </a:extLst>
          </p:cNvPr>
          <p:cNvPicPr>
            <a:picLocks noChangeAspect="1"/>
          </p:cNvPicPr>
          <p:nvPr/>
        </p:nvPicPr>
        <p:blipFill rotWithShape="1">
          <a:blip r:embed="rId4">
            <a:alphaModFix amt="51000"/>
          </a:blip>
          <a:stretch>
            <a:fillRect/>
          </a:stretch>
        </p:blipFill>
        <p:spPr>
          <a:xfrm>
            <a:off x="4194802" y="2858235"/>
            <a:ext cx="7620000" cy="3810000"/>
          </a:xfrm>
          <a:prstGeom prst="rect">
            <a:avLst/>
          </a:prstGeom>
        </p:spPr>
      </p:pic>
      <p:pic>
        <p:nvPicPr>
          <p:cNvPr id="8" name="그림 7">
            <a:extLst>
              <a:ext uri="{FF2B5EF4-FFF2-40B4-BE49-F238E27FC236}">
                <a16:creationId xmlns:a16="http://schemas.microsoft.com/office/drawing/2014/main" id="{86F31F40-0517-43B8-BF84-C603B8E1AA84}"/>
              </a:ext>
            </a:extLst>
          </p:cNvPr>
          <p:cNvPicPr>
            <a:picLocks noChangeAspect="1"/>
          </p:cNvPicPr>
          <p:nvPr/>
        </p:nvPicPr>
        <p:blipFill>
          <a:blip r:embed="rId5"/>
          <a:stretch>
            <a:fillRect/>
          </a:stretch>
        </p:blipFill>
        <p:spPr>
          <a:xfrm>
            <a:off x="5737614" y="1776715"/>
            <a:ext cx="4710896" cy="4710896"/>
          </a:xfrm>
          <a:prstGeom prst="rect">
            <a:avLst/>
          </a:prstGeom>
        </p:spPr>
      </p:pic>
    </p:spTree>
    <p:extLst>
      <p:ext uri="{BB962C8B-B14F-4D97-AF65-F5344CB8AC3E}">
        <p14:creationId xmlns:p14="http://schemas.microsoft.com/office/powerpoint/2010/main" val="53308295"/>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581192" y="602480"/>
            <a:ext cx="11029616" cy="667638"/>
          </a:xfrm>
        </p:spPr>
        <p:txBody>
          <a:bodyPr/>
          <a:lstStyle/>
          <a:p>
            <a:r>
              <a:rPr lang="en-US" altLang="ko-KR" dirty="0"/>
              <a:t>References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직사각형 4"/>
          <p:cNvSpPr/>
          <p:nvPr/>
        </p:nvSpPr>
        <p:spPr>
          <a:xfrm>
            <a:off x="383268" y="1430294"/>
            <a:ext cx="11808732" cy="5093702"/>
          </a:xfrm>
          <a:prstGeom prst="rect">
            <a:avLst/>
          </a:prstGeom>
          <a:solidFill>
            <a:schemeClr val="bg1"/>
          </a:solidFill>
        </p:spPr>
        <p:txBody>
          <a:bodyPr wrap="square">
            <a:spAutoFit/>
          </a:bodyPr>
          <a:lstStyle/>
          <a:p>
            <a:pPr algn="just"/>
            <a:r>
              <a:rPr lang="en-US" altLang="ko-KR" sz="1300" dirty="0">
                <a:latin typeface="Arial" panose="020B0604020202020204" pitchFamily="34" charset="0"/>
              </a:rPr>
              <a:t>[ATT+18]  Aydin </a:t>
            </a:r>
            <a:r>
              <a:rPr lang="en-US" altLang="ko-KR" sz="1300" dirty="0" err="1">
                <a:latin typeface="Arial" panose="020B0604020202020204" pitchFamily="34" charset="0"/>
              </a:rPr>
              <a:t>Aysu</a:t>
            </a:r>
            <a:r>
              <a:rPr lang="en-US" altLang="ko-KR" sz="1300" dirty="0">
                <a:latin typeface="Arial" panose="020B0604020202020204" pitchFamily="34" charset="0"/>
              </a:rPr>
              <a:t>, Youssef </a:t>
            </a:r>
            <a:r>
              <a:rPr lang="en-US" altLang="ko-KR" sz="1300" dirty="0" err="1">
                <a:latin typeface="Arial" panose="020B0604020202020204" pitchFamily="34" charset="0"/>
              </a:rPr>
              <a:t>Tobah</a:t>
            </a:r>
            <a:r>
              <a:rPr lang="en-US" altLang="ko-KR" sz="1300" dirty="0">
                <a:latin typeface="Arial" panose="020B0604020202020204" pitchFamily="34" charset="0"/>
              </a:rPr>
              <a:t>, Mohit Tiwari, Andreas </a:t>
            </a:r>
            <a:r>
              <a:rPr lang="en-US" altLang="ko-KR" sz="1300" dirty="0" err="1">
                <a:latin typeface="Arial" panose="020B0604020202020204" pitchFamily="34" charset="0"/>
              </a:rPr>
              <a:t>Gerstlauer</a:t>
            </a:r>
            <a:r>
              <a:rPr lang="en-US" altLang="ko-KR" sz="1300" dirty="0">
                <a:latin typeface="Arial" panose="020B0604020202020204" pitchFamily="34" charset="0"/>
              </a:rPr>
              <a:t>, and Michael </a:t>
            </a:r>
            <a:r>
              <a:rPr lang="en-US" altLang="ko-KR" sz="1300" dirty="0" err="1">
                <a:latin typeface="Arial" panose="020B0604020202020204" pitchFamily="34" charset="0"/>
              </a:rPr>
              <a:t>Orshansky</a:t>
            </a:r>
            <a:r>
              <a:rPr lang="en-US" altLang="ko-KR" sz="1300" dirty="0">
                <a:latin typeface="Arial" panose="020B0604020202020204" pitchFamily="34" charset="0"/>
              </a:rPr>
              <a:t>. Horizontal side-channel vulnerabilities of post-quantum key </a:t>
            </a:r>
          </a:p>
          <a:p>
            <a:pPr algn="just"/>
            <a:r>
              <a:rPr lang="en-US" altLang="ko-KR" sz="1300" dirty="0">
                <a:latin typeface="Arial" panose="020B0604020202020204" pitchFamily="34" charset="0"/>
              </a:rPr>
              <a:t>                exchange protocols. In 2018 IEEE International Symposium on Hardware Oriented Security and Trust (HOST), pages 81–88. IEEE, 2018.</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[ADPS16] </a:t>
            </a:r>
            <a:r>
              <a:rPr lang="en-US" altLang="ko-KR" sz="1300" dirty="0" err="1">
                <a:latin typeface="Arial" panose="020B0604020202020204" pitchFamily="34" charset="0"/>
              </a:rPr>
              <a:t>Erdem</a:t>
            </a:r>
            <a:r>
              <a:rPr lang="en-US" altLang="ko-KR" sz="1300" dirty="0">
                <a:latin typeface="Arial" panose="020B0604020202020204" pitchFamily="34" charset="0"/>
              </a:rPr>
              <a:t> </a:t>
            </a:r>
            <a:r>
              <a:rPr lang="en-US" altLang="ko-KR" sz="1300" dirty="0" err="1">
                <a:latin typeface="Arial" panose="020B0604020202020204" pitchFamily="34" charset="0"/>
              </a:rPr>
              <a:t>Alkim</a:t>
            </a:r>
            <a:r>
              <a:rPr lang="en-US" altLang="ko-KR" sz="1300" dirty="0">
                <a:latin typeface="Arial" panose="020B0604020202020204" pitchFamily="34" charset="0"/>
              </a:rPr>
              <a:t>, Léo </a:t>
            </a:r>
            <a:r>
              <a:rPr lang="en-US" altLang="ko-KR" sz="1300" dirty="0" err="1">
                <a:latin typeface="Arial" panose="020B0604020202020204" pitchFamily="34" charset="0"/>
              </a:rPr>
              <a:t>Ducas</a:t>
            </a:r>
            <a:r>
              <a:rPr lang="en-US" altLang="ko-KR" sz="1300" dirty="0">
                <a:latin typeface="Arial" panose="020B0604020202020204" pitchFamily="34" charset="0"/>
              </a:rPr>
              <a:t>, Thomas </a:t>
            </a:r>
            <a:r>
              <a:rPr lang="en-US" altLang="ko-KR" sz="1300" dirty="0" err="1">
                <a:latin typeface="Arial" panose="020B0604020202020204" pitchFamily="34" charset="0"/>
              </a:rPr>
              <a:t>Pöppelmann</a:t>
            </a:r>
            <a:r>
              <a:rPr lang="en-US" altLang="ko-KR" sz="1300" dirty="0">
                <a:latin typeface="Arial" panose="020B0604020202020204" pitchFamily="34" charset="0"/>
              </a:rPr>
              <a:t>, and Peter Schwabe. Post-quantum key exchange a new hope. In 25th {USENIX} Security </a:t>
            </a:r>
          </a:p>
          <a:p>
            <a:pPr algn="just"/>
            <a:r>
              <a:rPr lang="en-US" altLang="ko-KR" sz="1300" dirty="0">
                <a:latin typeface="Arial" panose="020B0604020202020204" pitchFamily="34" charset="0"/>
              </a:rPr>
              <a:t>                 Symposium ({USENIX} Security 16), pages 327–343, 2016.</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[Alb17]      MR Albrecht. A sage module for estimating the concrete security of learning with errors instances (2017).</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[BFM+18] </a:t>
            </a:r>
            <a:r>
              <a:rPr lang="en-US" altLang="ko-KR" sz="1300" dirty="0" err="1">
                <a:latin typeface="Arial" panose="020B0604020202020204" pitchFamily="34" charset="0"/>
              </a:rPr>
              <a:t>Joppe</a:t>
            </a:r>
            <a:r>
              <a:rPr lang="en-US" altLang="ko-KR" sz="1300" dirty="0">
                <a:latin typeface="Arial" panose="020B0604020202020204" pitchFamily="34" charset="0"/>
              </a:rPr>
              <a:t> W Bos, Simon </a:t>
            </a:r>
            <a:r>
              <a:rPr lang="en-US" altLang="ko-KR" sz="1300" dirty="0" err="1">
                <a:latin typeface="Arial" panose="020B0604020202020204" pitchFamily="34" charset="0"/>
              </a:rPr>
              <a:t>Friedberger</a:t>
            </a:r>
            <a:r>
              <a:rPr lang="en-US" altLang="ko-KR" sz="1300" dirty="0">
                <a:latin typeface="Arial" panose="020B0604020202020204" pitchFamily="34" charset="0"/>
              </a:rPr>
              <a:t>, Marco </a:t>
            </a:r>
            <a:r>
              <a:rPr lang="en-US" altLang="ko-KR" sz="1300" dirty="0" err="1">
                <a:latin typeface="Arial" panose="020B0604020202020204" pitchFamily="34" charset="0"/>
              </a:rPr>
              <a:t>Martinoli</a:t>
            </a:r>
            <a:r>
              <a:rPr lang="en-US" altLang="ko-KR" sz="1300" dirty="0">
                <a:latin typeface="Arial" panose="020B0604020202020204" pitchFamily="34" charset="0"/>
              </a:rPr>
              <a:t>, Elisabeth Oswald, and </a:t>
            </a:r>
            <a:r>
              <a:rPr lang="en-US" altLang="ko-KR" sz="1300" dirty="0" err="1">
                <a:latin typeface="Arial" panose="020B0604020202020204" pitchFamily="34" charset="0"/>
              </a:rPr>
              <a:t>Martijn</a:t>
            </a:r>
            <a:r>
              <a:rPr lang="en-US" altLang="ko-KR" sz="1300" dirty="0">
                <a:latin typeface="Arial" panose="020B0604020202020204" pitchFamily="34" charset="0"/>
              </a:rPr>
              <a:t> Stam. Assessing the feasibility of single trace power analysis of </a:t>
            </a:r>
          </a:p>
          <a:p>
            <a:pPr algn="just"/>
            <a:r>
              <a:rPr lang="en-US" altLang="ko-KR" sz="1300" dirty="0">
                <a:latin typeface="Arial" panose="020B0604020202020204" pitchFamily="34" charset="0"/>
              </a:rPr>
              <a:t>                 </a:t>
            </a:r>
            <a:r>
              <a:rPr lang="en-US" altLang="ko-KR" sz="1300" dirty="0" err="1">
                <a:latin typeface="Arial" panose="020B0604020202020204" pitchFamily="34" charset="0"/>
              </a:rPr>
              <a:t>frodo</a:t>
            </a:r>
            <a:r>
              <a:rPr lang="en-US" altLang="ko-KR" sz="1300" dirty="0">
                <a:latin typeface="Arial" panose="020B0604020202020204" pitchFamily="34" charset="0"/>
              </a:rPr>
              <a:t>. In International Conference on Selected Areas in Cryptography, pages 216–234. Springer, 2018.</a:t>
            </a:r>
          </a:p>
          <a:p>
            <a:pPr algn="just"/>
            <a:r>
              <a:rPr lang="en-US" altLang="ko-KR" sz="1300" dirty="0">
                <a:latin typeface="Arial" panose="020B0604020202020204" pitchFamily="34" charset="0"/>
              </a:rPr>
              <a:t> </a:t>
            </a:r>
          </a:p>
          <a:p>
            <a:pPr algn="just"/>
            <a:r>
              <a:rPr lang="en-US" altLang="ko-KR" sz="1300" dirty="0">
                <a:latin typeface="Arial" panose="020B0604020202020204" pitchFamily="34" charset="0"/>
              </a:rPr>
              <a:t>[BHLY16] Leon Groot </a:t>
            </a:r>
            <a:r>
              <a:rPr lang="en-US" altLang="ko-KR" sz="1300" dirty="0" err="1">
                <a:latin typeface="Arial" panose="020B0604020202020204" pitchFamily="34" charset="0"/>
              </a:rPr>
              <a:t>Bruinderink</a:t>
            </a:r>
            <a:r>
              <a:rPr lang="en-US" altLang="ko-KR" sz="1300" dirty="0">
                <a:latin typeface="Arial" panose="020B0604020202020204" pitchFamily="34" charset="0"/>
              </a:rPr>
              <a:t>, Andreas </a:t>
            </a:r>
            <a:r>
              <a:rPr lang="en-US" altLang="ko-KR" sz="1300" dirty="0" err="1">
                <a:latin typeface="Arial" panose="020B0604020202020204" pitchFamily="34" charset="0"/>
              </a:rPr>
              <a:t>Hülsing</a:t>
            </a:r>
            <a:r>
              <a:rPr lang="en-US" altLang="ko-KR" sz="1300" dirty="0">
                <a:latin typeface="Arial" panose="020B0604020202020204" pitchFamily="34" charset="0"/>
              </a:rPr>
              <a:t>, Tanja Lange, and Yuval </a:t>
            </a:r>
            <a:r>
              <a:rPr lang="en-US" altLang="ko-KR" sz="1300" dirty="0" err="1">
                <a:latin typeface="Arial" panose="020B0604020202020204" pitchFamily="34" charset="0"/>
              </a:rPr>
              <a:t>Yarom</a:t>
            </a:r>
            <a:r>
              <a:rPr lang="en-US" altLang="ko-KR" sz="1300" dirty="0">
                <a:latin typeface="Arial" panose="020B0604020202020204" pitchFamily="34" charset="0"/>
              </a:rPr>
              <a:t>. Flush, gauss, and reload–a cache attack on the bliss lattice-based </a:t>
            </a:r>
          </a:p>
          <a:p>
            <a:pPr algn="just"/>
            <a:r>
              <a:rPr lang="en-US" altLang="ko-KR" sz="1300" dirty="0">
                <a:latin typeface="Arial" panose="020B0604020202020204" pitchFamily="34" charset="0"/>
              </a:rPr>
              <a:t>                signature scheme. In International Conference on Cryptographic Hardware and Embedded Systems, pages 323–345. Springer, 2016. </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[CKLS18] Jung </a:t>
            </a:r>
            <a:r>
              <a:rPr lang="en-US" altLang="ko-KR" sz="1300" dirty="0" err="1">
                <a:latin typeface="Arial" panose="020B0604020202020204" pitchFamily="34" charset="0"/>
              </a:rPr>
              <a:t>Hee</a:t>
            </a:r>
            <a:r>
              <a:rPr lang="en-US" altLang="ko-KR" sz="1300" dirty="0">
                <a:latin typeface="Arial" panose="020B0604020202020204" pitchFamily="34" charset="0"/>
              </a:rPr>
              <a:t> </a:t>
            </a:r>
            <a:r>
              <a:rPr lang="en-US" altLang="ko-KR" sz="1300" dirty="0" err="1">
                <a:latin typeface="Arial" panose="020B0604020202020204" pitchFamily="34" charset="0"/>
              </a:rPr>
              <a:t>Cheon</a:t>
            </a:r>
            <a:r>
              <a:rPr lang="en-US" altLang="ko-KR" sz="1300" dirty="0">
                <a:latin typeface="Arial" panose="020B0604020202020204" pitchFamily="34" charset="0"/>
              </a:rPr>
              <a:t>, </a:t>
            </a:r>
            <a:r>
              <a:rPr lang="en-US" altLang="ko-KR" sz="1300" dirty="0" err="1">
                <a:latin typeface="Arial" panose="020B0604020202020204" pitchFamily="34" charset="0"/>
              </a:rPr>
              <a:t>Duhyeong</a:t>
            </a:r>
            <a:r>
              <a:rPr lang="en-US" altLang="ko-KR" sz="1300" dirty="0">
                <a:latin typeface="Arial" panose="020B0604020202020204" pitchFamily="34" charset="0"/>
              </a:rPr>
              <a:t> Kim, </a:t>
            </a:r>
            <a:r>
              <a:rPr lang="en-US" altLang="ko-KR" sz="1300" dirty="0" err="1">
                <a:latin typeface="Arial" panose="020B0604020202020204" pitchFamily="34" charset="0"/>
              </a:rPr>
              <a:t>Joohee</a:t>
            </a:r>
            <a:r>
              <a:rPr lang="en-US" altLang="ko-KR" sz="1300" dirty="0">
                <a:latin typeface="Arial" panose="020B0604020202020204" pitchFamily="34" charset="0"/>
              </a:rPr>
              <a:t> Lee, and </a:t>
            </a:r>
            <a:r>
              <a:rPr lang="en-US" altLang="ko-KR" sz="1300" dirty="0" err="1">
                <a:latin typeface="Arial" panose="020B0604020202020204" pitchFamily="34" charset="0"/>
              </a:rPr>
              <a:t>Yongsoo</a:t>
            </a:r>
            <a:r>
              <a:rPr lang="en-US" altLang="ko-KR" sz="1300" dirty="0">
                <a:latin typeface="Arial" panose="020B0604020202020204" pitchFamily="34" charset="0"/>
              </a:rPr>
              <a:t> Song. </a:t>
            </a:r>
            <a:r>
              <a:rPr lang="en-US" altLang="ko-KR" sz="1300" dirty="0" err="1">
                <a:latin typeface="Arial" panose="020B0604020202020204" pitchFamily="34" charset="0"/>
              </a:rPr>
              <a:t>Lizard:Cut</a:t>
            </a:r>
            <a:r>
              <a:rPr lang="en-US" altLang="ko-KR" sz="1300" dirty="0">
                <a:latin typeface="Arial" panose="020B0604020202020204" pitchFamily="34" charset="0"/>
              </a:rPr>
              <a:t> off the tail! a practical post-quantum public-key encryption from </a:t>
            </a:r>
            <a:r>
              <a:rPr lang="en-US" altLang="ko-KR" sz="1300" dirty="0" err="1">
                <a:latin typeface="Arial" panose="020B0604020202020204" pitchFamily="34" charset="0"/>
              </a:rPr>
              <a:t>lwe</a:t>
            </a:r>
            <a:r>
              <a:rPr lang="en-US" altLang="ko-KR" sz="1300" dirty="0">
                <a:latin typeface="Arial" panose="020B0604020202020204" pitchFamily="34" charset="0"/>
              </a:rPr>
              <a:t>  </a:t>
            </a:r>
          </a:p>
          <a:p>
            <a:pPr algn="just"/>
            <a:r>
              <a:rPr lang="en-US" altLang="ko-KR" sz="1300" dirty="0">
                <a:latin typeface="Arial" panose="020B0604020202020204" pitchFamily="34" charset="0"/>
              </a:rPr>
              <a:t>                 and </a:t>
            </a:r>
            <a:r>
              <a:rPr lang="en-US" altLang="ko-KR" sz="1300" dirty="0" err="1">
                <a:latin typeface="Arial" panose="020B0604020202020204" pitchFamily="34" charset="0"/>
              </a:rPr>
              <a:t>lwr</a:t>
            </a:r>
            <a:r>
              <a:rPr lang="en-US" altLang="ko-KR" sz="1300" dirty="0">
                <a:latin typeface="Arial" panose="020B0604020202020204" pitchFamily="34" charset="0"/>
              </a:rPr>
              <a:t>. In International Conference on Security and Cryptography for </a:t>
            </a:r>
            <a:r>
              <a:rPr lang="en-US" altLang="ko-KR" sz="1300" dirty="0" err="1">
                <a:latin typeface="Arial" panose="020B0604020202020204" pitchFamily="34" charset="0"/>
              </a:rPr>
              <a:t>Networks,pages</a:t>
            </a:r>
            <a:r>
              <a:rPr lang="en-US" altLang="ko-KR" sz="1300" dirty="0">
                <a:latin typeface="Arial" panose="020B0604020202020204" pitchFamily="34" charset="0"/>
              </a:rPr>
              <a:t> 160–177. Springer, 2018.</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[DVV19]   Jan-Pieter </a:t>
            </a:r>
            <a:r>
              <a:rPr lang="en-US" altLang="ko-KR" sz="1300" dirty="0" err="1">
                <a:latin typeface="Arial" panose="020B0604020202020204" pitchFamily="34" charset="0"/>
              </a:rPr>
              <a:t>D’Anvers</a:t>
            </a:r>
            <a:r>
              <a:rPr lang="en-US" altLang="ko-KR" sz="1300" dirty="0">
                <a:latin typeface="Arial" panose="020B0604020202020204" pitchFamily="34" charset="0"/>
              </a:rPr>
              <a:t>, Frederik </a:t>
            </a:r>
            <a:r>
              <a:rPr lang="en-US" altLang="ko-KR" sz="1300" dirty="0" err="1">
                <a:latin typeface="Arial" panose="020B0604020202020204" pitchFamily="34" charset="0"/>
              </a:rPr>
              <a:t>Vercauteren</a:t>
            </a:r>
            <a:r>
              <a:rPr lang="en-US" altLang="ko-KR" sz="1300" dirty="0">
                <a:latin typeface="Arial" panose="020B0604020202020204" pitchFamily="34" charset="0"/>
              </a:rPr>
              <a:t>, and Ingrid </a:t>
            </a:r>
            <a:r>
              <a:rPr lang="en-US" altLang="ko-KR" sz="1300" dirty="0" err="1">
                <a:latin typeface="Arial" panose="020B0604020202020204" pitchFamily="34" charset="0"/>
              </a:rPr>
              <a:t>Verbauwhede</a:t>
            </a:r>
            <a:r>
              <a:rPr lang="en-US" altLang="ko-KR" sz="1300" dirty="0">
                <a:latin typeface="Arial" panose="020B0604020202020204" pitchFamily="34" charset="0"/>
              </a:rPr>
              <a:t>. The impact of error dependencies on ring/mod-</a:t>
            </a:r>
            <a:r>
              <a:rPr lang="en-US" altLang="ko-KR" sz="1300" dirty="0" err="1">
                <a:latin typeface="Arial" panose="020B0604020202020204" pitchFamily="34" charset="0"/>
              </a:rPr>
              <a:t>lwe</a:t>
            </a:r>
            <a:r>
              <a:rPr lang="en-US" altLang="ko-KR" sz="1300" dirty="0">
                <a:latin typeface="Arial" panose="020B0604020202020204" pitchFamily="34" charset="0"/>
              </a:rPr>
              <a:t>/</a:t>
            </a:r>
            <a:r>
              <a:rPr lang="en-US" altLang="ko-KR" sz="1300" dirty="0" err="1">
                <a:latin typeface="Arial" panose="020B0604020202020204" pitchFamily="34" charset="0"/>
              </a:rPr>
              <a:t>lwr</a:t>
            </a:r>
            <a:r>
              <a:rPr lang="en-US" altLang="ko-KR" sz="1300" dirty="0">
                <a:latin typeface="Arial" panose="020B0604020202020204" pitchFamily="34" charset="0"/>
              </a:rPr>
              <a:t> based schemes. </a:t>
            </a:r>
          </a:p>
          <a:p>
            <a:pPr algn="just"/>
            <a:r>
              <a:rPr lang="en-US" altLang="ko-KR" sz="1300" dirty="0">
                <a:latin typeface="Arial" panose="020B0604020202020204" pitchFamily="34" charset="0"/>
              </a:rPr>
              <a:t>                 In International Conference on Post-Quantum Cryptography, pages 103–115. Springer, 2019.</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[EFGT18] Thomas </a:t>
            </a:r>
            <a:r>
              <a:rPr lang="en-US" altLang="ko-KR" sz="1300" dirty="0" err="1">
                <a:latin typeface="Arial" panose="020B0604020202020204" pitchFamily="34" charset="0"/>
              </a:rPr>
              <a:t>Espitau</a:t>
            </a:r>
            <a:r>
              <a:rPr lang="en-US" altLang="ko-KR" sz="1300" dirty="0">
                <a:latin typeface="Arial" panose="020B0604020202020204" pitchFamily="34" charset="0"/>
              </a:rPr>
              <a:t>, Pierre-Alain </a:t>
            </a:r>
            <a:r>
              <a:rPr lang="en-US" altLang="ko-KR" sz="1300" dirty="0" err="1">
                <a:latin typeface="Arial" panose="020B0604020202020204" pitchFamily="34" charset="0"/>
              </a:rPr>
              <a:t>Fouque</a:t>
            </a:r>
            <a:r>
              <a:rPr lang="en-US" altLang="ko-KR" sz="1300" dirty="0">
                <a:latin typeface="Arial" panose="020B0604020202020204" pitchFamily="34" charset="0"/>
              </a:rPr>
              <a:t>, Benoit Gerard, and Mehdi </a:t>
            </a:r>
            <a:r>
              <a:rPr lang="en-US" altLang="ko-KR" sz="1300" dirty="0" err="1">
                <a:latin typeface="Arial" panose="020B0604020202020204" pitchFamily="34" charset="0"/>
              </a:rPr>
              <a:t>Tibouchi</a:t>
            </a:r>
            <a:r>
              <a:rPr lang="en-US" altLang="ko-KR" sz="1300" dirty="0">
                <a:latin typeface="Arial" panose="020B0604020202020204" pitchFamily="34" charset="0"/>
              </a:rPr>
              <a:t>. Loop-abort faults on lattice-based signature schemes and key exchange </a:t>
            </a:r>
          </a:p>
          <a:p>
            <a:pPr algn="just"/>
            <a:r>
              <a:rPr lang="en-US" altLang="ko-KR" sz="1300" dirty="0">
                <a:latin typeface="Arial" panose="020B0604020202020204" pitchFamily="34" charset="0"/>
              </a:rPr>
              <a:t>                 protocols. IEEE Transactions on Computers, 67(11):1535–1549, 2018.</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[HCY19]    Wei-</a:t>
            </a:r>
            <a:r>
              <a:rPr lang="en-US" altLang="ko-KR" sz="1300" dirty="0" err="1">
                <a:latin typeface="Arial" panose="020B0604020202020204" pitchFamily="34" charset="0"/>
              </a:rPr>
              <a:t>Lun</a:t>
            </a:r>
            <a:r>
              <a:rPr lang="en-US" altLang="ko-KR" sz="1300" dirty="0">
                <a:latin typeface="Arial" panose="020B0604020202020204" pitchFamily="34" charset="0"/>
              </a:rPr>
              <a:t> Huang, </a:t>
            </a:r>
            <a:r>
              <a:rPr lang="en-US" altLang="ko-KR" sz="1300" dirty="0" err="1">
                <a:latin typeface="Arial" panose="020B0604020202020204" pitchFamily="34" charset="0"/>
              </a:rPr>
              <a:t>Jiun</a:t>
            </a:r>
            <a:r>
              <a:rPr lang="en-US" altLang="ko-KR" sz="1300" dirty="0">
                <a:latin typeface="Arial" panose="020B0604020202020204" pitchFamily="34" charset="0"/>
              </a:rPr>
              <a:t>-Peng Chen, and Bo-Yin Yang. Correlation power analysis on </a:t>
            </a:r>
            <a:r>
              <a:rPr lang="en-US" altLang="ko-KR" sz="1300" dirty="0" err="1">
                <a:latin typeface="Arial" panose="020B0604020202020204" pitchFamily="34" charset="0"/>
              </a:rPr>
              <a:t>ntru</a:t>
            </a:r>
            <a:r>
              <a:rPr lang="en-US" altLang="ko-KR" sz="1300" dirty="0">
                <a:latin typeface="Arial" panose="020B0604020202020204" pitchFamily="34" charset="0"/>
              </a:rPr>
              <a:t> prime and related countermeasures. IACR Cryptology </a:t>
            </a:r>
            <a:r>
              <a:rPr lang="en-US" altLang="ko-KR" sz="1300" dirty="0" err="1">
                <a:latin typeface="Arial" panose="020B0604020202020204" pitchFamily="34" charset="0"/>
              </a:rPr>
              <a:t>ePrint</a:t>
            </a:r>
            <a:r>
              <a:rPr lang="en-US" altLang="ko-KR" sz="1300" dirty="0">
                <a:latin typeface="Arial" panose="020B0604020202020204" pitchFamily="34" charset="0"/>
              </a:rPr>
              <a:t> </a:t>
            </a:r>
          </a:p>
          <a:p>
            <a:pPr algn="just"/>
            <a:r>
              <a:rPr lang="en-US" altLang="ko-KR" sz="1300" dirty="0">
                <a:latin typeface="Arial" panose="020B0604020202020204" pitchFamily="34" charset="0"/>
              </a:rPr>
              <a:t>                  Archive, 2019:100, 2019.</a:t>
            </a:r>
          </a:p>
        </p:txBody>
      </p:sp>
    </p:spTree>
    <p:extLst>
      <p:ext uri="{BB962C8B-B14F-4D97-AF65-F5344CB8AC3E}">
        <p14:creationId xmlns:p14="http://schemas.microsoft.com/office/powerpoint/2010/main" val="179755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581192" y="592541"/>
            <a:ext cx="11029616" cy="667638"/>
          </a:xfrm>
        </p:spPr>
        <p:txBody>
          <a:bodyPr/>
          <a:lstStyle/>
          <a:p>
            <a:r>
              <a:rPr lang="en-US" altLang="ko-KR" dirty="0"/>
              <a:t>References</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직사각형 4"/>
          <p:cNvSpPr/>
          <p:nvPr/>
        </p:nvSpPr>
        <p:spPr>
          <a:xfrm>
            <a:off x="383268" y="1420351"/>
            <a:ext cx="11808732" cy="5093702"/>
          </a:xfrm>
          <a:prstGeom prst="rect">
            <a:avLst/>
          </a:prstGeom>
          <a:solidFill>
            <a:schemeClr val="bg1"/>
          </a:solidFill>
        </p:spPr>
        <p:txBody>
          <a:bodyPr wrap="square">
            <a:spAutoFit/>
          </a:bodyPr>
          <a:lstStyle/>
          <a:p>
            <a:pPr algn="just"/>
            <a:r>
              <a:rPr lang="en-US" altLang="ko-KR" sz="1300" dirty="0">
                <a:latin typeface="Arial" panose="020B0604020202020204" pitchFamily="34" charset="0"/>
              </a:rPr>
              <a:t>[KH18]      </a:t>
            </a:r>
            <a:r>
              <a:rPr lang="en-US" altLang="ko-KR" sz="1300" dirty="0" err="1">
                <a:latin typeface="Arial" panose="020B0604020202020204" pitchFamily="34" charset="0"/>
              </a:rPr>
              <a:t>Suhri</a:t>
            </a:r>
            <a:r>
              <a:rPr lang="en-US" altLang="ko-KR" sz="1300" dirty="0">
                <a:latin typeface="Arial" panose="020B0604020202020204" pitchFamily="34" charset="0"/>
              </a:rPr>
              <a:t> Kim and </a:t>
            </a:r>
            <a:r>
              <a:rPr lang="en-US" altLang="ko-KR" sz="1300" dirty="0" err="1">
                <a:latin typeface="Arial" panose="020B0604020202020204" pitchFamily="34" charset="0"/>
              </a:rPr>
              <a:t>Seokhie</a:t>
            </a:r>
            <a:r>
              <a:rPr lang="en-US" altLang="ko-KR" sz="1300" dirty="0">
                <a:latin typeface="Arial" panose="020B0604020202020204" pitchFamily="34" charset="0"/>
              </a:rPr>
              <a:t> Hong. Single trace analysis on constant time </a:t>
            </a:r>
            <a:r>
              <a:rPr lang="en-US" altLang="ko-KR" sz="1300" dirty="0" err="1">
                <a:latin typeface="Arial" panose="020B0604020202020204" pitchFamily="34" charset="0"/>
              </a:rPr>
              <a:t>cdt</a:t>
            </a:r>
            <a:r>
              <a:rPr lang="en-US" altLang="ko-KR" sz="1300" dirty="0">
                <a:latin typeface="Arial" panose="020B0604020202020204" pitchFamily="34" charset="0"/>
              </a:rPr>
              <a:t> sampler and its countermeasure. Applied Sciences, 8(10):1809, 2018</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[Mos18]    Michele </a:t>
            </a:r>
            <a:r>
              <a:rPr lang="en-US" altLang="ko-KR" sz="1300" dirty="0" err="1">
                <a:latin typeface="Arial" panose="020B0604020202020204" pitchFamily="34" charset="0"/>
              </a:rPr>
              <a:t>Mosca</a:t>
            </a:r>
            <a:r>
              <a:rPr lang="en-US" altLang="ko-KR" sz="1300" dirty="0">
                <a:latin typeface="Arial" panose="020B0604020202020204" pitchFamily="34" charset="0"/>
              </a:rPr>
              <a:t>. Cybersecurity in an era with quantum computers: will we </a:t>
            </a:r>
            <a:r>
              <a:rPr lang="en-US" altLang="ko-KR" sz="1300" dirty="0" err="1">
                <a:latin typeface="Arial" panose="020B0604020202020204" pitchFamily="34" charset="0"/>
              </a:rPr>
              <a:t>beready?IEEE</a:t>
            </a:r>
            <a:r>
              <a:rPr lang="en-US" altLang="ko-KR" sz="1300" dirty="0">
                <a:latin typeface="Arial" panose="020B0604020202020204" pitchFamily="34" charset="0"/>
              </a:rPr>
              <a:t> Security &amp; Privacy, 16(5):38–41, 2018</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[PH16]      </a:t>
            </a:r>
            <a:r>
              <a:rPr lang="en-US" altLang="ko-KR" sz="1300" dirty="0" err="1">
                <a:latin typeface="Arial" panose="020B0604020202020204" pitchFamily="34" charset="0"/>
              </a:rPr>
              <a:t>Aesun</a:t>
            </a:r>
            <a:r>
              <a:rPr lang="en-US" altLang="ko-KR" sz="1300" dirty="0">
                <a:latin typeface="Arial" panose="020B0604020202020204" pitchFamily="34" charset="0"/>
              </a:rPr>
              <a:t> Park and Dong-</a:t>
            </a:r>
            <a:r>
              <a:rPr lang="en-US" altLang="ko-KR" sz="1300" dirty="0" err="1">
                <a:latin typeface="Arial" panose="020B0604020202020204" pitchFamily="34" charset="0"/>
              </a:rPr>
              <a:t>Guk</a:t>
            </a:r>
            <a:r>
              <a:rPr lang="en-US" altLang="ko-KR" sz="1300" dirty="0">
                <a:latin typeface="Arial" panose="020B0604020202020204" pitchFamily="34" charset="0"/>
              </a:rPr>
              <a:t> Han. Chosen ciphertext simple power analysis on software 8-bit implementation of ring-</a:t>
            </a:r>
            <a:r>
              <a:rPr lang="en-US" altLang="ko-KR" sz="1300" dirty="0" err="1">
                <a:latin typeface="Arial" panose="020B0604020202020204" pitchFamily="34" charset="0"/>
              </a:rPr>
              <a:t>lwe</a:t>
            </a:r>
            <a:r>
              <a:rPr lang="en-US" altLang="ko-KR" sz="1300" dirty="0">
                <a:latin typeface="Arial" panose="020B0604020202020204" pitchFamily="34" charset="0"/>
              </a:rPr>
              <a:t> encryption. In 2016 IEEE</a:t>
            </a:r>
          </a:p>
          <a:p>
            <a:pPr algn="just"/>
            <a:r>
              <a:rPr lang="en-US" altLang="ko-KR" sz="1300" dirty="0">
                <a:latin typeface="Arial" panose="020B0604020202020204" pitchFamily="34" charset="0"/>
              </a:rPr>
              <a:t>                 Asian Hardware-Oriented Security and Trust (</a:t>
            </a:r>
            <a:r>
              <a:rPr lang="en-US" altLang="ko-KR" sz="1300" dirty="0" err="1">
                <a:latin typeface="Arial" panose="020B0604020202020204" pitchFamily="34" charset="0"/>
              </a:rPr>
              <a:t>AsianHOST</a:t>
            </a:r>
            <a:r>
              <a:rPr lang="en-US" altLang="ko-KR" sz="1300" dirty="0">
                <a:latin typeface="Arial" panose="020B0604020202020204" pitchFamily="34" charset="0"/>
              </a:rPr>
              <a:t>), pages 1–6. IEEE, 2016.</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[PPM17]   Robert </a:t>
            </a:r>
            <a:r>
              <a:rPr lang="en-US" altLang="ko-KR" sz="1300" dirty="0" err="1">
                <a:latin typeface="Arial" panose="020B0604020202020204" pitchFamily="34" charset="0"/>
              </a:rPr>
              <a:t>Primas</a:t>
            </a:r>
            <a:r>
              <a:rPr lang="en-US" altLang="ko-KR" sz="1300" dirty="0">
                <a:latin typeface="Arial" panose="020B0604020202020204" pitchFamily="34" charset="0"/>
              </a:rPr>
              <a:t>, Peter </a:t>
            </a:r>
            <a:r>
              <a:rPr lang="en-US" altLang="ko-KR" sz="1300" dirty="0" err="1">
                <a:latin typeface="Arial" panose="020B0604020202020204" pitchFamily="34" charset="0"/>
              </a:rPr>
              <a:t>Pessl</a:t>
            </a:r>
            <a:r>
              <a:rPr lang="en-US" altLang="ko-KR" sz="1300" dirty="0">
                <a:latin typeface="Arial" panose="020B0604020202020204" pitchFamily="34" charset="0"/>
              </a:rPr>
              <a:t>, and Stefan </a:t>
            </a:r>
            <a:r>
              <a:rPr lang="en-US" altLang="ko-KR" sz="1300" dirty="0" err="1">
                <a:latin typeface="Arial" panose="020B0604020202020204" pitchFamily="34" charset="0"/>
              </a:rPr>
              <a:t>Mangard</a:t>
            </a:r>
            <a:r>
              <a:rPr lang="en-US" altLang="ko-KR" sz="1300" dirty="0">
                <a:latin typeface="Arial" panose="020B0604020202020204" pitchFamily="34" charset="0"/>
              </a:rPr>
              <a:t>. Single-trace side-channel attacks on masked lattice-based encryption. In International Conference </a:t>
            </a:r>
          </a:p>
          <a:p>
            <a:pPr algn="just"/>
            <a:r>
              <a:rPr lang="en-US" altLang="ko-KR" sz="1300" dirty="0">
                <a:latin typeface="Arial" panose="020B0604020202020204" pitchFamily="34" charset="0"/>
              </a:rPr>
              <a:t>                 on Cryptographic Hardware and Embedded Systems, pages 513–533. Springer, 2017.</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[PRSD17] </a:t>
            </a:r>
            <a:r>
              <a:rPr lang="en-US" altLang="ko-KR" sz="1300" dirty="0" err="1">
                <a:latin typeface="Arial" panose="020B0604020202020204" pitchFamily="34" charset="0"/>
              </a:rPr>
              <a:t>Peikert</a:t>
            </a:r>
            <a:r>
              <a:rPr lang="en-US" altLang="ko-KR" sz="1300" dirty="0">
                <a:latin typeface="Arial" panose="020B0604020202020204" pitchFamily="34" charset="0"/>
              </a:rPr>
              <a:t>, C., Regev, O., Stephens-</a:t>
            </a:r>
            <a:r>
              <a:rPr lang="en-US" altLang="ko-KR" sz="1300" dirty="0" err="1">
                <a:latin typeface="Arial" panose="020B0604020202020204" pitchFamily="34" charset="0"/>
              </a:rPr>
              <a:t>Davidowitz</a:t>
            </a:r>
            <a:r>
              <a:rPr lang="en-US" altLang="ko-KR" sz="1300" dirty="0">
                <a:latin typeface="Arial" panose="020B0604020202020204" pitchFamily="34" charset="0"/>
              </a:rPr>
              <a:t>, N.: </a:t>
            </a:r>
            <a:r>
              <a:rPr lang="en-US" altLang="ko-KR" sz="1300" dirty="0" err="1">
                <a:latin typeface="Arial" panose="020B0604020202020204" pitchFamily="34" charset="0"/>
              </a:rPr>
              <a:t>Pseudorandomness</a:t>
            </a:r>
            <a:r>
              <a:rPr lang="en-US" altLang="ko-KR" sz="1300" dirty="0">
                <a:latin typeface="Arial" panose="020B0604020202020204" pitchFamily="34" charset="0"/>
              </a:rPr>
              <a:t> of ring-</a:t>
            </a:r>
            <a:r>
              <a:rPr lang="en-US" altLang="ko-KR" sz="1300" dirty="0" err="1">
                <a:latin typeface="Arial" panose="020B0604020202020204" pitchFamily="34" charset="0"/>
              </a:rPr>
              <a:t>lwe</a:t>
            </a:r>
            <a:r>
              <a:rPr lang="en-US" altLang="ko-KR" sz="1300" dirty="0">
                <a:latin typeface="Arial" panose="020B0604020202020204" pitchFamily="34" charset="0"/>
              </a:rPr>
              <a:t> for any ring and modulus. In: Proceedings of the 49th Annual ACM</a:t>
            </a:r>
          </a:p>
          <a:p>
            <a:pPr algn="just"/>
            <a:r>
              <a:rPr lang="en-US" altLang="ko-KR" sz="1300" dirty="0">
                <a:latin typeface="Arial" panose="020B0604020202020204" pitchFamily="34" charset="0"/>
              </a:rPr>
              <a:t>                 SIGACT Symposium on Theory of Computing. pp.461–473. ACM (2017)</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[RRB+19] Prasanna Ravi, </a:t>
            </a:r>
            <a:r>
              <a:rPr lang="en-US" altLang="ko-KR" sz="1300" dirty="0" err="1">
                <a:latin typeface="Arial" panose="020B0604020202020204" pitchFamily="34" charset="0"/>
              </a:rPr>
              <a:t>Debapriya</a:t>
            </a:r>
            <a:r>
              <a:rPr lang="en-US" altLang="ko-KR" sz="1300" dirty="0">
                <a:latin typeface="Arial" panose="020B0604020202020204" pitchFamily="34" charset="0"/>
              </a:rPr>
              <a:t> </a:t>
            </a:r>
            <a:r>
              <a:rPr lang="en-US" altLang="ko-KR" sz="1300" dirty="0" err="1">
                <a:latin typeface="Arial" panose="020B0604020202020204" pitchFamily="34" charset="0"/>
              </a:rPr>
              <a:t>Basu</a:t>
            </a:r>
            <a:r>
              <a:rPr lang="en-US" altLang="ko-KR" sz="1300" dirty="0">
                <a:latin typeface="Arial" panose="020B0604020202020204" pitchFamily="34" charset="0"/>
              </a:rPr>
              <a:t> Roy, </a:t>
            </a:r>
            <a:r>
              <a:rPr lang="en-US" altLang="ko-KR" sz="1300" dirty="0" err="1">
                <a:latin typeface="Arial" panose="020B0604020202020204" pitchFamily="34" charset="0"/>
              </a:rPr>
              <a:t>Shivam</a:t>
            </a:r>
            <a:r>
              <a:rPr lang="en-US" altLang="ko-KR" sz="1300" dirty="0">
                <a:latin typeface="Arial" panose="020B0604020202020204" pitchFamily="34" charset="0"/>
              </a:rPr>
              <a:t> </a:t>
            </a:r>
            <a:r>
              <a:rPr lang="en-US" altLang="ko-KR" sz="1300" dirty="0" err="1">
                <a:latin typeface="Arial" panose="020B0604020202020204" pitchFamily="34" charset="0"/>
              </a:rPr>
              <a:t>Bhasin</a:t>
            </a:r>
            <a:r>
              <a:rPr lang="en-US" altLang="ko-KR" sz="1300" dirty="0">
                <a:latin typeface="Arial" panose="020B0604020202020204" pitchFamily="34" charset="0"/>
              </a:rPr>
              <a:t>, Anupam Chattopadhyay, and </a:t>
            </a:r>
            <a:r>
              <a:rPr lang="en-US" altLang="ko-KR" sz="1300" dirty="0" err="1">
                <a:latin typeface="Arial" panose="020B0604020202020204" pitchFamily="34" charset="0"/>
              </a:rPr>
              <a:t>Debdeep</a:t>
            </a:r>
            <a:r>
              <a:rPr lang="en-US" altLang="ko-KR" sz="1300" dirty="0">
                <a:latin typeface="Arial" panose="020B0604020202020204" pitchFamily="34" charset="0"/>
              </a:rPr>
              <a:t> Mukhopadhyay. Number “not used” once-practical </a:t>
            </a:r>
          </a:p>
          <a:p>
            <a:pPr algn="just"/>
            <a:r>
              <a:rPr lang="en-US" altLang="ko-KR" sz="1300" dirty="0">
                <a:latin typeface="Arial" panose="020B0604020202020204" pitchFamily="34" charset="0"/>
              </a:rPr>
              <a:t>                 fault attack on pqm4 implementations of </a:t>
            </a:r>
            <a:r>
              <a:rPr lang="en-US" altLang="ko-KR" sz="1300" dirty="0" err="1">
                <a:latin typeface="Arial" panose="020B0604020202020204" pitchFamily="34" charset="0"/>
              </a:rPr>
              <a:t>nist</a:t>
            </a:r>
            <a:r>
              <a:rPr lang="en-US" altLang="ko-KR" sz="1300" dirty="0">
                <a:latin typeface="Arial" panose="020B0604020202020204" pitchFamily="34" charset="0"/>
              </a:rPr>
              <a:t> candidates. In International Workshop on Constructive Side-Channel Analysis and Secure Design, </a:t>
            </a:r>
          </a:p>
          <a:p>
            <a:pPr algn="just"/>
            <a:r>
              <a:rPr lang="en-US" altLang="ko-KR" sz="1300" dirty="0">
                <a:latin typeface="Arial" panose="020B0604020202020204" pitchFamily="34" charset="0"/>
              </a:rPr>
              <a:t>                 pages 232–250. Springer, 2019.</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[Saa17]    Markku-Juhani O. Saarinen. Hila5: On reliability, reconciliation, and error correction for ring-</a:t>
            </a:r>
            <a:r>
              <a:rPr lang="en-US" altLang="ko-KR" sz="1300" dirty="0" err="1">
                <a:latin typeface="Arial" panose="020B0604020202020204" pitchFamily="34" charset="0"/>
              </a:rPr>
              <a:t>lwe</a:t>
            </a:r>
            <a:r>
              <a:rPr lang="en-US" altLang="ko-KR" sz="1300" dirty="0">
                <a:latin typeface="Arial" panose="020B0604020202020204" pitchFamily="34" charset="0"/>
              </a:rPr>
              <a:t> encryption. Cryptology </a:t>
            </a:r>
            <a:r>
              <a:rPr lang="en-US" altLang="ko-KR" sz="1300" dirty="0" err="1">
                <a:latin typeface="Arial" panose="020B0604020202020204" pitchFamily="34" charset="0"/>
              </a:rPr>
              <a:t>ePrint</a:t>
            </a:r>
            <a:r>
              <a:rPr lang="en-US" altLang="ko-KR" sz="1300" dirty="0">
                <a:latin typeface="Arial" panose="020B0604020202020204" pitchFamily="34" charset="0"/>
              </a:rPr>
              <a:t> Archive, Report </a:t>
            </a:r>
          </a:p>
          <a:p>
            <a:pPr algn="just"/>
            <a:r>
              <a:rPr lang="en-US" altLang="ko-KR" sz="1300" dirty="0">
                <a:latin typeface="Arial" panose="020B0604020202020204" pitchFamily="34" charset="0"/>
              </a:rPr>
              <a:t>                 2017/424, 2017. </a:t>
            </a:r>
            <a:r>
              <a:rPr lang="en-US" altLang="ko-KR" sz="1300" dirty="0">
                <a:latin typeface="Arial" panose="020B0604020202020204" pitchFamily="34" charset="0"/>
                <a:hlinkClick r:id="rId2"/>
              </a:rPr>
              <a:t>https://eprint.iacr.org/2017/424</a:t>
            </a:r>
            <a:r>
              <a:rPr lang="en-US" altLang="ko-KR" sz="1300" dirty="0">
                <a:latin typeface="Arial" panose="020B0604020202020204" pitchFamily="34" charset="0"/>
              </a:rPr>
              <a:t>.</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[HHK17]   Dennis </a:t>
            </a:r>
            <a:r>
              <a:rPr lang="en-US" altLang="ko-KR" sz="1300" dirty="0" err="1">
                <a:latin typeface="Arial" panose="020B0604020202020204" pitchFamily="34" charset="0"/>
              </a:rPr>
              <a:t>Hofheinz</a:t>
            </a:r>
            <a:r>
              <a:rPr lang="en-US" altLang="ko-KR" sz="1300" dirty="0">
                <a:latin typeface="Arial" panose="020B0604020202020204" pitchFamily="34" charset="0"/>
              </a:rPr>
              <a:t>, Kathrin </a:t>
            </a:r>
            <a:r>
              <a:rPr lang="en-US" altLang="ko-KR" sz="1300" dirty="0" err="1">
                <a:latin typeface="Arial" panose="020B0604020202020204" pitchFamily="34" charset="0"/>
              </a:rPr>
              <a:t>Hövelmanns</a:t>
            </a:r>
            <a:r>
              <a:rPr lang="en-US" altLang="ko-KR" sz="1300" dirty="0">
                <a:latin typeface="Arial" panose="020B0604020202020204" pitchFamily="34" charset="0"/>
              </a:rPr>
              <a:t>, and Eike </a:t>
            </a:r>
            <a:r>
              <a:rPr lang="en-US" altLang="ko-KR" sz="1300" dirty="0" err="1">
                <a:latin typeface="Arial" panose="020B0604020202020204" pitchFamily="34" charset="0"/>
              </a:rPr>
              <a:t>Kiltz</a:t>
            </a:r>
            <a:r>
              <a:rPr lang="en-US" altLang="ko-KR" sz="1300" dirty="0">
                <a:latin typeface="Arial" panose="020B0604020202020204" pitchFamily="34" charset="0"/>
              </a:rPr>
              <a:t>. A modular analysis of the </a:t>
            </a:r>
            <a:r>
              <a:rPr lang="en-US" altLang="ko-KR" sz="1300" dirty="0" err="1">
                <a:latin typeface="Arial" panose="020B0604020202020204" pitchFamily="34" charset="0"/>
              </a:rPr>
              <a:t>fujisaki-okamoto</a:t>
            </a:r>
            <a:r>
              <a:rPr lang="en-US" altLang="ko-KR" sz="1300" dirty="0">
                <a:latin typeface="Arial" panose="020B0604020202020204" pitchFamily="34" charset="0"/>
              </a:rPr>
              <a:t> transformation. In Theory of Cryptography </a:t>
            </a:r>
          </a:p>
          <a:p>
            <a:pPr algn="just"/>
            <a:r>
              <a:rPr lang="en-US" altLang="ko-KR" sz="1300" dirty="0">
                <a:latin typeface="Arial" panose="020B0604020202020204" pitchFamily="34" charset="0"/>
              </a:rPr>
              <a:t>                Conference, pages 341–371. Springer, 2017.</a:t>
            </a:r>
          </a:p>
          <a:p>
            <a:pPr algn="just"/>
            <a:endParaRPr lang="en-US" altLang="ko-KR" sz="1300" dirty="0">
              <a:latin typeface="Arial" panose="020B0604020202020204" pitchFamily="34" charset="0"/>
            </a:endParaRPr>
          </a:p>
          <a:p>
            <a:pPr algn="just"/>
            <a:r>
              <a:rPr lang="en-US" altLang="ko-KR" sz="1300" dirty="0">
                <a:latin typeface="Arial" panose="020B0604020202020204" pitchFamily="34" charset="0"/>
              </a:rPr>
              <a:t>[JZC+18]  </a:t>
            </a:r>
            <a:r>
              <a:rPr lang="en-US" altLang="ko-KR" sz="1300" dirty="0" err="1">
                <a:latin typeface="Arial" panose="020B0604020202020204" pitchFamily="34" charset="0"/>
              </a:rPr>
              <a:t>Haodong</a:t>
            </a:r>
            <a:r>
              <a:rPr lang="en-US" altLang="ko-KR" sz="1300" dirty="0">
                <a:latin typeface="Arial" panose="020B0604020202020204" pitchFamily="34" charset="0"/>
              </a:rPr>
              <a:t> Jiang, </a:t>
            </a:r>
            <a:r>
              <a:rPr lang="en-US" altLang="ko-KR" sz="1300" dirty="0" err="1">
                <a:latin typeface="Arial" panose="020B0604020202020204" pitchFamily="34" charset="0"/>
              </a:rPr>
              <a:t>Zhenfeng</a:t>
            </a:r>
            <a:r>
              <a:rPr lang="en-US" altLang="ko-KR" sz="1300" dirty="0">
                <a:latin typeface="Arial" panose="020B0604020202020204" pitchFamily="34" charset="0"/>
              </a:rPr>
              <a:t> Zhang, Long Chen, Hong Wang, and </a:t>
            </a:r>
            <a:r>
              <a:rPr lang="en-US" altLang="ko-KR" sz="1300" dirty="0" err="1">
                <a:latin typeface="Arial" panose="020B0604020202020204" pitchFamily="34" charset="0"/>
              </a:rPr>
              <a:t>Zhi</a:t>
            </a:r>
            <a:r>
              <a:rPr lang="en-US" altLang="ko-KR" sz="1300" dirty="0">
                <a:latin typeface="Arial" panose="020B0604020202020204" pitchFamily="34" charset="0"/>
              </a:rPr>
              <a:t> </a:t>
            </a:r>
            <a:r>
              <a:rPr lang="en-US" altLang="ko-KR" sz="1300" dirty="0" err="1">
                <a:latin typeface="Arial" panose="020B0604020202020204" pitchFamily="34" charset="0"/>
              </a:rPr>
              <a:t>Ma.Ind</a:t>
            </a:r>
            <a:r>
              <a:rPr lang="en-US" altLang="ko-KR" sz="1300" dirty="0">
                <a:latin typeface="Arial" panose="020B0604020202020204" pitchFamily="34" charset="0"/>
              </a:rPr>
              <a:t>-</a:t>
            </a:r>
            <a:r>
              <a:rPr lang="en-US" altLang="ko-KR" sz="1300" dirty="0" err="1">
                <a:latin typeface="Arial" panose="020B0604020202020204" pitchFamily="34" charset="0"/>
              </a:rPr>
              <a:t>cca</a:t>
            </a:r>
            <a:r>
              <a:rPr lang="en-US" altLang="ko-KR" sz="1300" dirty="0">
                <a:latin typeface="Arial" panose="020B0604020202020204" pitchFamily="34" charset="0"/>
              </a:rPr>
              <a:t>-secure key encapsulation mechanism in the quantum random oracle      </a:t>
            </a:r>
          </a:p>
          <a:p>
            <a:pPr algn="just"/>
            <a:r>
              <a:rPr lang="en-US" altLang="ko-KR" sz="1300" dirty="0">
                <a:latin typeface="Arial" panose="020B0604020202020204" pitchFamily="34" charset="0"/>
              </a:rPr>
              <a:t>                 model, revisited. </a:t>
            </a:r>
            <a:r>
              <a:rPr lang="en-US" altLang="ko-KR" sz="1300" dirty="0" err="1">
                <a:latin typeface="Arial" panose="020B0604020202020204" pitchFamily="34" charset="0"/>
              </a:rPr>
              <a:t>InAnnual</a:t>
            </a:r>
            <a:r>
              <a:rPr lang="en-US" altLang="ko-KR" sz="1300" dirty="0">
                <a:latin typeface="Arial" panose="020B0604020202020204" pitchFamily="34" charset="0"/>
              </a:rPr>
              <a:t> International Cryptology Conference, pages 96–125.Springer, 2018.</a:t>
            </a:r>
          </a:p>
        </p:txBody>
      </p:sp>
    </p:spTree>
    <p:extLst>
      <p:ext uri="{BB962C8B-B14F-4D97-AF65-F5344CB8AC3E}">
        <p14:creationId xmlns:p14="http://schemas.microsoft.com/office/powerpoint/2010/main" val="2531472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0">
              <a:defRPr/>
            </a:pPr>
            <a:r>
              <a:rPr lang="en-US" altLang="ko-KR" cap="none" dirty="0"/>
              <a:t>Compress techniques</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593042" y="1495292"/>
                <a:ext cx="11119059" cy="6609870"/>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ko-KR" dirty="0"/>
                  <a:t> All NIST candidate algorithms </a:t>
                </a:r>
                <a:r>
                  <a:rPr lang="en-US" altLang="ko-KR" dirty="0">
                    <a:solidFill>
                      <a:srgbClr val="0070C0"/>
                    </a:solidFill>
                  </a:rPr>
                  <a:t>commonly use </a:t>
                </a:r>
                <a:r>
                  <a:rPr lang="en-US" altLang="ko-KR" dirty="0"/>
                  <a:t>compression techniques.</a:t>
                </a:r>
              </a:p>
              <a:p>
                <a:pPr lvl="1"/>
                <a:r>
                  <a:rPr lang="en-US" altLang="ko-KR" dirty="0">
                    <a:solidFill>
                      <a:srgbClr val="3D3D3D"/>
                    </a:solidFill>
                    <a:cs typeface="Gill Sans MT"/>
                  </a:rPr>
                  <a:t>Public-key: </a:t>
                </a:r>
                <a:r>
                  <a:rPr lang="en-US" altLang="ko-KR" dirty="0">
                    <a:solidFill>
                      <a:srgbClr val="0070C0"/>
                    </a:solidFill>
                    <a:cs typeface="Gill Sans MT"/>
                  </a:rPr>
                  <a:t>S</a:t>
                </a:r>
                <a:r>
                  <a:rPr lang="en-US" altLang="ko-KR" dirty="0">
                    <a:solidFill>
                      <a:srgbClr val="0070C0"/>
                    </a:solidFill>
                  </a:rPr>
                  <a:t>ending only the </a:t>
                </a:r>
                <a:r>
                  <a:rPr lang="en-US" altLang="ko-KR" i="1" dirty="0" err="1">
                    <a:solidFill>
                      <a:srgbClr val="0070C0"/>
                    </a:solidFill>
                  </a:rPr>
                  <a:t>gen_a_seed</a:t>
                </a:r>
                <a:r>
                  <a:rPr lang="en-US" altLang="ko-KR" dirty="0">
                    <a:solidFill>
                      <a:srgbClr val="0070C0"/>
                    </a:solidFill>
                  </a:rPr>
                  <a:t> </a:t>
                </a:r>
                <a:r>
                  <a:rPr lang="en-US" altLang="ko-KR" dirty="0"/>
                  <a:t>instead of </a:t>
                </a:r>
                <a14:m>
                  <m:oMath xmlns:m="http://schemas.openxmlformats.org/officeDocument/2006/math">
                    <m:r>
                      <a:rPr lang="en-US" altLang="ko-KR" b="1" i="1" smtClean="0">
                        <a:latin typeface="Cambria Math" panose="02040503050406030204" pitchFamily="18" charset="0"/>
                      </a:rPr>
                      <m:t>𝒂</m:t>
                    </m:r>
                    <m:r>
                      <a:rPr lang="en-US" altLang="ko-KR" b="0" i="1"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𝑅</m:t>
                        </m:r>
                      </m:e>
                      <m:sub>
                        <m:r>
                          <a:rPr lang="en-US" altLang="ko-KR" b="0" i="1" smtClean="0">
                            <a:latin typeface="Cambria Math" panose="02040503050406030204" pitchFamily="18" charset="0"/>
                            <a:ea typeface="Cambria Math" panose="02040503050406030204" pitchFamily="18" charset="0"/>
                          </a:rPr>
                          <m:t>𝑞</m:t>
                        </m:r>
                      </m:sub>
                    </m:sSub>
                    <m:r>
                      <a:rPr lang="en-US" altLang="ko-KR" b="0" i="1" smtClean="0">
                        <a:latin typeface="Cambria Math" panose="02040503050406030204" pitchFamily="18" charset="0"/>
                        <a:ea typeface="Cambria Math" panose="02040503050406030204" pitchFamily="18" charset="0"/>
                      </a:rPr>
                      <m:t> </m:t>
                    </m:r>
                  </m:oMath>
                </a14:m>
                <a:r>
                  <a:rPr lang="en-US" altLang="ko-KR" dirty="0"/>
                  <a:t>, and recovers using a hash.</a:t>
                </a:r>
              </a:p>
              <a:p>
                <a:pPr marL="323992" lvl="1" indent="0">
                  <a:buNone/>
                </a:pPr>
                <a:r>
                  <a:rPr lang="en-US" altLang="ko-KR" dirty="0"/>
                  <a:t>    * pk size: </a:t>
                </a:r>
                <a14:m>
                  <m:oMath xmlns:m="http://schemas.openxmlformats.org/officeDocument/2006/math">
                    <m:r>
                      <a:rPr lang="en-US" altLang="ko-KR" b="0" i="0" smtClean="0">
                        <a:latin typeface="Cambria Math" panose="02040503050406030204" pitchFamily="18" charset="0"/>
                      </a:rPr>
                      <m:t>2</m:t>
                    </m:r>
                    <m:r>
                      <a:rPr lang="en-US" altLang="ko-KR" b="0" i="1" smtClean="0">
                        <a:latin typeface="Cambria Math" panose="02040503050406030204" pitchFamily="18" charset="0"/>
                      </a:rPr>
                      <m:t>𝑛</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𝑞</m:t>
                        </m:r>
                      </m:e>
                    </m:func>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m:t>
                    </m:r>
                    <m:d>
                      <m:dPr>
                        <m:begChr m:val="|"/>
                        <m:endChr m:val="|"/>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𝑔𝑒𝑛</m:t>
                        </m:r>
                        <m:r>
                          <a:rPr lang="en-US" altLang="ko-KR" b="0" i="1" smtClean="0">
                            <a:latin typeface="Cambria Math" panose="02040503050406030204" pitchFamily="18" charset="0"/>
                            <a:ea typeface="Cambria Math" panose="02040503050406030204" pitchFamily="18" charset="0"/>
                          </a:rPr>
                          <m:t>_</m:t>
                        </m:r>
                        <m:r>
                          <a:rPr lang="en-US" altLang="ko-KR" b="1" i="1" smtClean="0">
                            <a:latin typeface="Cambria Math" panose="02040503050406030204" pitchFamily="18" charset="0"/>
                            <a:ea typeface="Cambria Math" panose="02040503050406030204" pitchFamily="18" charset="0"/>
                          </a:rPr>
                          <m:t>𝒂</m:t>
                        </m:r>
                        <m:r>
                          <a:rPr lang="en-US" altLang="ko-KR" b="0" i="1" smtClean="0">
                            <a:latin typeface="Cambria Math" panose="02040503050406030204" pitchFamily="18" charset="0"/>
                            <a:ea typeface="Cambria Math" panose="02040503050406030204" pitchFamily="18" charset="0"/>
                          </a:rPr>
                          <m:t>_</m:t>
                        </m:r>
                        <m:r>
                          <a:rPr lang="en-US" altLang="ko-KR" b="0" i="1" smtClean="0">
                            <a:latin typeface="Cambria Math" panose="02040503050406030204" pitchFamily="18" charset="0"/>
                            <a:ea typeface="Cambria Math" panose="02040503050406030204" pitchFamily="18" charset="0"/>
                          </a:rPr>
                          <m:t>𝑠𝑒𝑒𝑑</m:t>
                        </m:r>
                      </m:e>
                    </m:d>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𝑛</m:t>
                    </m:r>
                    <m:func>
                      <m:funcPr>
                        <m:ctrlPr>
                          <a:rPr lang="en-US" altLang="ko-KR" b="0" i="1" smtClean="0">
                            <a:latin typeface="Cambria Math" panose="02040503050406030204" pitchFamily="18" charset="0"/>
                            <a:ea typeface="Cambria Math" panose="02040503050406030204" pitchFamily="18" charset="0"/>
                          </a:rPr>
                        </m:ctrlPr>
                      </m:funcPr>
                      <m:fName>
                        <m:r>
                          <m:rPr>
                            <m:sty m:val="p"/>
                          </m:rPr>
                          <a:rPr lang="en-US" altLang="ko-KR" b="0" i="0" smtClean="0">
                            <a:latin typeface="Cambria Math" panose="02040503050406030204" pitchFamily="18" charset="0"/>
                            <a:ea typeface="Cambria Math" panose="02040503050406030204" pitchFamily="18" charset="0"/>
                          </a:rPr>
                          <m:t>log</m:t>
                        </m:r>
                      </m:fName>
                      <m:e>
                        <m:r>
                          <a:rPr lang="en-US" altLang="ko-KR" b="0" i="1" smtClean="0">
                            <a:latin typeface="Cambria Math" panose="02040503050406030204" pitchFamily="18" charset="0"/>
                            <a:ea typeface="Cambria Math" panose="02040503050406030204" pitchFamily="18" charset="0"/>
                          </a:rPr>
                          <m:t>𝑞</m:t>
                        </m:r>
                      </m:e>
                    </m:func>
                  </m:oMath>
                </a14:m>
                <a:r>
                  <a:rPr lang="en-US" altLang="ko-KR" dirty="0"/>
                  <a:t>.</a:t>
                </a:r>
              </a:p>
              <a:p>
                <a:pPr lvl="1"/>
                <a:r>
                  <a:rPr lang="en-US" altLang="ko-KR" dirty="0"/>
                  <a:t>Ciphertext: </a:t>
                </a:r>
                <a:r>
                  <a:rPr lang="en-US" altLang="ko-KR" dirty="0">
                    <a:solidFill>
                      <a:srgbClr val="0070C0"/>
                    </a:solidFill>
                  </a:rPr>
                  <a:t>Discarding a few bits of LSB in </a:t>
                </a:r>
                <a14:m>
                  <m:oMath xmlns:m="http://schemas.openxmlformats.org/officeDocument/2006/math">
                    <m:sSub>
                      <m:sSubPr>
                        <m:ctrlPr>
                          <a:rPr lang="en-US" altLang="ko-KR" b="1" i="1" smtClean="0">
                            <a:solidFill>
                              <a:srgbClr val="0070C0"/>
                            </a:solidFill>
                            <a:latin typeface="Cambria Math" panose="02040503050406030204" pitchFamily="18" charset="0"/>
                          </a:rPr>
                        </m:ctrlPr>
                      </m:sSubPr>
                      <m:e>
                        <m:r>
                          <a:rPr lang="en-US" altLang="ko-KR" b="1" i="1" smtClean="0">
                            <a:solidFill>
                              <a:srgbClr val="0070C0"/>
                            </a:solidFill>
                            <a:latin typeface="Cambria Math" panose="02040503050406030204" pitchFamily="18" charset="0"/>
                          </a:rPr>
                          <m:t>𝒄</m:t>
                        </m:r>
                      </m:e>
                      <m:sub>
                        <m:r>
                          <a:rPr lang="en-US" altLang="ko-KR" b="1" i="1" smtClean="0">
                            <a:solidFill>
                              <a:srgbClr val="0070C0"/>
                            </a:solidFill>
                            <a:latin typeface="Cambria Math" panose="02040503050406030204" pitchFamily="18" charset="0"/>
                          </a:rPr>
                          <m:t>𝟐</m:t>
                        </m:r>
                      </m:sub>
                    </m:sSub>
                  </m:oMath>
                </a14:m>
                <a:r>
                  <a:rPr lang="en-US" altLang="ko-KR" dirty="0"/>
                  <a:t>.</a:t>
                </a:r>
              </a:p>
              <a:p>
                <a:pPr marL="629985" lvl="2" indent="0">
                  <a:buNone/>
                </a:pPr>
                <a:r>
                  <a:rPr lang="en-US" altLang="ko-KR" dirty="0"/>
                  <a:t> * </a:t>
                </a:r>
                <a:r>
                  <a:rPr lang="en-US" altLang="ko-KR" dirty="0" err="1"/>
                  <a:t>ctx</a:t>
                </a:r>
                <a:r>
                  <a:rPr lang="en-US" altLang="ko-KR" dirty="0"/>
                  <a:t> size: </a:t>
                </a:r>
                <a14:m>
                  <m:oMath xmlns:m="http://schemas.openxmlformats.org/officeDocument/2006/math">
                    <m:r>
                      <a:rPr lang="en-US" altLang="ko-KR" smtClean="0">
                        <a:latin typeface="Cambria Math" panose="02040503050406030204" pitchFamily="18" charset="0"/>
                      </a:rPr>
                      <m:t>2</m:t>
                    </m:r>
                    <m:r>
                      <a:rPr lang="en-US" altLang="ko-KR" i="1">
                        <a:latin typeface="Cambria Math" panose="02040503050406030204" pitchFamily="18" charset="0"/>
                      </a:rPr>
                      <m:t>𝑛</m:t>
                    </m:r>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log</m:t>
                        </m:r>
                      </m:fName>
                      <m:e>
                        <m:r>
                          <a:rPr lang="en-US" altLang="ko-KR" b="0" i="1" smtClean="0">
                            <a:latin typeface="Cambria Math" panose="02040503050406030204" pitchFamily="18" charset="0"/>
                          </a:rPr>
                          <m:t>𝑝</m:t>
                        </m:r>
                      </m:e>
                    </m:func>
                    <m:r>
                      <a:rPr lang="en-US" altLang="ko-KR" i="1">
                        <a:latin typeface="Cambria Math" panose="02040503050406030204" pitchFamily="18" charset="0"/>
                      </a:rPr>
                      <m:t> </m:t>
                    </m:r>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𝑛</m:t>
                    </m:r>
                    <m:func>
                      <m:funcPr>
                        <m:ctrlPr>
                          <a:rPr lang="en-US" altLang="ko-KR" i="1">
                            <a:latin typeface="Cambria Math" panose="02040503050406030204" pitchFamily="18" charset="0"/>
                            <a:ea typeface="Cambria Math" panose="02040503050406030204" pitchFamily="18" charset="0"/>
                          </a:rPr>
                        </m:ctrlPr>
                      </m:funcPr>
                      <m:fName>
                        <m:r>
                          <m:rPr>
                            <m:sty m:val="p"/>
                          </m:rPr>
                          <a:rPr lang="en-US" altLang="ko-KR">
                            <a:latin typeface="Cambria Math" panose="02040503050406030204" pitchFamily="18" charset="0"/>
                            <a:ea typeface="Cambria Math" panose="02040503050406030204" pitchFamily="18" charset="0"/>
                          </a:rPr>
                          <m:t>log</m:t>
                        </m:r>
                      </m:fName>
                      <m:e>
                        <m:r>
                          <a:rPr lang="en-US" altLang="ko-KR" b="0" i="1" smtClean="0">
                            <a:latin typeface="Cambria Math" panose="02040503050406030204" pitchFamily="18" charset="0"/>
                            <a:ea typeface="Cambria Math" panose="02040503050406030204" pitchFamily="18" charset="0"/>
                          </a:rPr>
                          <m:t>𝑝</m:t>
                        </m:r>
                      </m:e>
                    </m:func>
                    <m:r>
                      <a:rPr lang="en-US" altLang="ko-KR" b="0" i="1" smtClean="0">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𝑛</m:t>
                    </m:r>
                    <m:func>
                      <m:funcPr>
                        <m:ctrlPr>
                          <a:rPr lang="en-US" altLang="ko-KR" i="1">
                            <a:latin typeface="Cambria Math" panose="02040503050406030204" pitchFamily="18" charset="0"/>
                            <a:ea typeface="Cambria Math" panose="02040503050406030204" pitchFamily="18" charset="0"/>
                          </a:rPr>
                        </m:ctrlPr>
                      </m:funcPr>
                      <m:fName>
                        <m:r>
                          <m:rPr>
                            <m:sty m:val="p"/>
                          </m:rPr>
                          <a:rPr lang="en-US" altLang="ko-KR">
                            <a:latin typeface="Cambria Math" panose="02040503050406030204" pitchFamily="18" charset="0"/>
                            <a:ea typeface="Cambria Math" panose="02040503050406030204" pitchFamily="18" charset="0"/>
                          </a:rPr>
                          <m:t>log</m:t>
                        </m:r>
                      </m:fName>
                      <m:e>
                        <m:r>
                          <a:rPr lang="en-US" altLang="ko-KR" b="0" i="1" smtClean="0">
                            <a:latin typeface="Cambria Math" panose="02040503050406030204" pitchFamily="18" charset="0"/>
                            <a:ea typeface="Cambria Math" panose="02040503050406030204" pitchFamily="18" charset="0"/>
                          </a:rPr>
                          <m:t>𝑘</m:t>
                        </m:r>
                      </m:e>
                    </m:func>
                    <m:r>
                      <a:rPr lang="en-US" altLang="ko-KR" b="0" i="0" smtClean="0">
                        <a:latin typeface="Cambria Math" panose="02040503050406030204" pitchFamily="18" charset="0"/>
                        <a:ea typeface="Cambria Math" panose="02040503050406030204" pitchFamily="18" charset="0"/>
                      </a:rPr>
                      <m:t>, </m:t>
                    </m:r>
                    <m:r>
                      <m:rPr>
                        <m:sty m:val="p"/>
                      </m:rPr>
                      <a:rPr lang="en-US" altLang="ko-KR" b="0" i="0" smtClean="0">
                        <a:latin typeface="Cambria Math" panose="02040503050406030204" pitchFamily="18" charset="0"/>
                        <a:ea typeface="Cambria Math" panose="02040503050406030204" pitchFamily="18" charset="0"/>
                      </a:rPr>
                      <m:t>where</m:t>
                    </m:r>
                    <m:r>
                      <a:rPr lang="en-US" altLang="ko-KR" b="0" i="0"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𝑘</m:t>
                    </m:r>
                    <m:r>
                      <a:rPr lang="en-US" altLang="ko-KR" b="0" i="1" smtClean="0">
                        <a:latin typeface="Cambria Math" panose="02040503050406030204" pitchFamily="18" charset="0"/>
                        <a:ea typeface="Cambria Math" panose="02040503050406030204" pitchFamily="18" charset="0"/>
                      </a:rPr>
                      <m:t>&lt;</m:t>
                    </m:r>
                    <m:r>
                      <a:rPr lang="en-US" altLang="ko-KR" b="0" i="1" smtClean="0">
                        <a:latin typeface="Cambria Math" panose="02040503050406030204" pitchFamily="18" charset="0"/>
                        <a:ea typeface="Cambria Math" panose="02040503050406030204" pitchFamily="18" charset="0"/>
                      </a:rPr>
                      <m:t>𝑝</m:t>
                    </m:r>
                    <m:r>
                      <a:rPr lang="en-US" altLang="ko-KR" b="0" i="0" smtClean="0">
                        <a:latin typeface="Cambria Math" panose="02040503050406030204" pitchFamily="18" charset="0"/>
                        <a:ea typeface="Cambria Math" panose="02040503050406030204" pitchFamily="18" charset="0"/>
                      </a:rPr>
                      <m:t> </m:t>
                    </m:r>
                    <m:r>
                      <m:rPr>
                        <m:sty m:val="p"/>
                      </m:rPr>
                      <a:rPr lang="en-US" altLang="ko-KR" b="0" i="0" smtClean="0">
                        <a:latin typeface="Cambria Math" panose="02040503050406030204" pitchFamily="18" charset="0"/>
                        <a:ea typeface="Cambria Math" panose="02040503050406030204" pitchFamily="18" charset="0"/>
                      </a:rPr>
                      <m:t>is</m:t>
                    </m:r>
                    <m:r>
                      <a:rPr lang="en-US" altLang="ko-KR" b="0" i="0" smtClean="0">
                        <a:latin typeface="Cambria Math" panose="02040503050406030204" pitchFamily="18" charset="0"/>
                        <a:ea typeface="Cambria Math" panose="02040503050406030204" pitchFamily="18" charset="0"/>
                      </a:rPr>
                      <m:t> </m:t>
                    </m:r>
                    <m:r>
                      <m:rPr>
                        <m:sty m:val="p"/>
                      </m:rPr>
                      <a:rPr lang="en-US" altLang="ko-KR" b="0" i="0" smtClean="0">
                        <a:latin typeface="Cambria Math" panose="02040503050406030204" pitchFamily="18" charset="0"/>
                        <a:ea typeface="Cambria Math" panose="02040503050406030204" pitchFamily="18" charset="0"/>
                      </a:rPr>
                      <m:t>compress</m:t>
                    </m:r>
                    <m:r>
                      <a:rPr lang="en-US" altLang="ko-KR" b="0" i="0" smtClean="0">
                        <a:latin typeface="Cambria Math" panose="02040503050406030204" pitchFamily="18" charset="0"/>
                        <a:ea typeface="Cambria Math" panose="02040503050406030204" pitchFamily="18" charset="0"/>
                      </a:rPr>
                      <m:t> </m:t>
                    </m:r>
                    <m:r>
                      <m:rPr>
                        <m:sty m:val="p"/>
                      </m:rPr>
                      <a:rPr lang="en-US" altLang="ko-KR" b="0" i="0" smtClean="0">
                        <a:latin typeface="Cambria Math" panose="02040503050406030204" pitchFamily="18" charset="0"/>
                        <a:ea typeface="Cambria Math" panose="02040503050406030204" pitchFamily="18" charset="0"/>
                      </a:rPr>
                      <m:t>modulus</m:t>
                    </m:r>
                  </m:oMath>
                </a14:m>
                <a:endParaRPr lang="en-US" altLang="ko-KR" dirty="0"/>
              </a:p>
              <a:p>
                <a:pPr>
                  <a:lnSpc>
                    <a:spcPct val="150000"/>
                  </a:lnSpc>
                  <a:buFont typeface="Wingdings" panose="05000000000000000000" pitchFamily="2" charset="2"/>
                  <a:buChar char="v"/>
                </a:pPr>
                <a:r>
                  <a:rPr lang="en-US" altLang="ko-KR" dirty="0"/>
                  <a:t> How does compress affect the scheme?</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593042" y="1495292"/>
                <a:ext cx="11119059" cy="6609870"/>
              </a:xfrm>
              <a:prstGeom prst="rect">
                <a:avLst/>
              </a:prstGeom>
              <a:blipFill>
                <a:blip r:embed="rId2"/>
                <a:stretch>
                  <a:fillRect l="-713" t="-737"/>
                </a:stretch>
              </a:blipFill>
            </p:spPr>
            <p:txBody>
              <a:bodyPr/>
              <a:lstStyle/>
              <a:p>
                <a:r>
                  <a:rPr lang="ko-KR" altLang="en-US">
                    <a:noFill/>
                  </a:rPr>
                  <a:t> </a:t>
                </a:r>
              </a:p>
            </p:txBody>
          </p:sp>
        </mc:Fallback>
      </mc:AlternateContent>
      <p:sp>
        <p:nvSpPr>
          <p:cNvPr id="8" name="직사각형 7"/>
          <p:cNvSpPr/>
          <p:nvPr/>
        </p:nvSpPr>
        <p:spPr>
          <a:xfrm>
            <a:off x="1011043" y="4540398"/>
            <a:ext cx="10671241" cy="21108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0" name="Content Placeholder 2">
            <a:extLst>
              <a:ext uri="{FF2B5EF4-FFF2-40B4-BE49-F238E27FC236}">
                <a16:creationId xmlns:a16="http://schemas.microsoft.com/office/drawing/2014/main" id="{FE3C31F9-2147-47DC-A21C-600E2922BA0F}"/>
              </a:ext>
            </a:extLst>
          </p:cNvPr>
          <p:cNvSpPr txBox="1">
            <a:spLocks/>
          </p:cNvSpPr>
          <p:nvPr/>
        </p:nvSpPr>
        <p:spPr>
          <a:xfrm>
            <a:off x="1011043" y="4562896"/>
            <a:ext cx="11119059" cy="3446371"/>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ko-KR" dirty="0">
                <a:solidFill>
                  <a:srgbClr val="3D3D3D"/>
                </a:solidFill>
              </a:rPr>
              <a:t> How is the size of </a:t>
            </a:r>
            <a:r>
              <a:rPr lang="en-US" altLang="ko-KR" i="1" dirty="0" err="1">
                <a:solidFill>
                  <a:srgbClr val="3D3D3D"/>
                </a:solidFill>
              </a:rPr>
              <a:t>gen_a_seed</a:t>
            </a:r>
            <a:r>
              <a:rPr lang="en-US" altLang="ko-KR" dirty="0">
                <a:solidFill>
                  <a:srgbClr val="3D3D3D"/>
                </a:solidFill>
              </a:rPr>
              <a:t>?</a:t>
            </a:r>
          </a:p>
          <a:p>
            <a:pPr lvl="1"/>
            <a:r>
              <a:rPr lang="en-US" altLang="ko-KR" dirty="0">
                <a:solidFill>
                  <a:srgbClr val="3D3D3D"/>
                </a:solidFill>
              </a:rPr>
              <a:t>NIST candidate algorithms use 128 or 256bit. we choose 256bit from a conservative.</a:t>
            </a:r>
          </a:p>
          <a:p>
            <a:r>
              <a:rPr lang="en-US" altLang="ko-KR" dirty="0">
                <a:solidFill>
                  <a:srgbClr val="3D3D3D"/>
                </a:solidFill>
              </a:rPr>
              <a:t> Ciphertext compress reduce the correctness?</a:t>
            </a:r>
          </a:p>
          <a:p>
            <a:pPr lvl="1"/>
            <a:r>
              <a:rPr lang="en-US" altLang="ko-KR" dirty="0">
                <a:solidFill>
                  <a:srgbClr val="3D3D3D"/>
                </a:solidFill>
              </a:rPr>
              <a:t>Yes! However, we already include it in calculation of the failure rate.</a:t>
            </a:r>
          </a:p>
        </p:txBody>
      </p:sp>
      <p:pic>
        <p:nvPicPr>
          <p:cNvPr id="6" name="그래픽 5" descr="가로 방향 U자형 화살표">
            <a:hlinkClick r:id="rId3" action="ppaction://hlinksldjump"/>
            <a:extLst>
              <a:ext uri="{FF2B5EF4-FFF2-40B4-BE49-F238E27FC236}">
                <a16:creationId xmlns:a16="http://schemas.microsoft.com/office/drawing/2014/main" id="{184A5DCA-DD47-4E1E-9A50-B4175D2708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83062" y="-11647"/>
            <a:ext cx="457200" cy="457200"/>
          </a:xfrm>
          <a:prstGeom prst="rect">
            <a:avLst/>
          </a:prstGeom>
        </p:spPr>
      </p:pic>
      <p:sp>
        <p:nvSpPr>
          <p:cNvPr id="9" name="슬라이드 번호 개체 틀 3">
            <a:extLst>
              <a:ext uri="{FF2B5EF4-FFF2-40B4-BE49-F238E27FC236}">
                <a16:creationId xmlns:a16="http://schemas.microsoft.com/office/drawing/2014/main" id="{DCB193E8-C0B2-44F2-9DD9-D457702419C5}"/>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16-9-1</a:t>
            </a:r>
          </a:p>
        </p:txBody>
      </p:sp>
    </p:spTree>
    <p:extLst>
      <p:ext uri="{BB962C8B-B14F-4D97-AF65-F5344CB8AC3E}">
        <p14:creationId xmlns:p14="http://schemas.microsoft.com/office/powerpoint/2010/main" val="27124874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a:t>Contents</a:t>
            </a:r>
          </a:p>
        </p:txBody>
      </p:sp>
      <p:sp>
        <p:nvSpPr>
          <p:cNvPr id="3" name="Content Placeholder 2"/>
          <p:cNvSpPr>
            <a:spLocks noGrp="1"/>
          </p:cNvSpPr>
          <p:nvPr>
            <p:ph idx="1" hasCustomPrompt="1"/>
          </p:nvPr>
        </p:nvSpPr>
        <p:spPr>
          <a:xfrm>
            <a:off x="593043" y="1379545"/>
            <a:ext cx="5917092" cy="6609870"/>
          </a:xfrm>
        </p:spPr>
        <p:txBody>
          <a:bodyPr>
            <a:normAutofit/>
          </a:bodyPr>
          <a:lstStyle/>
          <a:p>
            <a:pPr lvl="0">
              <a:lnSpc>
                <a:spcPct val="150000"/>
              </a:lnSpc>
              <a:defRPr/>
            </a:pPr>
            <a:r>
              <a:rPr lang="en-US" altLang="ko-KR" dirty="0"/>
              <a:t> Introduction</a:t>
            </a:r>
          </a:p>
          <a:p>
            <a:pPr lvl="0">
              <a:lnSpc>
                <a:spcPct val="150000"/>
              </a:lnSpc>
              <a:defRPr/>
            </a:pPr>
            <a:r>
              <a:rPr lang="en-US" altLang="ko-KR" dirty="0"/>
              <a:t> Detail to </a:t>
            </a:r>
            <a:r>
              <a:rPr lang="en-US" altLang="ko-KR" dirty="0" err="1"/>
              <a:t>LizarMong</a:t>
            </a:r>
            <a:endParaRPr lang="en-US" altLang="ko-KR" dirty="0"/>
          </a:p>
          <a:p>
            <a:pPr lvl="1">
              <a:defRPr/>
            </a:pPr>
            <a:r>
              <a:rPr lang="en-US" altLang="ko-KR" dirty="0"/>
              <a:t>Specifications</a:t>
            </a:r>
          </a:p>
          <a:p>
            <a:pPr lvl="1">
              <a:defRPr/>
            </a:pPr>
            <a:r>
              <a:rPr lang="en-US" altLang="ko-KR" dirty="0"/>
              <a:t>Security Analysis</a:t>
            </a:r>
          </a:p>
          <a:p>
            <a:pPr lvl="1">
              <a:defRPr/>
            </a:pPr>
            <a:r>
              <a:rPr lang="en-US" altLang="ko-KR" dirty="0"/>
              <a:t>Correctness Analysis</a:t>
            </a:r>
          </a:p>
          <a:p>
            <a:pPr lvl="1">
              <a:defRPr/>
            </a:pPr>
            <a:r>
              <a:rPr lang="en-US" altLang="ko-KR" dirty="0"/>
              <a:t>Resistance to known side-channel attacks</a:t>
            </a:r>
          </a:p>
          <a:p>
            <a:pPr lvl="1">
              <a:lnSpc>
                <a:spcPct val="150000"/>
              </a:lnSpc>
              <a:defRPr/>
            </a:pPr>
            <a:r>
              <a:rPr lang="en-US" altLang="ko-KR" dirty="0"/>
              <a:t>Evaluation</a:t>
            </a:r>
          </a:p>
          <a:p>
            <a:pPr lvl="0">
              <a:lnSpc>
                <a:spcPct val="150000"/>
              </a:lnSpc>
              <a:defRPr/>
            </a:pPr>
            <a:r>
              <a:rPr lang="en-US" altLang="ko-KR" dirty="0"/>
              <a:t> Conclusion</a:t>
            </a:r>
          </a:p>
          <a:p>
            <a:pPr lvl="0">
              <a:lnSpc>
                <a:spcPct val="150000"/>
              </a:lnSpc>
              <a:defRPr/>
            </a:pPr>
            <a:r>
              <a:rPr lang="en-US" altLang="ko-KR" dirty="0"/>
              <a:t> Q&amp;A</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슬라이드 번호 개체 틀 3">
            <a:extLst>
              <a:ext uri="{FF2B5EF4-FFF2-40B4-BE49-F238E27FC236}">
                <a16:creationId xmlns:a16="http://schemas.microsoft.com/office/drawing/2014/main" id="{96CBDC37-3E8A-4DCD-AC89-ADB4232176FE}"/>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16-9-2</a:t>
            </a:r>
          </a:p>
        </p:txBody>
      </p:sp>
      <p:sp>
        <p:nvSpPr>
          <p:cNvPr id="2" name="제목 1"/>
          <p:cNvSpPr>
            <a:spLocks noGrp="1"/>
          </p:cNvSpPr>
          <p:nvPr>
            <p:ph type="title"/>
          </p:nvPr>
        </p:nvSpPr>
        <p:spPr/>
        <p:txBody>
          <a:bodyPr/>
          <a:lstStyle/>
          <a:p>
            <a:pPr lvl="0">
              <a:defRPr/>
            </a:pPr>
            <a:r>
              <a:rPr lang="en-US" altLang="ko-KR" cap="none" dirty="0"/>
              <a:t>Small modulus fixed at 2</a:t>
            </a:r>
            <a:r>
              <a:rPr lang="en-US" altLang="ko-KR" cap="none" baseline="30000" dirty="0"/>
              <a:t>8</a:t>
            </a:r>
            <a:endParaRPr lang="en-US" altLang="ko-KR" cap="none" dirty="0"/>
          </a:p>
        </p:txBody>
      </p:sp>
      <mc:AlternateContent xmlns:mc="http://schemas.openxmlformats.org/markup-compatibility/2006" xmlns:a14="http://schemas.microsoft.com/office/drawing/2010/main">
        <mc:Choice Requires="a14">
          <p:sp>
            <p:nvSpPr>
              <p:cNvPr id="8" name="자유형: 도형 7"/>
              <p:cNvSpPr>
                <a:spLocks noResize="1" noChangeShapeType="1" noTextEdit="1"/>
              </p:cNvSpPr>
              <p:nvPr/>
            </p:nvSpPr>
            <p:spPr>
              <a:xfrm>
                <a:off x="2895990" y="2085294"/>
                <a:ext cx="1323975" cy="438150"/>
              </a:xfrm>
              <a:custGeom>
                <a:avLst/>
                <a:gdLst/>
                <a:ahLst/>
                <a:cxnLst>
                  <a:cxn ang="3cd4">
                    <a:pos x="hc" y="t"/>
                  </a:cxn>
                  <a:cxn ang="cd2">
                    <a:pos x="l" y="vc"/>
                  </a:cxn>
                  <a:cxn ang="cd4">
                    <a:pos x="hc" y="b"/>
                  </a:cxn>
                  <a:cxn ang="0">
                    <a:pos x="r" y="vc"/>
                  </a:cxn>
                </a:cxnLst>
                <a:rect l="l" t="t" r="r" b="b"/>
                <a:pathLst>
                  <a:path w="914400" h="914400">
                    <a:moveTo>
                      <a:pt x="0" y="0"/>
                    </a:moveTo>
                    <a:lnTo>
                      <a:pt x="914400" y="0"/>
                    </a:lnTo>
                    <a:lnTo>
                      <a:pt x="914400" y="914400"/>
                    </a:lnTo>
                    <a:lnTo>
                      <a:pt x="0" y="914400"/>
                    </a:lnTo>
                    <a:close/>
                  </a:path>
                </a:pathLst>
              </a:custGeom>
            </p:spPr>
            <p:txBody>
              <a:bodyPr/>
              <a:lstStyle/>
              <a:p>
                <a:pPr algn="l"/>
                <a14:m>
                  <m:oMathPara xmlns:m="http://schemas.openxmlformats.org/officeDocument/2006/math">
                    <m:oMathParaPr>
                      <m:jc m:val="left"/>
                    </m:oMathParaPr>
                    <m:oMath xmlns:m="http://schemas.openxmlformats.org/officeDocument/2006/math">
                      <m:sSub>
                        <m:sSubPr>
                          <m:ctrlPr>
                            <a:rPr sz="1800" i="1">
                              <a:latin typeface="Cambria Math" panose="02040503050406030204" pitchFamily="18" charset="0"/>
                              <a:sym typeface="Cambria Math"/>
                            </a:rPr>
                          </m:ctrlPr>
                        </m:sSubPr>
                        <m:e>
                          <m:r>
                            <a:rPr sz="1800">
                              <a:latin typeface="Cambria Math"/>
                              <a:sym typeface="Cambria Math"/>
                            </a:rPr>
                            <m:t>ℤ</m:t>
                          </m:r>
                        </m:e>
                        <m:sub>
                          <m:r>
                            <a:rPr sz="1800" i="1">
                              <a:latin typeface="Cambria Math"/>
                              <a:sym typeface="Cambria Math"/>
                            </a:rPr>
                            <m:t>𝑞</m:t>
                          </m:r>
                        </m:sub>
                      </m:sSub>
                      <m:r>
                        <a:rPr sz="1800" i="1">
                          <a:latin typeface="Cambria Math"/>
                          <a:sym typeface="Cambria Math"/>
                        </a:rPr>
                        <m:t>/</m:t>
                      </m:r>
                      <m:sSup>
                        <m:sSupPr>
                          <m:ctrlPr>
                            <a:rPr sz="1800" i="1">
                              <a:latin typeface="Cambria Math" panose="02040503050406030204" pitchFamily="18" charset="0"/>
                              <a:sym typeface="Cambria Math"/>
                            </a:rPr>
                          </m:ctrlPr>
                        </m:sSupPr>
                        <m:e>
                          <m:r>
                            <a:rPr sz="1800" i="1">
                              <a:latin typeface="Cambria Math"/>
                              <a:sym typeface="Cambria Math"/>
                            </a:rPr>
                            <m:t>𝑋</m:t>
                          </m:r>
                        </m:e>
                        <m:sup>
                          <m:r>
                            <a:rPr sz="1800" i="1">
                              <a:latin typeface="Cambria Math"/>
                              <a:sym typeface="Cambria Math"/>
                            </a:rPr>
                            <m:t>𝑛</m:t>
                          </m:r>
                        </m:sup>
                      </m:sSup>
                      <m:r>
                        <a:rPr sz="1800" i="1">
                          <a:latin typeface="Cambria Math"/>
                          <a:sym typeface="Cambria Math"/>
                        </a:rPr>
                        <m:t>+1</m:t>
                      </m:r>
                    </m:oMath>
                  </m:oMathPara>
                </a14:m>
                <a:endParaRPr dirty="0"/>
              </a:p>
            </p:txBody>
          </p:sp>
        </mc:Choice>
        <mc:Fallback xmlns="">
          <p:sp>
            <p:nvSpPr>
              <p:cNvPr id="8" name="자유형: 도형 7"/>
              <p:cNvSpPr>
                <a:spLocks noRot="1" noChangeAspect="1" noMove="1" noResize="1" noEditPoints="1" noAdjustHandles="1" noChangeArrowheads="1" noChangeShapeType="1" noTextEdit="1"/>
              </p:cNvSpPr>
              <p:nvPr/>
            </p:nvSpPr>
            <p:spPr>
              <a:xfrm>
                <a:off x="2895990" y="2085294"/>
                <a:ext cx="1323975" cy="438150"/>
              </a:xfrm>
              <a:custGeom>
                <a:avLst/>
                <a:gdLst/>
                <a:ahLst/>
                <a:cxnLst>
                  <a:cxn ang="3cd4">
                    <a:pos x="hc" y="t"/>
                  </a:cxn>
                  <a:cxn ang="cd2">
                    <a:pos x="l" y="vc"/>
                  </a:cxn>
                  <a:cxn ang="cd4">
                    <a:pos x="hc" y="b"/>
                  </a:cxn>
                  <a:cxn ang="0">
                    <a:pos x="r" y="vc"/>
                  </a:cxn>
                </a:cxnLst>
                <a:rect l="l" t="t" r="r" b="b"/>
                <a:pathLst>
                  <a:path w="914400" h="914400">
                    <a:moveTo>
                      <a:pt x="0" y="0"/>
                    </a:moveTo>
                    <a:lnTo>
                      <a:pt x="914400" y="0"/>
                    </a:lnTo>
                    <a:lnTo>
                      <a:pt x="914400" y="914400"/>
                    </a:lnTo>
                    <a:lnTo>
                      <a:pt x="0" y="914400"/>
                    </a:lnTo>
                    <a:close/>
                  </a:path>
                </a:pathLst>
              </a:cu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593042" y="1495292"/>
                <a:ext cx="11119059" cy="6609870"/>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defRPr/>
                </a:pPr>
                <a:r>
                  <a:rPr lang="en-US" altLang="ko-KR" dirty="0"/>
                  <a:t> </a:t>
                </a:r>
                <a:r>
                  <a:rPr lang="en-US" altLang="ko-KR" sz="2800" dirty="0">
                    <a:solidFill>
                      <a:srgbClr val="3D3D3D"/>
                    </a:solidFill>
                    <a:cs typeface="Gill Sans MT"/>
                  </a:rPr>
                  <a:t>R</a:t>
                </a:r>
                <a:r>
                  <a:rPr lang="en-US" altLang="ko-KR" dirty="0">
                    <a:solidFill>
                      <a:srgbClr val="3D3D3D"/>
                    </a:solidFill>
                    <a:cs typeface="Gill Sans MT"/>
                  </a:rPr>
                  <a:t>educe bandwidth: to make lattice dimension </a:t>
                </a:r>
                <a14:m>
                  <m:oMath xmlns:m="http://schemas.openxmlformats.org/officeDocument/2006/math">
                    <m:r>
                      <a:rPr lang="en-US" altLang="ko-KR" i="1">
                        <a:solidFill>
                          <a:srgbClr val="3D3D3D"/>
                        </a:solidFill>
                        <a:latin typeface="Cambria Math" panose="02040503050406030204" pitchFamily="18" charset="0"/>
                        <a:cs typeface="Gill Sans MT"/>
                      </a:rPr>
                      <m:t>𝑛</m:t>
                    </m:r>
                    <m:r>
                      <a:rPr lang="en-US" altLang="ko-KR">
                        <a:solidFill>
                          <a:srgbClr val="3D3D3D"/>
                        </a:solidFill>
                        <a:latin typeface="Cambria Math" panose="02040503050406030204" pitchFamily="18" charset="0"/>
                        <a:cs typeface="Gill Sans MT"/>
                      </a:rPr>
                      <m:t> </m:t>
                    </m:r>
                  </m:oMath>
                </a14:m>
                <a:r>
                  <a:rPr lang="en-US" altLang="ko-KR" dirty="0">
                    <a:solidFill>
                      <a:srgbClr val="3D3D3D"/>
                    </a:solidFill>
                    <a:cs typeface="Gill Sans MT"/>
                  </a:rPr>
                  <a:t>and RLWE modulus </a:t>
                </a:r>
                <a14:m>
                  <m:oMath xmlns:m="http://schemas.openxmlformats.org/officeDocument/2006/math">
                    <m:r>
                      <a:rPr lang="en-US" altLang="ko-KR" i="1">
                        <a:solidFill>
                          <a:srgbClr val="3D3D3D"/>
                        </a:solidFill>
                        <a:latin typeface="Cambria Math" panose="02040503050406030204" pitchFamily="18" charset="0"/>
                        <a:cs typeface="Gill Sans MT"/>
                      </a:rPr>
                      <m:t>𝑞</m:t>
                    </m:r>
                  </m:oMath>
                </a14:m>
                <a:r>
                  <a:rPr lang="en-US" altLang="ko-KR" dirty="0">
                    <a:solidFill>
                      <a:srgbClr val="3D3D3D"/>
                    </a:solidFill>
                    <a:cs typeface="Gill Sans MT"/>
                  </a:rPr>
                  <a:t> small.</a:t>
                </a:r>
              </a:p>
              <a:p>
                <a:pPr lvl="1">
                  <a:defRPr/>
                </a:pPr>
                <a:r>
                  <a:rPr lang="en-US" altLang="ko-KR" dirty="0">
                    <a:solidFill>
                      <a:srgbClr val="3D3D3D"/>
                    </a:solidFill>
                    <a:cs typeface="Gill Sans MT"/>
                  </a:rPr>
                  <a:t>Since the ring                , the smaller </a:t>
                </a:r>
                <a14:m>
                  <m:oMath xmlns:m="http://schemas.openxmlformats.org/officeDocument/2006/math">
                    <m:r>
                      <a:rPr lang="en-US" altLang="ko-KR" i="1">
                        <a:solidFill>
                          <a:srgbClr val="3D3D3D"/>
                        </a:solidFill>
                        <a:latin typeface="Cambria Math" panose="02040503050406030204" pitchFamily="18" charset="0"/>
                        <a:cs typeface="Gill Sans MT"/>
                      </a:rPr>
                      <m:t>𝑛</m:t>
                    </m:r>
                  </m:oMath>
                </a14:m>
                <a:r>
                  <a:rPr lang="en-US" altLang="ko-KR" dirty="0">
                    <a:solidFill>
                      <a:srgbClr val="3D3D3D"/>
                    </a:solidFill>
                    <a:cs typeface="Gill Sans MT"/>
                  </a:rPr>
                  <a:t> is 256; however, difficult to satisfy security.</a:t>
                </a:r>
                <a:r>
                  <a:rPr lang="en-US" altLang="ko-KR" dirty="0"/>
                  <a:t> </a:t>
                </a:r>
              </a:p>
              <a:p>
                <a:pPr>
                  <a:defRPr/>
                </a:pPr>
                <a:r>
                  <a:rPr lang="en-US" altLang="ko-KR" dirty="0"/>
                  <a:t> </a:t>
                </a:r>
                <a:r>
                  <a:rPr lang="en-US" altLang="ko-KR" dirty="0">
                    <a:solidFill>
                      <a:srgbClr val="3D3D3D"/>
                    </a:solidFill>
                    <a:cs typeface="Gill Sans MT"/>
                  </a:rPr>
                  <a:t>Therefore our choice is only to make </a:t>
                </a:r>
                <a14:m>
                  <m:oMath xmlns:m="http://schemas.openxmlformats.org/officeDocument/2006/math">
                    <m:r>
                      <a:rPr lang="en-US" altLang="ko-KR" i="1">
                        <a:solidFill>
                          <a:srgbClr val="3D3D3D"/>
                        </a:solidFill>
                        <a:latin typeface="Cambria Math" panose="02040503050406030204" pitchFamily="18" charset="0"/>
                        <a:cs typeface="Gill Sans MT"/>
                      </a:rPr>
                      <m:t>𝑞</m:t>
                    </m:r>
                  </m:oMath>
                </a14:m>
                <a:r>
                  <a:rPr lang="en-US" altLang="ko-KR" dirty="0">
                    <a:solidFill>
                      <a:srgbClr val="3D3D3D"/>
                    </a:solidFill>
                    <a:cs typeface="Gill Sans MT"/>
                  </a:rPr>
                  <a:t> smaller. </a:t>
                </a:r>
              </a:p>
              <a:p>
                <a:pPr>
                  <a:lnSpc>
                    <a:spcPct val="200000"/>
                  </a:lnSpc>
                  <a:buFont typeface="Wingdings" panose="05000000000000000000" pitchFamily="2" charset="2"/>
                  <a:buChar char="v"/>
                  <a:defRPr/>
                </a:pPr>
                <a:r>
                  <a:rPr lang="en-US" altLang="ko-KR" dirty="0"/>
                  <a:t> How does small </a:t>
                </a:r>
                <a14:m>
                  <m:oMath xmlns:m="http://schemas.openxmlformats.org/officeDocument/2006/math">
                    <m:r>
                      <a:rPr lang="en-US" altLang="ko-KR" i="1">
                        <a:solidFill>
                          <a:srgbClr val="3D3D3D"/>
                        </a:solidFill>
                        <a:latin typeface="Cambria Math" panose="02040503050406030204" pitchFamily="18" charset="0"/>
                        <a:cs typeface="Gill Sans MT"/>
                      </a:rPr>
                      <m:t>𝑞</m:t>
                    </m:r>
                  </m:oMath>
                </a14:m>
                <a:r>
                  <a:rPr lang="en-US" altLang="ko-KR" dirty="0"/>
                  <a:t> affect the scheme?</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93042" y="1495292"/>
                <a:ext cx="11119059" cy="6609870"/>
              </a:xfrm>
              <a:prstGeom prst="rect">
                <a:avLst/>
              </a:prstGeom>
              <a:blipFill>
                <a:blip r:embed="rId3"/>
                <a:stretch>
                  <a:fillRect l="-713" t="-922"/>
                </a:stretch>
              </a:blipFill>
            </p:spPr>
            <p:txBody>
              <a:bodyPr/>
              <a:lstStyle/>
              <a:p>
                <a:r>
                  <a:rPr lang="ko-KR" altLang="en-US">
                    <a:noFill/>
                  </a:rPr>
                  <a:t> </a:t>
                </a:r>
              </a:p>
            </p:txBody>
          </p:sp>
        </mc:Fallback>
      </mc:AlternateContent>
      <p:sp>
        <p:nvSpPr>
          <p:cNvPr id="12" name="직사각형 11"/>
          <p:cNvSpPr/>
          <p:nvPr/>
        </p:nvSpPr>
        <p:spPr>
          <a:xfrm>
            <a:off x="1040860" y="3803514"/>
            <a:ext cx="10671241" cy="30544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3" name="Content Placeholder 2"/>
              <p:cNvSpPr txBox="1">
                <a:spLocks/>
              </p:cNvSpPr>
              <p:nvPr/>
            </p:nvSpPr>
            <p:spPr>
              <a:xfrm>
                <a:off x="1072941" y="3866666"/>
                <a:ext cx="11119059" cy="3446371"/>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defRPr/>
                </a:pPr>
                <a:r>
                  <a:rPr lang="en-US" altLang="ko-KR" dirty="0"/>
                  <a:t> Harmful to RLWE hardness?</a:t>
                </a:r>
              </a:p>
              <a:p>
                <a:pPr lvl="1"/>
                <a:r>
                  <a:rPr lang="en-US" altLang="ko-KR" dirty="0">
                    <a:solidFill>
                      <a:srgbClr val="0070C0"/>
                    </a:solidFill>
                  </a:rPr>
                  <a:t>No! </a:t>
                </a:r>
                <a:r>
                  <a:rPr lang="en-US" altLang="ko-KR" dirty="0"/>
                  <a:t>Maintain the error-rate by selecting proper error distribution</a:t>
                </a:r>
                <a:r>
                  <a:rPr lang="en-US" altLang="ko-KR" sz="1600" baseline="30000" dirty="0"/>
                  <a:t>[PRSD17]</a:t>
                </a:r>
                <a:r>
                  <a:rPr lang="en-US" altLang="ko-KR" dirty="0"/>
                  <a:t>.</a:t>
                </a:r>
              </a:p>
              <a:p>
                <a:pPr lvl="1"/>
                <a:r>
                  <a:rPr lang="en-US" altLang="ko-KR" dirty="0"/>
                  <a:t>LAC also use </a:t>
                </a:r>
                <a14:m>
                  <m:oMath xmlns:m="http://schemas.openxmlformats.org/officeDocument/2006/math">
                    <m:r>
                      <a:rPr lang="en-US" altLang="ko-KR" b="0" i="1" smtClean="0">
                        <a:latin typeface="Cambria Math" panose="02040503050406030204" pitchFamily="18" charset="0"/>
                      </a:rPr>
                      <m:t>𝑞</m:t>
                    </m:r>
                  </m:oMath>
                </a14:m>
                <a:r>
                  <a:rPr lang="en-US" altLang="ko-KR" dirty="0"/>
                  <a:t>=251.</a:t>
                </a:r>
              </a:p>
              <a:p>
                <a:pPr>
                  <a:defRPr/>
                </a:pPr>
                <a:r>
                  <a:rPr lang="en-US" altLang="ko-KR" dirty="0"/>
                  <a:t> Reduce the Correctness?</a:t>
                </a:r>
              </a:p>
              <a:p>
                <a:pPr lvl="1">
                  <a:defRPr/>
                </a:pPr>
                <a:r>
                  <a:rPr lang="en-US" altLang="ko-KR" dirty="0">
                    <a:solidFill>
                      <a:srgbClr val="0070C0"/>
                    </a:solidFill>
                  </a:rPr>
                  <a:t>Yes!</a:t>
                </a:r>
                <a:r>
                  <a:rPr lang="en-US" altLang="ko-KR" dirty="0"/>
                  <a:t> Because decryption fails when </a:t>
                </a:r>
                <a14:m>
                  <m:oMath xmlns:m="http://schemas.openxmlformats.org/officeDocument/2006/math">
                    <m:d>
                      <m:dPr>
                        <m:begChr m:val="|"/>
                        <m:endChr m:val="|"/>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𝑒𝑟𝑟𝑜𝑟</m:t>
                        </m:r>
                        <m:r>
                          <a:rPr lang="en-US" altLang="ko-KR" b="0" i="1" smtClean="0">
                            <a:latin typeface="Cambria Math" panose="02040503050406030204" pitchFamily="18" charset="0"/>
                            <a:ea typeface="Cambria Math" panose="02040503050406030204" pitchFamily="18" charset="0"/>
                          </a:rPr>
                          <m:t>≥</m:t>
                        </m:r>
                        <m:f>
                          <m:fPr>
                            <m:type m:val="lin"/>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𝑞</m:t>
                            </m:r>
                          </m:num>
                          <m:den>
                            <m:r>
                              <a:rPr lang="en-US" altLang="ko-KR" b="0" i="1" smtClean="0">
                                <a:latin typeface="Cambria Math" panose="02040503050406030204" pitchFamily="18" charset="0"/>
                                <a:ea typeface="Cambria Math" panose="02040503050406030204" pitchFamily="18" charset="0"/>
                              </a:rPr>
                              <m:t>4</m:t>
                            </m:r>
                          </m:den>
                        </m:f>
                        <m:r>
                          <a:rPr lang="en-US" altLang="ko-KR" b="0" i="1" smtClean="0">
                            <a:latin typeface="Cambria Math" panose="02040503050406030204" pitchFamily="18" charset="0"/>
                            <a:ea typeface="Cambria Math" panose="02040503050406030204" pitchFamily="18" charset="0"/>
                          </a:rPr>
                          <m:t>−</m:t>
                        </m:r>
                        <m:f>
                          <m:fPr>
                            <m:type m:val="lin"/>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𝑞</m:t>
                            </m:r>
                          </m:num>
                          <m:den>
                            <m:r>
                              <a:rPr lang="en-US" altLang="ko-KR" b="0" i="1" smtClean="0">
                                <a:latin typeface="Cambria Math" panose="02040503050406030204" pitchFamily="18" charset="0"/>
                                <a:ea typeface="Cambria Math" panose="02040503050406030204" pitchFamily="18" charset="0"/>
                              </a:rPr>
                              <m:t>2</m:t>
                            </m:r>
                            <m:r>
                              <a:rPr lang="en-US" altLang="ko-KR" b="0" i="1" smtClean="0">
                                <a:latin typeface="Cambria Math" panose="02040503050406030204" pitchFamily="18" charset="0"/>
                                <a:ea typeface="Cambria Math" panose="02040503050406030204" pitchFamily="18" charset="0"/>
                              </a:rPr>
                              <m:t>𝑝</m:t>
                            </m:r>
                          </m:den>
                        </m:f>
                      </m:e>
                    </m:d>
                  </m:oMath>
                </a14:m>
                <a:r>
                  <a:rPr lang="en-US" altLang="ko-KR" dirty="0"/>
                  <a:t>.</a:t>
                </a:r>
              </a:p>
              <a:p>
                <a:pPr lvl="1">
                  <a:defRPr/>
                </a:pPr>
                <a:r>
                  <a:rPr lang="en-US" altLang="ko-KR" dirty="0" err="1"/>
                  <a:t>LizarMong</a:t>
                </a:r>
                <a:r>
                  <a:rPr lang="en-US" altLang="ko-KR" dirty="0"/>
                  <a:t> </a:t>
                </a:r>
                <a:r>
                  <a:rPr lang="en-US" altLang="ko-KR" dirty="0">
                    <a:solidFill>
                      <a:srgbClr val="0070C0"/>
                    </a:solidFill>
                  </a:rPr>
                  <a:t>adopts error-correcting code </a:t>
                </a:r>
                <a:r>
                  <a:rPr lang="en-US" altLang="ko-KR" dirty="0"/>
                  <a:t>(ECC) to solve this problem.</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1072941" y="3866666"/>
                <a:ext cx="11119059" cy="3446371"/>
              </a:xfrm>
              <a:prstGeom prst="rect">
                <a:avLst/>
              </a:prstGeom>
              <a:blipFill>
                <a:blip r:embed="rId4"/>
                <a:stretch>
                  <a:fillRect l="-658" t="-1413"/>
                </a:stretch>
              </a:blipFill>
            </p:spPr>
            <p:txBody>
              <a:bodyPr/>
              <a:lstStyle/>
              <a:p>
                <a:r>
                  <a:rPr lang="ko-KR" altLang="en-US">
                    <a:noFill/>
                  </a:rPr>
                  <a:t> </a:t>
                </a:r>
              </a:p>
            </p:txBody>
          </p:sp>
        </mc:Fallback>
      </mc:AlternateContent>
      <p:pic>
        <p:nvPicPr>
          <p:cNvPr id="11" name="그래픽 10" descr="가로 방향 U자형 화살표">
            <a:hlinkClick r:id="rId5" action="ppaction://hlinksldjump"/>
            <a:extLst>
              <a:ext uri="{FF2B5EF4-FFF2-40B4-BE49-F238E27FC236}">
                <a16:creationId xmlns:a16="http://schemas.microsoft.com/office/drawing/2014/main" id="{74CC66EA-6C20-4739-9417-F8749EE3A6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683062" y="-11647"/>
            <a:ext cx="457200" cy="457200"/>
          </a:xfrm>
          <a:prstGeom prst="rect">
            <a:avLst/>
          </a:prstGeom>
        </p:spPr>
      </p:pic>
    </p:spTree>
    <p:extLst>
      <p:ext uri="{BB962C8B-B14F-4D97-AF65-F5344CB8AC3E}">
        <p14:creationId xmlns:p14="http://schemas.microsoft.com/office/powerpoint/2010/main" val="42829330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슬라이드 번호 개체 틀 3">
            <a:extLst>
              <a:ext uri="{FF2B5EF4-FFF2-40B4-BE49-F238E27FC236}">
                <a16:creationId xmlns:a16="http://schemas.microsoft.com/office/drawing/2014/main" id="{2D80E60A-0779-40B7-9D2A-0138AC7D115E}"/>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16-9-3</a:t>
            </a:r>
          </a:p>
        </p:txBody>
      </p:sp>
      <p:sp>
        <p:nvSpPr>
          <p:cNvPr id="2" name="제목 1"/>
          <p:cNvSpPr>
            <a:spLocks noGrp="1"/>
          </p:cNvSpPr>
          <p:nvPr>
            <p:ph type="title"/>
          </p:nvPr>
        </p:nvSpPr>
        <p:spPr/>
        <p:txBody>
          <a:bodyPr/>
          <a:lstStyle/>
          <a:p>
            <a:pPr lvl="0">
              <a:defRPr/>
            </a:pPr>
            <a:r>
              <a:rPr lang="en-US" altLang="ko-KR" cap="none" dirty="0"/>
              <a:t>Error-correcting code, XE5</a:t>
            </a: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593042" y="1495292"/>
                <a:ext cx="11119059" cy="2771908"/>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defRPr/>
                </a:pPr>
                <a:r>
                  <a:rPr lang="en-US" altLang="ko-KR" dirty="0">
                    <a:solidFill>
                      <a:srgbClr val="3D3D3D"/>
                    </a:solidFill>
                    <a:cs typeface="Gill Sans MT"/>
                  </a:rPr>
                  <a:t> 4-5 bit error correction capability is required.</a:t>
                </a:r>
              </a:p>
              <a:p>
                <a:r>
                  <a:rPr lang="en-US" altLang="ko-KR" dirty="0">
                    <a:solidFill>
                      <a:srgbClr val="3D3D3D"/>
                    </a:solidFill>
                  </a:rPr>
                  <a:t> A</a:t>
                </a:r>
                <a:r>
                  <a:rPr lang="en-US" altLang="ko-KR" dirty="0"/>
                  <a:t>dopted XE5</a:t>
                </a:r>
                <a:r>
                  <a:rPr lang="en-US" altLang="ko-KR" sz="1600" baseline="30000" dirty="0"/>
                  <a:t>[Round5]</a:t>
                </a:r>
                <a:r>
                  <a:rPr lang="en-US" altLang="ko-KR" dirty="0"/>
                  <a:t> that is specialized in the RLWE. </a:t>
                </a:r>
              </a:p>
              <a:p>
                <a:pPr lvl="1"/>
                <a:r>
                  <a:rPr lang="en-US" altLang="ko-KR" dirty="0"/>
                  <a:t>256bit message </a:t>
                </a:r>
                <a14:m>
                  <m:oMath xmlns:m="http://schemas.openxmlformats.org/officeDocument/2006/math">
                    <m:r>
                      <a:rPr lang="en-US" altLang="ko-KR" b="0" i="1" smtClean="0">
                        <a:latin typeface="Cambria Math" panose="02040503050406030204" pitchFamily="18" charset="0"/>
                      </a:rPr>
                      <m:t>𝑝</m:t>
                    </m:r>
                  </m:oMath>
                </a14:m>
                <a:r>
                  <a:rPr lang="en-US" altLang="ko-KR" dirty="0"/>
                  <a:t>, 234bit parity check </a:t>
                </a:r>
                <a14:m>
                  <m:oMath xmlns:m="http://schemas.openxmlformats.org/officeDocument/2006/math">
                    <m:r>
                      <a:rPr lang="en-US" altLang="ko-KR" b="0" i="1" smtClean="0">
                        <a:latin typeface="Cambria Math" panose="02040503050406030204" pitchFamily="18" charset="0"/>
                      </a:rPr>
                      <m:t>𝑟</m:t>
                    </m:r>
                  </m:oMath>
                </a14:m>
                <a:r>
                  <a:rPr lang="en-US" altLang="ko-KR" dirty="0"/>
                  <a:t>, codeword </a:t>
                </a:r>
                <a14:m>
                  <m:oMath xmlns:m="http://schemas.openxmlformats.org/officeDocument/2006/math">
                    <m:r>
                      <a:rPr lang="en-US" altLang="ko-KR" b="0" i="1" smtClean="0">
                        <a:latin typeface="Cambria Math" panose="02040503050406030204" pitchFamily="18" charset="0"/>
                      </a:rPr>
                      <m:t>𝑐</m:t>
                    </m:r>
                    <m:r>
                      <a:rPr lang="en-US" altLang="ko-KR" b="0" i="1" smtClean="0">
                        <a:latin typeface="Cambria Math" panose="02040503050406030204" pitchFamily="18" charset="0"/>
                      </a:rPr>
                      <m:t>=</m:t>
                    </m:r>
                    <m:r>
                      <a:rPr lang="en-US" altLang="ko-KR" b="0" i="1" smtClean="0">
                        <a:latin typeface="Cambria Math" panose="02040503050406030204" pitchFamily="18" charset="0"/>
                      </a:rPr>
                      <m:t>𝑝</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oMath>
                </a14:m>
                <a:r>
                  <a:rPr lang="en-US" altLang="ko-KR" dirty="0"/>
                  <a:t>, correction capability is 5bit.</a:t>
                </a:r>
              </a:p>
              <a:p>
                <a:pPr>
                  <a:lnSpc>
                    <a:spcPct val="150000"/>
                  </a:lnSpc>
                  <a:buFont typeface="Wingdings" panose="05000000000000000000" pitchFamily="2" charset="2"/>
                  <a:buChar char="v"/>
                </a:pPr>
                <a:r>
                  <a:rPr lang="en-US" altLang="ko-KR" dirty="0"/>
                  <a:t> How does XE5 affect the scheme?</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93042" y="1495292"/>
                <a:ext cx="11119059" cy="2771908"/>
              </a:xfrm>
              <a:prstGeom prst="rect">
                <a:avLst/>
              </a:prstGeom>
              <a:blipFill>
                <a:blip r:embed="rId2"/>
                <a:stretch>
                  <a:fillRect l="-713" t="-1758"/>
                </a:stretch>
              </a:blipFill>
            </p:spPr>
            <p:txBody>
              <a:bodyPr/>
              <a:lstStyle/>
              <a:p>
                <a:r>
                  <a:rPr lang="ko-KR" altLang="en-US">
                    <a:noFill/>
                  </a:rPr>
                  <a:t> </a:t>
                </a:r>
              </a:p>
            </p:txBody>
          </p:sp>
        </mc:Fallback>
      </mc:AlternateContent>
      <p:sp>
        <p:nvSpPr>
          <p:cNvPr id="12" name="직사각형 11"/>
          <p:cNvSpPr/>
          <p:nvPr/>
        </p:nvSpPr>
        <p:spPr>
          <a:xfrm>
            <a:off x="1040860" y="3592921"/>
            <a:ext cx="10671241" cy="3265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8" name="Content Placeholder 2"/>
          <p:cNvSpPr txBox="1">
            <a:spLocks/>
          </p:cNvSpPr>
          <p:nvPr/>
        </p:nvSpPr>
        <p:spPr>
          <a:xfrm>
            <a:off x="1072941" y="3717996"/>
            <a:ext cx="11119059" cy="3446371"/>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ko-KR" dirty="0"/>
              <a:t> Performance overhead?  </a:t>
            </a:r>
            <a:r>
              <a:rPr lang="en-US" altLang="ko-KR" sz="2200" dirty="0">
                <a:solidFill>
                  <a:srgbClr val="0070C0"/>
                </a:solidFill>
              </a:rPr>
              <a:t>Yes!</a:t>
            </a:r>
            <a:r>
              <a:rPr lang="en-US" altLang="ko-KR" sz="2200" dirty="0"/>
              <a:t> But, </a:t>
            </a:r>
            <a:r>
              <a:rPr lang="en-US" altLang="ko-KR" sz="2200" dirty="0">
                <a:solidFill>
                  <a:srgbClr val="0070C0"/>
                </a:solidFill>
              </a:rPr>
              <a:t>it is very small (only 600 cycles).</a:t>
            </a:r>
          </a:p>
          <a:p>
            <a:r>
              <a:rPr lang="en-US" altLang="ko-KR" dirty="0"/>
              <a:t> Side-channel attacks?</a:t>
            </a:r>
          </a:p>
          <a:p>
            <a:pPr lvl="1"/>
            <a:r>
              <a:rPr lang="en-US" altLang="ko-KR" dirty="0">
                <a:solidFill>
                  <a:srgbClr val="0070C0"/>
                </a:solidFill>
              </a:rPr>
              <a:t>No! XE5 resist timing attack </a:t>
            </a:r>
            <a:r>
              <a:rPr lang="en-US" altLang="ko-KR" dirty="0">
                <a:solidFill>
                  <a:srgbClr val="3D3D3D"/>
                </a:solidFill>
              </a:rPr>
              <a:t>as avoid table look-up and branch</a:t>
            </a:r>
            <a:r>
              <a:rPr lang="en-US" altLang="ko-KR" sz="1600" baseline="30000" dirty="0"/>
              <a:t>[Round5]</a:t>
            </a:r>
            <a:r>
              <a:rPr lang="en-US" altLang="ko-KR" dirty="0">
                <a:solidFill>
                  <a:srgbClr val="3D3D3D"/>
                </a:solidFill>
              </a:rPr>
              <a:t>.</a:t>
            </a:r>
          </a:p>
          <a:p>
            <a:r>
              <a:rPr lang="en-US" altLang="ko-KR" dirty="0">
                <a:solidFill>
                  <a:srgbClr val="3D3D3D"/>
                </a:solidFill>
              </a:rPr>
              <a:t> </a:t>
            </a:r>
            <a:r>
              <a:rPr lang="en-US" altLang="ko-KR" dirty="0"/>
              <a:t>The impact of error dependencies?</a:t>
            </a:r>
            <a:endParaRPr lang="en-US" altLang="ko-KR" sz="2000" dirty="0"/>
          </a:p>
          <a:p>
            <a:pPr lvl="1"/>
            <a:r>
              <a:rPr lang="en-US" altLang="ko-KR" dirty="0">
                <a:solidFill>
                  <a:srgbClr val="0070C0"/>
                </a:solidFill>
              </a:rPr>
              <a:t>Yes! </a:t>
            </a:r>
            <a:r>
              <a:rPr lang="en-US" altLang="ko-KR" dirty="0"/>
              <a:t>The calculation is inappropriate when the error-correcting code is used</a:t>
            </a:r>
            <a:r>
              <a:rPr lang="en-US" altLang="ko-KR" sz="1600" baseline="30000" dirty="0"/>
              <a:t>[DVV19]</a:t>
            </a:r>
            <a:r>
              <a:rPr lang="en-US" altLang="ko-KR" dirty="0"/>
              <a:t>.</a:t>
            </a:r>
          </a:p>
          <a:p>
            <a:pPr lvl="1"/>
            <a:r>
              <a:rPr lang="en-US" altLang="ko-KR" dirty="0">
                <a:solidFill>
                  <a:srgbClr val="0070C0"/>
                </a:solidFill>
              </a:rPr>
              <a:t>To solve, calculate the failure rate </a:t>
            </a:r>
            <a:r>
              <a:rPr lang="en-US" altLang="ko-KR" dirty="0"/>
              <a:t>under the assumption that </a:t>
            </a:r>
            <a:r>
              <a:rPr lang="en-US" altLang="ko-KR" dirty="0">
                <a:solidFill>
                  <a:srgbClr val="0070C0"/>
                </a:solidFill>
              </a:rPr>
              <a:t>error occurs dependently.</a:t>
            </a:r>
          </a:p>
        </p:txBody>
      </p:sp>
      <p:pic>
        <p:nvPicPr>
          <p:cNvPr id="10" name="그래픽 9" descr="가로 방향 U자형 화살표">
            <a:hlinkClick r:id="rId3" action="ppaction://hlinksldjump"/>
            <a:extLst>
              <a:ext uri="{FF2B5EF4-FFF2-40B4-BE49-F238E27FC236}">
                <a16:creationId xmlns:a16="http://schemas.microsoft.com/office/drawing/2014/main" id="{9A9342D8-BF6B-45DA-AAC4-CB5EC340D8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83062" y="-11647"/>
            <a:ext cx="457200" cy="457200"/>
          </a:xfrm>
          <a:prstGeom prst="rect">
            <a:avLst/>
          </a:prstGeom>
        </p:spPr>
      </p:pic>
    </p:spTree>
    <p:extLst>
      <p:ext uri="{BB962C8B-B14F-4D97-AF65-F5344CB8AC3E}">
        <p14:creationId xmlns:p14="http://schemas.microsoft.com/office/powerpoint/2010/main" val="25806157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슬라이드 번호 개체 틀 3">
            <a:extLst>
              <a:ext uri="{FF2B5EF4-FFF2-40B4-BE49-F238E27FC236}">
                <a16:creationId xmlns:a16="http://schemas.microsoft.com/office/drawing/2014/main" id="{EE7CAA92-7614-4DD8-B246-EB7CED006504}"/>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16-9-4</a:t>
            </a:r>
          </a:p>
        </p:txBody>
      </p:sp>
      <p:sp>
        <p:nvSpPr>
          <p:cNvPr id="2" name="제목 1"/>
          <p:cNvSpPr>
            <a:spLocks noGrp="1"/>
          </p:cNvSpPr>
          <p:nvPr>
            <p:ph type="title"/>
          </p:nvPr>
        </p:nvSpPr>
        <p:spPr/>
        <p:txBody>
          <a:bodyPr>
            <a:normAutofit/>
          </a:bodyPr>
          <a:lstStyle/>
          <a:p>
            <a:pPr lvl="0">
              <a:defRPr/>
            </a:pPr>
            <a:r>
              <a:rPr lang="en-US" altLang="ko-KR" cap="none" dirty="0"/>
              <a:t>Resistance known side-channel attacks </a:t>
            </a:r>
            <a:r>
              <a:rPr lang="en-US" altLang="ko-KR" sz="2400" cap="none" dirty="0"/>
              <a:t>(1/2)</a:t>
            </a:r>
            <a:endParaRPr lang="en-US" altLang="ko-KR" cap="none" dirty="0"/>
          </a:p>
        </p:txBody>
      </p:sp>
      <p:sp>
        <p:nvSpPr>
          <p:cNvPr id="7" name="Content Placeholder 2"/>
          <p:cNvSpPr txBox="1">
            <a:spLocks/>
          </p:cNvSpPr>
          <p:nvPr/>
        </p:nvSpPr>
        <p:spPr>
          <a:xfrm>
            <a:off x="593042" y="1495292"/>
            <a:ext cx="11119059" cy="6609870"/>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ko-KR" dirty="0">
                <a:solidFill>
                  <a:srgbClr val="0070C0"/>
                </a:solidFill>
              </a:rPr>
              <a:t> </a:t>
            </a:r>
            <a:r>
              <a:rPr lang="en-US" altLang="ko-KR" dirty="0"/>
              <a:t>According to the 1</a:t>
            </a:r>
            <a:r>
              <a:rPr lang="en-US" altLang="ko-KR" baseline="30000" dirty="0"/>
              <a:t>st</a:t>
            </a:r>
            <a:r>
              <a:rPr lang="en-US" altLang="ko-KR" dirty="0"/>
              <a:t> strategy, avoiding against known cache and timing attacks, and some differential and fault attacks. </a:t>
            </a:r>
          </a:p>
          <a:p>
            <a:pPr lvl="1"/>
            <a:r>
              <a:rPr lang="en-US" altLang="ko-KR" dirty="0">
                <a:solidFill>
                  <a:srgbClr val="3D3D3D"/>
                </a:solidFill>
              </a:rPr>
              <a:t>Modular operation: choice all modulus are power-of-two. So, </a:t>
            </a:r>
            <a:r>
              <a:rPr lang="en-US" altLang="ko-KR" dirty="0">
                <a:solidFill>
                  <a:srgbClr val="0070C0"/>
                </a:solidFill>
              </a:rPr>
              <a:t>AND </a:t>
            </a:r>
            <a:r>
              <a:rPr lang="en-US" altLang="ko-KR" dirty="0" err="1">
                <a:solidFill>
                  <a:srgbClr val="0070C0"/>
                </a:solidFill>
              </a:rPr>
              <a:t>and</a:t>
            </a:r>
            <a:r>
              <a:rPr lang="en-US" altLang="ko-KR" dirty="0">
                <a:solidFill>
                  <a:srgbClr val="0070C0"/>
                </a:solidFill>
              </a:rPr>
              <a:t> ADD instead of it.</a:t>
            </a:r>
          </a:p>
          <a:p>
            <a:pPr lvl="1"/>
            <a:r>
              <a:rPr lang="en-US" altLang="ko-KR" dirty="0">
                <a:solidFill>
                  <a:srgbClr val="3D3D3D"/>
                </a:solidFill>
              </a:rPr>
              <a:t>CDT branch and table look-up: CDT was replaced with </a:t>
            </a:r>
            <a:r>
              <a:rPr lang="en-US" altLang="ko-KR" dirty="0">
                <a:solidFill>
                  <a:srgbClr val="0070C0"/>
                </a:solidFill>
              </a:rPr>
              <a:t>centered binomial distribution.</a:t>
            </a:r>
          </a:p>
          <a:p>
            <a:pPr lvl="1"/>
            <a:r>
              <a:rPr lang="en-US" altLang="ko-KR" dirty="0">
                <a:solidFill>
                  <a:srgbClr val="3D3D3D"/>
                </a:solidFill>
              </a:rPr>
              <a:t>Same distribution for error and secret: designed to sample within </a:t>
            </a:r>
            <a:r>
              <a:rPr lang="en-US" altLang="ko-KR" dirty="0">
                <a:solidFill>
                  <a:srgbClr val="0070C0"/>
                </a:solidFill>
              </a:rPr>
              <a:t>each distribution</a:t>
            </a:r>
            <a:r>
              <a:rPr lang="en-US" altLang="ko-KR" dirty="0">
                <a:solidFill>
                  <a:srgbClr val="3D3D3D"/>
                </a:solidFill>
              </a:rPr>
              <a:t>.</a:t>
            </a:r>
          </a:p>
          <a:p>
            <a:pPr lvl="1"/>
            <a:r>
              <a:rPr lang="en-US" altLang="ko-KR" dirty="0">
                <a:solidFill>
                  <a:srgbClr val="3D3D3D"/>
                </a:solidFill>
              </a:rPr>
              <a:t>INV-NTT: do not use NTT.</a:t>
            </a:r>
            <a:endParaRPr lang="en-US" altLang="ko-KR" dirty="0"/>
          </a:p>
          <a:p>
            <a:pPr>
              <a:lnSpc>
                <a:spcPct val="150000"/>
              </a:lnSpc>
              <a:buFont typeface="Wingdings" panose="05000000000000000000" pitchFamily="2" charset="2"/>
              <a:buChar char="v"/>
            </a:pPr>
            <a:r>
              <a:rPr lang="en-US" altLang="ko-KR" dirty="0"/>
              <a:t> How does this design choice affect the scheme?</a:t>
            </a:r>
          </a:p>
        </p:txBody>
      </p:sp>
      <p:sp>
        <p:nvSpPr>
          <p:cNvPr id="8" name="직사각형 7"/>
          <p:cNvSpPr/>
          <p:nvPr/>
        </p:nvSpPr>
        <p:spPr>
          <a:xfrm>
            <a:off x="1040860" y="4942735"/>
            <a:ext cx="10671241" cy="18456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9" name="Content Placeholder 2">
            <a:extLst>
              <a:ext uri="{FF2B5EF4-FFF2-40B4-BE49-F238E27FC236}">
                <a16:creationId xmlns:a16="http://schemas.microsoft.com/office/drawing/2014/main" id="{8A87D40E-80C7-4B7F-B803-5CA3ED60D9C5}"/>
              </a:ext>
            </a:extLst>
          </p:cNvPr>
          <p:cNvSpPr txBox="1">
            <a:spLocks/>
          </p:cNvSpPr>
          <p:nvPr/>
        </p:nvSpPr>
        <p:spPr>
          <a:xfrm>
            <a:off x="1011043" y="4890888"/>
            <a:ext cx="11119059" cy="3446371"/>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ko-KR" dirty="0">
                <a:solidFill>
                  <a:srgbClr val="3D3D3D"/>
                </a:solidFill>
              </a:rPr>
              <a:t> Centered binomial distribution ?</a:t>
            </a:r>
          </a:p>
          <a:p>
            <a:pPr lvl="1"/>
            <a:r>
              <a:rPr lang="en-US" altLang="ko-KR" dirty="0"/>
              <a:t>Most of NIST candidates used it.  The attacks against RLWE depend on only the </a:t>
            </a:r>
            <a:r>
              <a:rPr lang="en-US" altLang="ko-KR" dirty="0" err="1"/>
              <a:t>stddev</a:t>
            </a:r>
            <a:r>
              <a:rPr lang="en-US" altLang="ko-KR" dirty="0"/>
              <a:t>.</a:t>
            </a:r>
          </a:p>
          <a:p>
            <a:r>
              <a:rPr lang="en-US" altLang="ko-KR" dirty="0"/>
              <a:t> Each distribution for error and secret?</a:t>
            </a:r>
          </a:p>
          <a:p>
            <a:pPr lvl="1"/>
            <a:r>
              <a:rPr lang="en-US" altLang="ko-KR" dirty="0">
                <a:solidFill>
                  <a:srgbClr val="0070C0"/>
                </a:solidFill>
              </a:rPr>
              <a:t>Original RLWE </a:t>
            </a:r>
            <a:r>
              <a:rPr lang="en-US" altLang="ko-KR" dirty="0"/>
              <a:t>defines each distribution for error and secret.</a:t>
            </a:r>
          </a:p>
        </p:txBody>
      </p:sp>
      <p:pic>
        <p:nvPicPr>
          <p:cNvPr id="11" name="그래픽 10" descr="가로 방향 U자형 화살표">
            <a:hlinkClick r:id="rId2" action="ppaction://hlinksldjump"/>
            <a:extLst>
              <a:ext uri="{FF2B5EF4-FFF2-40B4-BE49-F238E27FC236}">
                <a16:creationId xmlns:a16="http://schemas.microsoft.com/office/drawing/2014/main" id="{B71EE1D9-66F1-4824-8B32-B707F7AF3D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83062" y="-11647"/>
            <a:ext cx="457200" cy="457200"/>
          </a:xfrm>
          <a:prstGeom prst="rect">
            <a:avLst/>
          </a:prstGeom>
        </p:spPr>
      </p:pic>
    </p:spTree>
    <p:extLst>
      <p:ext uri="{BB962C8B-B14F-4D97-AF65-F5344CB8AC3E}">
        <p14:creationId xmlns:p14="http://schemas.microsoft.com/office/powerpoint/2010/main" val="39493635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01E3B24C-38BD-447A-A570-C48990C94235}"/>
              </a:ext>
            </a:extLst>
          </p:cNvPr>
          <p:cNvPicPr>
            <a:picLocks noChangeAspect="1"/>
          </p:cNvPicPr>
          <p:nvPr/>
        </p:nvPicPr>
        <p:blipFill>
          <a:blip r:embed="rId2"/>
          <a:stretch>
            <a:fillRect/>
          </a:stretch>
        </p:blipFill>
        <p:spPr>
          <a:xfrm>
            <a:off x="7092522" y="2052544"/>
            <a:ext cx="4476750" cy="4530911"/>
          </a:xfrm>
          <a:prstGeom prst="rect">
            <a:avLst/>
          </a:prstGeom>
        </p:spPr>
      </p:pic>
      <p:sp>
        <p:nvSpPr>
          <p:cNvPr id="2" name="제목 1"/>
          <p:cNvSpPr>
            <a:spLocks noGrp="1"/>
          </p:cNvSpPr>
          <p:nvPr>
            <p:ph type="title"/>
          </p:nvPr>
        </p:nvSpPr>
        <p:spPr/>
        <p:txBody>
          <a:bodyPr>
            <a:normAutofit/>
          </a:bodyPr>
          <a:lstStyle/>
          <a:p>
            <a:pPr lvl="0">
              <a:defRPr/>
            </a:pPr>
            <a:r>
              <a:rPr lang="en-US" altLang="ko-KR" cap="none" dirty="0"/>
              <a:t>Resistance known side-channel attacks </a:t>
            </a:r>
            <a:r>
              <a:rPr lang="en-US" altLang="ko-KR" sz="2400" cap="none" dirty="0"/>
              <a:t>(2/2)</a:t>
            </a:r>
            <a:endParaRPr lang="en-US" altLang="ko-KR" cap="none" dirty="0"/>
          </a:p>
        </p:txBody>
      </p:sp>
      <p:sp>
        <p:nvSpPr>
          <p:cNvPr id="7" name="Content Placeholder 2"/>
          <p:cNvSpPr txBox="1">
            <a:spLocks/>
          </p:cNvSpPr>
          <p:nvPr/>
        </p:nvSpPr>
        <p:spPr>
          <a:xfrm>
            <a:off x="593042" y="1495292"/>
            <a:ext cx="11119059" cy="6609870"/>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ko-KR" dirty="0">
                <a:solidFill>
                  <a:srgbClr val="3D3D3D"/>
                </a:solidFill>
              </a:rPr>
              <a:t> According to the 2</a:t>
            </a:r>
            <a:r>
              <a:rPr lang="en-US" altLang="ko-KR" baseline="30000" dirty="0">
                <a:solidFill>
                  <a:srgbClr val="3D3D3D"/>
                </a:solidFill>
              </a:rPr>
              <a:t>nd</a:t>
            </a:r>
            <a:r>
              <a:rPr lang="en-US" altLang="ko-KR" dirty="0">
                <a:solidFill>
                  <a:srgbClr val="3D3D3D"/>
                </a:solidFill>
              </a:rPr>
              <a:t> strategy, added countermeasures against the remaining attacks.</a:t>
            </a:r>
          </a:p>
        </p:txBody>
      </p:sp>
      <p:grpSp>
        <p:nvGrpSpPr>
          <p:cNvPr id="6" name="그룹 5">
            <a:extLst>
              <a:ext uri="{FF2B5EF4-FFF2-40B4-BE49-F238E27FC236}">
                <a16:creationId xmlns:a16="http://schemas.microsoft.com/office/drawing/2014/main" id="{32029DCE-71A6-460B-929C-4FDCD270FAB3}"/>
              </a:ext>
            </a:extLst>
          </p:cNvPr>
          <p:cNvGrpSpPr/>
          <p:nvPr/>
        </p:nvGrpSpPr>
        <p:grpSpPr>
          <a:xfrm>
            <a:off x="947129" y="2087197"/>
            <a:ext cx="5402871" cy="2576244"/>
            <a:chOff x="-992531" y="3887370"/>
            <a:chExt cx="6954079" cy="2950675"/>
          </a:xfrm>
        </p:grpSpPr>
        <p:pic>
          <p:nvPicPr>
            <p:cNvPr id="10" name="그림 9">
              <a:extLst>
                <a:ext uri="{FF2B5EF4-FFF2-40B4-BE49-F238E27FC236}">
                  <a16:creationId xmlns:a16="http://schemas.microsoft.com/office/drawing/2014/main" id="{4B6C35A8-8CA8-4121-A193-D182F7B981D2}"/>
                </a:ext>
              </a:extLst>
            </p:cNvPr>
            <p:cNvPicPr>
              <a:picLocks noChangeAspect="1"/>
            </p:cNvPicPr>
            <p:nvPr/>
          </p:nvPicPr>
          <p:blipFill>
            <a:blip r:embed="rId3"/>
            <a:stretch>
              <a:fillRect/>
            </a:stretch>
          </p:blipFill>
          <p:spPr>
            <a:xfrm>
              <a:off x="-992531" y="3887370"/>
              <a:ext cx="6954079" cy="2950675"/>
            </a:xfrm>
            <a:prstGeom prst="rect">
              <a:avLst/>
            </a:prstGeom>
          </p:spPr>
        </p:pic>
        <p:cxnSp>
          <p:nvCxnSpPr>
            <p:cNvPr id="11" name="직선 연결선 10">
              <a:extLst>
                <a:ext uri="{FF2B5EF4-FFF2-40B4-BE49-F238E27FC236}">
                  <a16:creationId xmlns:a16="http://schemas.microsoft.com/office/drawing/2014/main" id="{6A8C5E49-C3F6-4A8A-9B00-1CF02E0441B1}"/>
                </a:ext>
              </a:extLst>
            </p:cNvPr>
            <p:cNvCxnSpPr/>
            <p:nvPr/>
          </p:nvCxnSpPr>
          <p:spPr>
            <a:xfrm>
              <a:off x="-810228" y="4516920"/>
              <a:ext cx="137738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83526673-9483-4C20-B1B5-D8DE7438762F}"/>
                </a:ext>
              </a:extLst>
            </p:cNvPr>
            <p:cNvCxnSpPr>
              <a:cxnSpLocks/>
            </p:cNvCxnSpPr>
            <p:nvPr/>
          </p:nvCxnSpPr>
          <p:spPr>
            <a:xfrm>
              <a:off x="2951544" y="4956758"/>
              <a:ext cx="190982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B75ADD2C-204F-4E16-AA18-94064916CFC1}"/>
                </a:ext>
              </a:extLst>
            </p:cNvPr>
            <p:cNvCxnSpPr>
              <a:cxnSpLocks/>
            </p:cNvCxnSpPr>
            <p:nvPr/>
          </p:nvCxnSpPr>
          <p:spPr>
            <a:xfrm>
              <a:off x="1840375" y="6357294"/>
              <a:ext cx="397011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632D06A5-DEAD-45B2-9950-D05DA6BB9303}"/>
                </a:ext>
              </a:extLst>
            </p:cNvPr>
            <p:cNvCxnSpPr/>
            <p:nvPr/>
          </p:nvCxnSpPr>
          <p:spPr>
            <a:xfrm>
              <a:off x="-775504" y="6658236"/>
              <a:ext cx="137738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직사각형 2">
              <a:extLst>
                <a:ext uri="{FF2B5EF4-FFF2-40B4-BE49-F238E27FC236}">
                  <a16:creationId xmlns:a16="http://schemas.microsoft.com/office/drawing/2014/main" id="{B9BF3A9D-26D8-401C-8EB6-B6B6204F3A98}"/>
                </a:ext>
              </a:extLst>
            </p:cNvPr>
            <p:cNvSpPr/>
            <p:nvPr/>
          </p:nvSpPr>
          <p:spPr>
            <a:xfrm>
              <a:off x="798653" y="5092860"/>
              <a:ext cx="5150734" cy="1139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오른쪽 중괄호 17">
            <a:extLst>
              <a:ext uri="{FF2B5EF4-FFF2-40B4-BE49-F238E27FC236}">
                <a16:creationId xmlns:a16="http://schemas.microsoft.com/office/drawing/2014/main" id="{0CC4E2F7-8A27-4EA8-8E87-2DD3C2B1F775}"/>
              </a:ext>
            </a:extLst>
          </p:cNvPr>
          <p:cNvSpPr/>
          <p:nvPr/>
        </p:nvSpPr>
        <p:spPr>
          <a:xfrm rot="10800000">
            <a:off x="2033963" y="3209626"/>
            <a:ext cx="365760" cy="622644"/>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2" name="직선 화살표 연결선 21">
            <a:extLst>
              <a:ext uri="{FF2B5EF4-FFF2-40B4-BE49-F238E27FC236}">
                <a16:creationId xmlns:a16="http://schemas.microsoft.com/office/drawing/2014/main" id="{7A9DCE0C-84D1-4584-918C-4A6D2426AB34}"/>
              </a:ext>
            </a:extLst>
          </p:cNvPr>
          <p:cNvCxnSpPr>
            <a:cxnSpLocks/>
          </p:cNvCxnSpPr>
          <p:nvPr/>
        </p:nvCxnSpPr>
        <p:spPr>
          <a:xfrm>
            <a:off x="6350000" y="4264017"/>
            <a:ext cx="1381760" cy="181166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BC1B0BF1-D82D-4350-BE58-906C028C926F}"/>
              </a:ext>
            </a:extLst>
          </p:cNvPr>
          <p:cNvCxnSpPr>
            <a:cxnSpLocks/>
          </p:cNvCxnSpPr>
          <p:nvPr/>
        </p:nvCxnSpPr>
        <p:spPr>
          <a:xfrm flipH="1">
            <a:off x="1469800" y="3536254"/>
            <a:ext cx="559438" cy="122878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8" name="그래픽 27" descr="가로 방향 U자형 화살표">
            <a:hlinkClick r:id="rId4" action="ppaction://hlinksldjump"/>
            <a:extLst>
              <a:ext uri="{FF2B5EF4-FFF2-40B4-BE49-F238E27FC236}">
                <a16:creationId xmlns:a16="http://schemas.microsoft.com/office/drawing/2014/main" id="{6C139C17-4404-4C34-A057-5B1C09B977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83062" y="-11647"/>
            <a:ext cx="457200" cy="457200"/>
          </a:xfrm>
          <a:prstGeom prst="rect">
            <a:avLst/>
          </a:prstGeom>
        </p:spPr>
      </p:pic>
      <p:pic>
        <p:nvPicPr>
          <p:cNvPr id="4" name="그림 3">
            <a:extLst>
              <a:ext uri="{FF2B5EF4-FFF2-40B4-BE49-F238E27FC236}">
                <a16:creationId xmlns:a16="http://schemas.microsoft.com/office/drawing/2014/main" id="{6BD18FBC-A304-45DF-91AF-816BAE87A38A}"/>
              </a:ext>
            </a:extLst>
          </p:cNvPr>
          <p:cNvPicPr>
            <a:picLocks noChangeAspect="1"/>
          </p:cNvPicPr>
          <p:nvPr/>
        </p:nvPicPr>
        <p:blipFill>
          <a:blip r:embed="rId7"/>
          <a:stretch>
            <a:fillRect/>
          </a:stretch>
        </p:blipFill>
        <p:spPr>
          <a:xfrm>
            <a:off x="947129" y="4782271"/>
            <a:ext cx="5717622" cy="2057990"/>
          </a:xfrm>
          <a:prstGeom prst="rect">
            <a:avLst/>
          </a:prstGeom>
        </p:spPr>
      </p:pic>
      <p:sp>
        <p:nvSpPr>
          <p:cNvPr id="19" name="슬라이드 번호 개체 틀 3">
            <a:extLst>
              <a:ext uri="{FF2B5EF4-FFF2-40B4-BE49-F238E27FC236}">
                <a16:creationId xmlns:a16="http://schemas.microsoft.com/office/drawing/2014/main" id="{614FB025-4818-4FB9-8C6F-D126D6B3DBB9}"/>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16-9-5</a:t>
            </a:r>
          </a:p>
        </p:txBody>
      </p:sp>
    </p:spTree>
    <p:extLst>
      <p:ext uri="{BB962C8B-B14F-4D97-AF65-F5344CB8AC3E}">
        <p14:creationId xmlns:p14="http://schemas.microsoft.com/office/powerpoint/2010/main" val="11854006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dirty="0"/>
              <a:t>Introduction</a:t>
            </a:r>
          </a:p>
        </p:txBody>
      </p:sp>
      <p:sp>
        <p:nvSpPr>
          <p:cNvPr id="3" name="Text Placeholder 2"/>
          <p:cNvSpPr>
            <a:spLocks noGrp="1"/>
          </p:cNvSpPr>
          <p:nvPr>
            <p:ph type="body" idx="1"/>
          </p:nvPr>
        </p:nvSpPr>
        <p:spPr/>
        <p:txBody>
          <a:bodyPr/>
          <a:lstStyle/>
          <a:p>
            <a:pP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81192" y="614408"/>
            <a:ext cx="12422598" cy="667638"/>
          </a:xfrm>
        </p:spPr>
        <p:txBody>
          <a:bodyPr/>
          <a:lstStyle/>
          <a:p>
            <a:pPr lvl="0">
              <a:defRPr/>
            </a:pPr>
            <a:r>
              <a:rPr lang="en-US" altLang="ko-KR" cap="none"/>
              <a:t>NIST Post-Quantum Cryptography Competition</a:t>
            </a:r>
          </a:p>
        </p:txBody>
      </p:sp>
      <p:sp>
        <p:nvSpPr>
          <p:cNvPr id="10" name="Content Placeholder 2"/>
          <p:cNvSpPr>
            <a:spLocks noGrp="1"/>
          </p:cNvSpPr>
          <p:nvPr>
            <p:ph idx="1" hasCustomPrompt="1"/>
          </p:nvPr>
        </p:nvSpPr>
        <p:spPr>
          <a:xfrm>
            <a:off x="451158" y="1410058"/>
            <a:ext cx="11403145" cy="5447942"/>
          </a:xfrm>
        </p:spPr>
        <p:txBody>
          <a:bodyPr vert="horz" wrap="square" lIns="91440" tIns="45720" rIns="91440" bIns="45720" anchor="t" anchorCtr="0">
            <a:normAutofit lnSpcReduction="10000"/>
          </a:bodyPr>
          <a:lstStyle/>
          <a:p>
            <a:pPr lvl="0">
              <a:defRPr/>
            </a:pPr>
            <a:r>
              <a:rPr lang="en-US" altLang="ko-KR" dirty="0"/>
              <a:t> Goal</a:t>
            </a:r>
          </a:p>
          <a:p>
            <a:pPr lvl="1">
              <a:defRPr/>
            </a:pPr>
            <a:r>
              <a:rPr lang="en-US" altLang="ko-KR" dirty="0">
                <a:solidFill>
                  <a:srgbClr val="0000FF"/>
                </a:solidFill>
              </a:rPr>
              <a:t>to develop cryptographic systems </a:t>
            </a:r>
            <a:r>
              <a:rPr lang="en-US" altLang="ko-KR" dirty="0"/>
              <a:t>(signature, encryption, and key-establishment)</a:t>
            </a:r>
          </a:p>
          <a:p>
            <a:pPr lvl="1">
              <a:defRPr/>
            </a:pPr>
            <a:r>
              <a:rPr lang="en-US" altLang="ko-KR" dirty="0">
                <a:solidFill>
                  <a:srgbClr val="3D3D3D"/>
                </a:solidFill>
              </a:rPr>
              <a:t>that are </a:t>
            </a:r>
            <a:r>
              <a:rPr lang="en-US" altLang="ko-KR" dirty="0">
                <a:solidFill>
                  <a:srgbClr val="0000FF"/>
                </a:solidFill>
              </a:rPr>
              <a:t>secure against both quantum and classical computers</a:t>
            </a:r>
            <a:r>
              <a:rPr lang="en-US" altLang="ko-KR" dirty="0"/>
              <a:t>, </a:t>
            </a:r>
          </a:p>
          <a:p>
            <a:pPr lvl="1">
              <a:defRPr/>
            </a:pPr>
            <a:r>
              <a:rPr lang="en-US" altLang="ko-KR" dirty="0"/>
              <a:t>and can </a:t>
            </a:r>
            <a:r>
              <a:rPr lang="en-US" altLang="ko-KR" dirty="0">
                <a:solidFill>
                  <a:srgbClr val="0000FF"/>
                </a:solidFill>
              </a:rPr>
              <a:t>interoperate with existing </a:t>
            </a:r>
            <a:r>
              <a:rPr lang="en-US" altLang="ko-KR" dirty="0"/>
              <a:t>communications </a:t>
            </a:r>
            <a:r>
              <a:rPr lang="en-US" altLang="ko-KR" dirty="0">
                <a:solidFill>
                  <a:srgbClr val="0000FF"/>
                </a:solidFill>
              </a:rPr>
              <a:t>protocols and networks.</a:t>
            </a:r>
            <a:r>
              <a:rPr lang="en-US" altLang="ko-KR" dirty="0"/>
              <a:t> </a:t>
            </a:r>
          </a:p>
          <a:p>
            <a:pPr lvl="0">
              <a:lnSpc>
                <a:spcPct val="160000"/>
              </a:lnSpc>
              <a:defRPr/>
            </a:pPr>
            <a:r>
              <a:rPr lang="en-US" altLang="ko-KR" dirty="0"/>
              <a:t> Progress (2016 ~ ): 2017 - 1</a:t>
            </a:r>
            <a:r>
              <a:rPr lang="en-US" altLang="ko-KR" baseline="30000" dirty="0">
                <a:solidFill>
                  <a:schemeClr val="tx2"/>
                </a:solidFill>
              </a:rPr>
              <a:t>st</a:t>
            </a:r>
            <a:r>
              <a:rPr lang="en-US" altLang="ko-KR" dirty="0"/>
              <a:t> Round Begins / 2019 - 2</a:t>
            </a:r>
            <a:r>
              <a:rPr lang="en-US" altLang="ko-KR" baseline="30000" dirty="0">
                <a:solidFill>
                  <a:schemeClr val="tx2"/>
                </a:solidFill>
              </a:rPr>
              <a:t>nd</a:t>
            </a:r>
            <a:r>
              <a:rPr lang="en-US" altLang="ko-KR" dirty="0"/>
              <a:t> Round Begins</a:t>
            </a:r>
          </a:p>
          <a:p>
            <a:pPr lvl="0">
              <a:lnSpc>
                <a:spcPct val="160000"/>
              </a:lnSpc>
              <a:defRPr/>
            </a:pPr>
            <a:r>
              <a:rPr lang="en-US" altLang="ko-KR" dirty="0"/>
              <a:t> Evaluation Criteria</a:t>
            </a:r>
          </a:p>
          <a:p>
            <a:pPr lvl="1">
              <a:lnSpc>
                <a:spcPct val="105000"/>
              </a:lnSpc>
              <a:defRPr/>
            </a:pPr>
            <a:r>
              <a:rPr lang="en-US" altLang="ko-KR" dirty="0">
                <a:solidFill>
                  <a:srgbClr val="0000FF"/>
                </a:solidFill>
              </a:rPr>
              <a:t>Security</a:t>
            </a:r>
            <a:r>
              <a:rPr lang="en-US" altLang="ko-KR" dirty="0"/>
              <a:t>: focus on categories 1, 2, and 3. (i.e. 128-192bit security strength.)</a:t>
            </a:r>
          </a:p>
          <a:p>
            <a:pPr lvl="1">
              <a:lnSpc>
                <a:spcPct val="105000"/>
              </a:lnSpc>
              <a:defRPr/>
            </a:pPr>
            <a:r>
              <a:rPr lang="en-US" altLang="ko-KR" dirty="0"/>
              <a:t>Cost and Performance</a:t>
            </a:r>
          </a:p>
          <a:p>
            <a:pPr lvl="2">
              <a:lnSpc>
                <a:spcPct val="105000"/>
              </a:lnSpc>
              <a:defRPr/>
            </a:pPr>
            <a:r>
              <a:rPr lang="en-US" altLang="ko-KR" sz="1900" dirty="0"/>
              <a:t>The size of public keys and ciphertext. (In this work called </a:t>
            </a:r>
            <a:r>
              <a:rPr lang="en-US" altLang="ko-KR" sz="1900" i="1" dirty="0">
                <a:solidFill>
                  <a:srgbClr val="0000FF"/>
                </a:solidFill>
              </a:rPr>
              <a:t>bandwidth</a:t>
            </a:r>
            <a:r>
              <a:rPr lang="en-US" altLang="ko-KR" sz="1900" dirty="0"/>
              <a:t>)</a:t>
            </a:r>
          </a:p>
          <a:p>
            <a:pPr lvl="2">
              <a:lnSpc>
                <a:spcPct val="105000"/>
              </a:lnSpc>
              <a:defRPr/>
            </a:pPr>
            <a:r>
              <a:rPr lang="en-US" altLang="ko-KR" sz="1900" dirty="0"/>
              <a:t>Computation efficiency of key generation, public and private key operations. (called </a:t>
            </a:r>
            <a:r>
              <a:rPr lang="en-US" altLang="ko-KR" sz="1900" i="1" dirty="0">
                <a:solidFill>
                  <a:srgbClr val="0000FF"/>
                </a:solidFill>
              </a:rPr>
              <a:t>performance</a:t>
            </a:r>
            <a:r>
              <a:rPr lang="en-US" altLang="ko-KR" sz="1900" dirty="0"/>
              <a:t>)</a:t>
            </a:r>
          </a:p>
          <a:p>
            <a:pPr lvl="2">
              <a:lnSpc>
                <a:spcPct val="105000"/>
              </a:lnSpc>
              <a:defRPr/>
            </a:pPr>
            <a:r>
              <a:rPr lang="en-US" altLang="ko-KR" sz="1900" dirty="0"/>
              <a:t>Probability of decryption failures. (called </a:t>
            </a:r>
            <a:r>
              <a:rPr lang="en-US" altLang="ko-KR" sz="1900" i="1" dirty="0">
                <a:solidFill>
                  <a:srgbClr val="0000FF"/>
                </a:solidFill>
              </a:rPr>
              <a:t>correctness</a:t>
            </a:r>
            <a:r>
              <a:rPr lang="en-US" altLang="ko-KR" sz="1900" dirty="0"/>
              <a:t>)</a:t>
            </a:r>
            <a:endParaRPr lang="en-US" altLang="ko-KR" dirty="0"/>
          </a:p>
        </p:txBody>
      </p:sp>
      <p:sp>
        <p:nvSpPr>
          <p:cNvPr id="5" name="슬라이드 번호 개체 틀 3">
            <a:extLst>
              <a:ext uri="{FF2B5EF4-FFF2-40B4-BE49-F238E27FC236}">
                <a16:creationId xmlns:a16="http://schemas.microsoft.com/office/drawing/2014/main" id="{58F5538F-7297-438B-B26E-CE3B82DF3935}"/>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11-1</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cap="none"/>
              <a:t>NIST Post-Quantum Cryptography Competition</a:t>
            </a:r>
          </a:p>
        </p:txBody>
      </p:sp>
      <p:sp>
        <p:nvSpPr>
          <p:cNvPr id="10" name="Content Placeholder 2"/>
          <p:cNvSpPr>
            <a:spLocks noGrp="1"/>
          </p:cNvSpPr>
          <p:nvPr>
            <p:ph idx="1" hasCustomPrompt="1"/>
          </p:nvPr>
        </p:nvSpPr>
        <p:spPr>
          <a:xfrm>
            <a:off x="451158" y="1410058"/>
            <a:ext cx="11403145" cy="5447942"/>
          </a:xfrm>
        </p:spPr>
        <p:txBody>
          <a:bodyPr vert="horz" wrap="square" lIns="91440" tIns="45720" rIns="91440" bIns="45720" anchor="t" anchorCtr="0">
            <a:normAutofit/>
          </a:bodyPr>
          <a:lstStyle/>
          <a:p>
            <a:pPr lvl="0">
              <a:defRPr/>
            </a:pPr>
            <a:r>
              <a:rPr lang="en-US" altLang="ko-KR" dirty="0"/>
              <a:t> Main families for which post-quantum primitives</a:t>
            </a:r>
          </a:p>
          <a:p>
            <a:pPr>
              <a:defRPr/>
            </a:pPr>
            <a:endParaRPr lang="en-US" altLang="ko-KR" dirty="0"/>
          </a:p>
        </p:txBody>
      </p:sp>
      <p:sp>
        <p:nvSpPr>
          <p:cNvPr id="11" name="직사각형 10"/>
          <p:cNvSpPr/>
          <p:nvPr/>
        </p:nvSpPr>
        <p:spPr>
          <a:xfrm>
            <a:off x="1062903" y="1941368"/>
            <a:ext cx="1277216" cy="56284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t>Lattice</a:t>
            </a:r>
          </a:p>
        </p:txBody>
      </p:sp>
      <p:sp>
        <p:nvSpPr>
          <p:cNvPr id="12" name="직사각형 11"/>
          <p:cNvSpPr/>
          <p:nvPr/>
        </p:nvSpPr>
        <p:spPr>
          <a:xfrm>
            <a:off x="3251022" y="1930544"/>
            <a:ext cx="1277216" cy="56284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t>Code</a:t>
            </a:r>
          </a:p>
        </p:txBody>
      </p:sp>
      <p:sp>
        <p:nvSpPr>
          <p:cNvPr id="13" name="직사각형 12"/>
          <p:cNvSpPr/>
          <p:nvPr/>
        </p:nvSpPr>
        <p:spPr>
          <a:xfrm>
            <a:off x="5439141" y="1930544"/>
            <a:ext cx="1277216" cy="56284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t>Multivariate</a:t>
            </a:r>
          </a:p>
        </p:txBody>
      </p:sp>
      <p:sp>
        <p:nvSpPr>
          <p:cNvPr id="14" name="직사각형 13"/>
          <p:cNvSpPr/>
          <p:nvPr/>
        </p:nvSpPr>
        <p:spPr>
          <a:xfrm>
            <a:off x="7627260" y="1930544"/>
            <a:ext cx="1277216" cy="56284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t>Hash</a:t>
            </a:r>
          </a:p>
        </p:txBody>
      </p:sp>
      <p:sp>
        <p:nvSpPr>
          <p:cNvPr id="15" name="직사각형 14"/>
          <p:cNvSpPr/>
          <p:nvPr/>
        </p:nvSpPr>
        <p:spPr>
          <a:xfrm>
            <a:off x="9815379" y="1967897"/>
            <a:ext cx="1277216" cy="56284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t>Other</a:t>
            </a:r>
          </a:p>
          <a:p>
            <a:pPr algn="ctr">
              <a:defRPr/>
            </a:pPr>
            <a:r>
              <a:rPr lang="en-US" altLang="ko-KR"/>
              <a:t>(Isogeny)</a:t>
            </a:r>
          </a:p>
        </p:txBody>
      </p:sp>
      <p:grpSp>
        <p:nvGrpSpPr>
          <p:cNvPr id="37" name="그룹 36"/>
          <p:cNvGrpSpPr/>
          <p:nvPr/>
        </p:nvGrpSpPr>
        <p:grpSpPr>
          <a:xfrm>
            <a:off x="1404071" y="2504209"/>
            <a:ext cx="5631457" cy="2263054"/>
            <a:chOff x="1404071" y="2628034"/>
            <a:chExt cx="5631457" cy="2263054"/>
          </a:xfrm>
        </p:grpSpPr>
        <p:sp>
          <p:nvSpPr>
            <p:cNvPr id="16" name="직사각형 15"/>
            <p:cNvSpPr/>
            <p:nvPr/>
          </p:nvSpPr>
          <p:spPr>
            <a:xfrm>
              <a:off x="1405803" y="3299113"/>
              <a:ext cx="1584198" cy="56284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t>Unstructured</a:t>
              </a:r>
            </a:p>
          </p:txBody>
        </p:sp>
        <p:sp>
          <p:nvSpPr>
            <p:cNvPr id="17" name="직사각형 16"/>
            <p:cNvSpPr/>
            <p:nvPr/>
          </p:nvSpPr>
          <p:spPr>
            <a:xfrm>
              <a:off x="3479655" y="3288289"/>
              <a:ext cx="1584198" cy="562840"/>
            </a:xfrm>
            <a:prstGeom prst="rect">
              <a:avLst/>
            </a:prstGeom>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t>Structured</a:t>
              </a:r>
            </a:p>
          </p:txBody>
        </p:sp>
        <p:cxnSp>
          <p:nvCxnSpPr>
            <p:cNvPr id="21" name="연결선: 꺾임 20"/>
            <p:cNvCxnSpPr>
              <a:stCxn id="11" idx="2"/>
              <a:endCxn id="16" idx="0"/>
            </p:cNvCxnSpPr>
            <p:nvPr/>
          </p:nvCxnSpPr>
          <p:spPr>
            <a:xfrm rot="5400000" flipV="1">
              <a:off x="1614166" y="2715378"/>
              <a:ext cx="671079" cy="4963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연결선: 꺾임 21"/>
            <p:cNvCxnSpPr>
              <a:stCxn id="11" idx="2"/>
              <a:endCxn id="17" idx="0"/>
            </p:cNvCxnSpPr>
            <p:nvPr/>
          </p:nvCxnSpPr>
          <p:spPr>
            <a:xfrm rot="5400000" flipV="1">
              <a:off x="2656505" y="1673040"/>
              <a:ext cx="660255" cy="257024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1404071" y="4295775"/>
              <a:ext cx="1584198"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a:solidFill>
                    <a:srgbClr val="FFFFFF"/>
                  </a:solidFill>
                  <a:latin typeface="Gill Sans MT"/>
                  <a:ea typeface="HY헤드라인M"/>
                  <a:cs typeface="Gill Sans MT"/>
                </a:rPr>
                <a:t>LWE families</a:t>
              </a:r>
            </a:p>
          </p:txBody>
        </p:sp>
        <p:sp>
          <p:nvSpPr>
            <p:cNvPr id="19" name="직사각형 18"/>
            <p:cNvSpPr/>
            <p:nvPr/>
          </p:nvSpPr>
          <p:spPr>
            <a:xfrm>
              <a:off x="3477923" y="4317423"/>
              <a:ext cx="1584198"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a:solidFill>
                    <a:srgbClr val="FFFFFF"/>
                  </a:solidFill>
                  <a:latin typeface="Gill Sans MT"/>
                  <a:ea typeface="HY헤드라인M"/>
                  <a:cs typeface="Gill Sans MT"/>
                </a:rPr>
                <a:t>Ring-LWE</a:t>
              </a:r>
            </a:p>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a:solidFill>
                    <a:srgbClr val="FFFFFF"/>
                  </a:solidFill>
                  <a:latin typeface="Gill Sans MT"/>
                  <a:ea typeface="HY헤드라인M"/>
                  <a:cs typeface="Gill Sans MT"/>
                </a:rPr>
                <a:t>families</a:t>
              </a:r>
            </a:p>
          </p:txBody>
        </p:sp>
        <p:sp>
          <p:nvSpPr>
            <p:cNvPr id="20" name="직사각형 19"/>
            <p:cNvSpPr/>
            <p:nvPr/>
          </p:nvSpPr>
          <p:spPr>
            <a:xfrm>
              <a:off x="5451330" y="4328247"/>
              <a:ext cx="1584198"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a:solidFill>
                    <a:srgbClr val="FFFFFF"/>
                  </a:solidFill>
                  <a:latin typeface="Gill Sans MT"/>
                  <a:ea typeface="HY헤드라인M"/>
                  <a:cs typeface="Gill Sans MT"/>
                </a:rPr>
                <a:t>NTRU</a:t>
              </a:r>
            </a:p>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a:solidFill>
                    <a:srgbClr val="FFFFFF"/>
                  </a:solidFill>
                  <a:latin typeface="Gill Sans MT"/>
                  <a:ea typeface="HY헤드라인M"/>
                  <a:cs typeface="Gill Sans MT"/>
                </a:rPr>
                <a:t>families</a:t>
              </a:r>
            </a:p>
          </p:txBody>
        </p:sp>
        <p:cxnSp>
          <p:nvCxnSpPr>
            <p:cNvPr id="23" name="연결선: 꺾임 22"/>
            <p:cNvCxnSpPr>
              <a:stCxn id="16" idx="2"/>
              <a:endCxn id="18" idx="0"/>
            </p:cNvCxnSpPr>
            <p:nvPr/>
          </p:nvCxnSpPr>
          <p:spPr>
            <a:xfrm rot="5400000">
              <a:off x="1980125" y="4077999"/>
              <a:ext cx="433821" cy="17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 name="연결선: 꺾임 23"/>
            <p:cNvCxnSpPr>
              <a:stCxn id="17" idx="2"/>
              <a:endCxn id="19" idx="0"/>
            </p:cNvCxnSpPr>
            <p:nvPr/>
          </p:nvCxnSpPr>
          <p:spPr>
            <a:xfrm rot="5400000">
              <a:off x="4037742" y="4083410"/>
              <a:ext cx="466292" cy="17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연결선: 꺾임 24"/>
            <p:cNvCxnSpPr>
              <a:stCxn id="17" idx="2"/>
              <a:endCxn id="20" idx="0"/>
            </p:cNvCxnSpPr>
            <p:nvPr/>
          </p:nvCxnSpPr>
          <p:spPr>
            <a:xfrm rot="5400000" flipV="1">
              <a:off x="5019034" y="3103851"/>
              <a:ext cx="477116" cy="197167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39" name="직사각형 38"/>
          <p:cNvSpPr/>
          <p:nvPr/>
        </p:nvSpPr>
        <p:spPr>
          <a:xfrm>
            <a:off x="1405907" y="3175583"/>
            <a:ext cx="1584198"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a:solidFill>
                  <a:srgbClr val="FFFFFF"/>
                </a:solidFill>
                <a:latin typeface="Gill Sans MT"/>
                <a:ea typeface="HY헤드라인M"/>
                <a:cs typeface="Gill Sans MT"/>
              </a:rPr>
              <a:t>Unstructured</a:t>
            </a:r>
          </a:p>
        </p:txBody>
      </p:sp>
      <p:sp>
        <p:nvSpPr>
          <p:cNvPr id="40" name="직사각형 39"/>
          <p:cNvSpPr/>
          <p:nvPr/>
        </p:nvSpPr>
        <p:spPr>
          <a:xfrm>
            <a:off x="3479759" y="3164759"/>
            <a:ext cx="1584198"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a:solidFill>
                  <a:srgbClr val="FFFFFF"/>
                </a:solidFill>
                <a:latin typeface="Gill Sans MT"/>
                <a:ea typeface="HY헤드라인M"/>
                <a:cs typeface="Gill Sans MT"/>
              </a:rPr>
              <a:t>Structured</a:t>
            </a:r>
          </a:p>
        </p:txBody>
      </p:sp>
      <p:cxnSp>
        <p:nvCxnSpPr>
          <p:cNvPr id="41" name="연결선: 꺾임 40"/>
          <p:cNvCxnSpPr>
            <a:endCxn id="39" idx="0"/>
          </p:cNvCxnSpPr>
          <p:nvPr/>
        </p:nvCxnSpPr>
        <p:spPr>
          <a:xfrm rot="5400000" flipV="1">
            <a:off x="1614270" y="2591847"/>
            <a:ext cx="671079" cy="496391"/>
          </a:xfrm>
          <a:prstGeom prst="bentConnector3">
            <a:avLst>
              <a:gd name="adj1" fmla="val 50000"/>
            </a:avLst>
          </a:prstGeom>
          <a:noFill/>
          <a:ln w="12700" cap="rnd" cmpd="sng" algn="ctr">
            <a:solidFill>
              <a:srgbClr val="172D56">
                <a:alpha val="100000"/>
              </a:srgbClr>
            </a:solidFill>
            <a:prstDash val="solid"/>
          </a:ln>
        </p:spPr>
      </p:cxnSp>
      <p:cxnSp>
        <p:nvCxnSpPr>
          <p:cNvPr id="42" name="연결선: 꺾임 41"/>
          <p:cNvCxnSpPr>
            <a:endCxn id="40" idx="0"/>
          </p:cNvCxnSpPr>
          <p:nvPr/>
        </p:nvCxnSpPr>
        <p:spPr>
          <a:xfrm rot="5400000" flipV="1">
            <a:off x="2656609" y="1549509"/>
            <a:ext cx="660255" cy="2570243"/>
          </a:xfrm>
          <a:prstGeom prst="bentConnector3">
            <a:avLst>
              <a:gd name="adj1" fmla="val 50000"/>
            </a:avLst>
          </a:prstGeom>
          <a:noFill/>
          <a:ln w="12700" cap="rnd" cmpd="sng" algn="ctr">
            <a:solidFill>
              <a:srgbClr val="172D56">
                <a:alpha val="100000"/>
              </a:srgbClr>
            </a:solidFill>
            <a:prstDash val="solid"/>
          </a:ln>
        </p:spPr>
      </p:cxnSp>
      <p:sp>
        <p:nvSpPr>
          <p:cNvPr id="43" name="직사각형 42"/>
          <p:cNvSpPr/>
          <p:nvPr/>
        </p:nvSpPr>
        <p:spPr>
          <a:xfrm>
            <a:off x="1146722" y="4172245"/>
            <a:ext cx="2099104"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dirty="0">
                <a:solidFill>
                  <a:srgbClr val="FFFFFF"/>
                </a:solidFill>
                <a:latin typeface="Gill Sans MT"/>
                <a:ea typeface="HY헤드라인M"/>
                <a:cs typeface="Gill Sans MT"/>
              </a:rPr>
              <a:t>Learning</a:t>
            </a:r>
            <a:r>
              <a:rPr kumimoji="0" lang="en-US" altLang="ko-KR" sz="1800" b="0" i="0" u="none" strike="noStrike" kern="1200" cap="none" spc="0" normalizeH="0" dirty="0">
                <a:solidFill>
                  <a:srgbClr val="FFFFFF"/>
                </a:solidFill>
                <a:latin typeface="Gill Sans MT"/>
                <a:ea typeface="HY헤드라인M"/>
                <a:cs typeface="Gill Sans MT"/>
              </a:rPr>
              <a:t> with Error (LWE) </a:t>
            </a:r>
            <a:r>
              <a:rPr kumimoji="0" lang="en-US" altLang="ko-KR" sz="1800" b="0" i="0" u="none" strike="noStrike" kern="1200" cap="none" spc="0" normalizeH="0" baseline="0" dirty="0">
                <a:solidFill>
                  <a:srgbClr val="FFFFFF"/>
                </a:solidFill>
                <a:latin typeface="Gill Sans MT"/>
                <a:ea typeface="HY헤드라인M"/>
                <a:cs typeface="Gill Sans MT"/>
              </a:rPr>
              <a:t>family</a:t>
            </a:r>
          </a:p>
        </p:txBody>
      </p:sp>
      <p:sp>
        <p:nvSpPr>
          <p:cNvPr id="44" name="직사각형 43"/>
          <p:cNvSpPr/>
          <p:nvPr/>
        </p:nvSpPr>
        <p:spPr>
          <a:xfrm>
            <a:off x="3478027" y="4193892"/>
            <a:ext cx="1584198"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dirty="0">
                <a:solidFill>
                  <a:srgbClr val="FFFFFF"/>
                </a:solidFill>
                <a:latin typeface="Gill Sans MT"/>
                <a:ea typeface="HY헤드라인M"/>
                <a:cs typeface="Gill Sans MT"/>
              </a:rPr>
              <a:t>Ring-LWE</a:t>
            </a:r>
          </a:p>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dirty="0">
                <a:solidFill>
                  <a:srgbClr val="FFFFFF"/>
                </a:solidFill>
                <a:latin typeface="Gill Sans MT"/>
                <a:ea typeface="HY헤드라인M"/>
                <a:cs typeface="Gill Sans MT"/>
              </a:rPr>
              <a:t>family</a:t>
            </a:r>
          </a:p>
        </p:txBody>
      </p:sp>
      <p:sp>
        <p:nvSpPr>
          <p:cNvPr id="45" name="직사각형 44"/>
          <p:cNvSpPr/>
          <p:nvPr/>
        </p:nvSpPr>
        <p:spPr>
          <a:xfrm>
            <a:off x="5451434" y="4204716"/>
            <a:ext cx="1584198" cy="562840"/>
          </a:xfrm>
          <a:prstGeom prst="rect">
            <a:avLst/>
          </a:prstGeom>
          <a:solidFill>
            <a:srgbClr val="1A3260">
              <a:alpha val="100000"/>
            </a:srgbClr>
          </a:solidFill>
          <a:ln w="22225" cap="rnd" cmpd="sng" algn="ctr">
            <a:solidFill>
              <a:srgbClr val="0C182D">
                <a:alpha val="100000"/>
              </a:srgbClr>
            </a:solidFill>
            <a:prstDash val="solid"/>
          </a:ln>
        </p:spPr>
        <p:txBody>
          <a:bodyPr anchor="ctr"/>
          <a:lstStyle/>
          <a:p>
            <a:pPr marL="0" indent="0" algn="ctr" defTabSz="457200" rtl="0" eaLnBrk="1" latinLnBrk="0" hangingPunct="1">
              <a:lnSpc>
                <a:spcPct val="100000"/>
              </a:lnSpc>
              <a:spcBef>
                <a:spcPct val="0"/>
              </a:spcBef>
              <a:spcAft>
                <a:spcPts val="0"/>
              </a:spcAft>
              <a:buNone/>
              <a:defRPr/>
            </a:pPr>
            <a:r>
              <a:rPr kumimoji="0" lang="en-US" altLang="ko-KR" sz="1800" b="0" i="0" u="none" strike="noStrike" kern="1200" cap="none" spc="0" normalizeH="0" baseline="0" dirty="0">
                <a:solidFill>
                  <a:srgbClr val="FFFFFF"/>
                </a:solidFill>
                <a:latin typeface="Gill Sans MT"/>
                <a:ea typeface="HY헤드라인M"/>
                <a:cs typeface="Gill Sans MT"/>
              </a:rPr>
              <a:t>NTRU</a:t>
            </a:r>
          </a:p>
        </p:txBody>
      </p:sp>
      <p:cxnSp>
        <p:nvCxnSpPr>
          <p:cNvPr id="46" name="연결선: 꺾임 45"/>
          <p:cNvCxnSpPr>
            <a:cxnSpLocks/>
            <a:stCxn id="39" idx="2"/>
            <a:endCxn id="43" idx="0"/>
          </p:cNvCxnSpPr>
          <p:nvPr/>
        </p:nvCxnSpPr>
        <p:spPr>
          <a:xfrm rot="5400000">
            <a:off x="1980229" y="3954468"/>
            <a:ext cx="433822" cy="1732"/>
          </a:xfrm>
          <a:prstGeom prst="bentConnector3">
            <a:avLst>
              <a:gd name="adj1" fmla="val 50000"/>
            </a:avLst>
          </a:prstGeom>
          <a:noFill/>
          <a:ln w="12700" cap="rnd" cmpd="sng" algn="ctr">
            <a:solidFill>
              <a:srgbClr val="172D56">
                <a:alpha val="100000"/>
              </a:srgbClr>
            </a:solidFill>
            <a:prstDash val="solid"/>
          </a:ln>
        </p:spPr>
      </p:cxnSp>
      <p:cxnSp>
        <p:nvCxnSpPr>
          <p:cNvPr id="47" name="연결선: 꺾임 46"/>
          <p:cNvCxnSpPr>
            <a:stCxn id="40" idx="2"/>
            <a:endCxn id="44" idx="0"/>
          </p:cNvCxnSpPr>
          <p:nvPr/>
        </p:nvCxnSpPr>
        <p:spPr>
          <a:xfrm rot="5400000">
            <a:off x="4037846" y="3959880"/>
            <a:ext cx="466292" cy="1732"/>
          </a:xfrm>
          <a:prstGeom prst="bentConnector3">
            <a:avLst>
              <a:gd name="adj1" fmla="val 50000"/>
            </a:avLst>
          </a:prstGeom>
          <a:noFill/>
          <a:ln w="12700" cap="rnd" cmpd="sng" algn="ctr">
            <a:solidFill>
              <a:srgbClr val="172D56">
                <a:alpha val="100000"/>
              </a:srgbClr>
            </a:solidFill>
            <a:prstDash val="solid"/>
          </a:ln>
        </p:spPr>
      </p:cxnSp>
      <p:cxnSp>
        <p:nvCxnSpPr>
          <p:cNvPr id="48" name="연결선: 꺾임 47"/>
          <p:cNvCxnSpPr>
            <a:stCxn id="40" idx="2"/>
            <a:endCxn id="45" idx="0"/>
          </p:cNvCxnSpPr>
          <p:nvPr/>
        </p:nvCxnSpPr>
        <p:spPr>
          <a:xfrm rot="5400000" flipV="1">
            <a:off x="5019138" y="2980321"/>
            <a:ext cx="477116" cy="1971674"/>
          </a:xfrm>
          <a:prstGeom prst="bentConnector3">
            <a:avLst>
              <a:gd name="adj1" fmla="val 50000"/>
            </a:avLst>
          </a:prstGeom>
          <a:noFill/>
          <a:ln w="12700" cap="rnd" cmpd="sng" algn="ctr">
            <a:solidFill>
              <a:srgbClr val="172D56">
                <a:alpha val="100000"/>
              </a:srgbClr>
            </a:solidFill>
            <a:prstDash val="solid"/>
          </a:ln>
        </p:spPr>
      </p:cxnSp>
      <p:sp>
        <p:nvSpPr>
          <p:cNvPr id="50" name="Content Placeholder 2"/>
          <p:cNvSpPr>
            <a:spLocks noGrp="1"/>
          </p:cNvSpPr>
          <p:nvPr/>
        </p:nvSpPr>
        <p:spPr>
          <a:xfrm>
            <a:off x="451157" y="4935606"/>
            <a:ext cx="6505823" cy="2036694"/>
          </a:xfrm>
          <a:prstGeom prst="rect">
            <a:avLst/>
          </a:prstGeom>
        </p:spPr>
        <p:txBody>
          <a:bodyPr vert="horz" lIns="91440" tIns="45720" rIns="91440" bIns="45720" anchor="t" anchorCtr="0">
            <a:normAutofit/>
          </a:bodyPr>
          <a:lstStyle/>
          <a:p>
            <a:pPr marL="305992" indent="-305992" algn="l" defTabSz="457189" rtl="0" eaLnBrk="1" latinLnBrk="1" hangingPunct="1">
              <a:lnSpc>
                <a:spcPct val="100000"/>
              </a:lnSpc>
              <a:spcBef>
                <a:spcPct val="20000"/>
              </a:spcBef>
              <a:spcAft>
                <a:spcPts val="600"/>
              </a:spcAft>
              <a:buClr>
                <a:schemeClr val="accent2"/>
              </a:buClr>
              <a:buSzPct val="100000"/>
              <a:buFont typeface="Wingdings 2"/>
              <a:buChar char=""/>
              <a:defRPr/>
            </a:pPr>
            <a:r>
              <a:rPr lang="en-US" altLang="ko-KR" sz="2400" dirty="0">
                <a:solidFill>
                  <a:srgbClr val="3D3D3D"/>
                </a:solidFill>
                <a:latin typeface="Gill Sans MT"/>
                <a:ea typeface="HY헤드라인M"/>
                <a:cs typeface="Gill Sans MT"/>
              </a:rPr>
              <a:t> In this work</a:t>
            </a:r>
            <a:r>
              <a:rPr kumimoji="0" lang="en-US" altLang="ko-KR" sz="2400" b="0" i="0" u="none" strike="noStrike" kern="1200" cap="none" spc="0" normalizeH="0" baseline="0" dirty="0">
                <a:solidFill>
                  <a:srgbClr val="3D3D3D"/>
                </a:solidFill>
                <a:latin typeface="Gill Sans MT"/>
                <a:ea typeface="HY헤드라인M"/>
                <a:cs typeface="Gill Sans MT"/>
              </a:rPr>
              <a:t> focused on Ring-LWE family.</a:t>
            </a:r>
          </a:p>
          <a:p>
            <a:pPr marL="629984" lvl="1" indent="-305992" algn="l" defTabSz="116126" rtl="0" eaLnBrk="1" latinLnBrk="0" hangingPunct="1">
              <a:lnSpc>
                <a:spcPct val="100000"/>
              </a:lnSpc>
              <a:spcBef>
                <a:spcPct val="20000"/>
              </a:spcBef>
              <a:spcAft>
                <a:spcPts val="600"/>
              </a:spcAft>
              <a:buClr>
                <a:schemeClr val="accent2"/>
              </a:buClr>
              <a:buSzPct val="100000"/>
              <a:buFont typeface="Wingdings 2"/>
              <a:buChar char=""/>
              <a:defRPr/>
            </a:pPr>
            <a:r>
              <a:rPr kumimoji="0" lang="en-US" altLang="ko-KR" sz="2200" b="0" i="0" u="none" strike="noStrike" kern="1200" cap="none" spc="0" normalizeH="0" baseline="0" dirty="0">
                <a:solidFill>
                  <a:srgbClr val="3D3D3D"/>
                </a:solidFill>
                <a:latin typeface="Gill Sans MT"/>
                <a:ea typeface="HY헤드라인M"/>
                <a:cs typeface="Gill Sans MT"/>
              </a:rPr>
              <a:t>Simple, efficient, and parallelizable. </a:t>
            </a:r>
          </a:p>
          <a:p>
            <a:pPr marL="629984" lvl="1" indent="-305992" algn="l" defTabSz="116126" rtl="0" eaLnBrk="1" latinLnBrk="0" hangingPunct="1">
              <a:lnSpc>
                <a:spcPct val="100000"/>
              </a:lnSpc>
              <a:spcBef>
                <a:spcPct val="20000"/>
              </a:spcBef>
              <a:spcAft>
                <a:spcPts val="600"/>
              </a:spcAft>
              <a:buClr>
                <a:schemeClr val="accent2"/>
              </a:buClr>
              <a:buSzPct val="100000"/>
              <a:buFont typeface="Wingdings 2"/>
              <a:buChar char=""/>
              <a:defRPr/>
            </a:pPr>
            <a:r>
              <a:rPr kumimoji="0" lang="en-US" altLang="ko-KR" sz="2200" b="0" i="0" u="none" strike="noStrike" kern="1200" cap="none" spc="0" normalizeH="0" baseline="0" dirty="0">
                <a:solidFill>
                  <a:srgbClr val="3D3D3D"/>
                </a:solidFill>
                <a:latin typeface="Gill Sans MT"/>
                <a:ea typeface="HY헤드라인M"/>
                <a:cs typeface="Gill Sans MT"/>
              </a:rPr>
              <a:t>Provably secure under a worst-case.</a:t>
            </a:r>
          </a:p>
          <a:p>
            <a:pPr marL="629984" lvl="1" indent="-305992" algn="l" defTabSz="116126" rtl="0" eaLnBrk="1" latinLnBrk="0" hangingPunct="1">
              <a:lnSpc>
                <a:spcPct val="100000"/>
              </a:lnSpc>
              <a:spcBef>
                <a:spcPct val="20000"/>
              </a:spcBef>
              <a:spcAft>
                <a:spcPts val="600"/>
              </a:spcAft>
              <a:buClr>
                <a:schemeClr val="accent2"/>
              </a:buClr>
              <a:buSzPct val="100000"/>
              <a:buFont typeface="Wingdings 2"/>
              <a:buChar char=""/>
              <a:defRPr/>
            </a:pPr>
            <a:r>
              <a:rPr kumimoji="0" lang="en-US" altLang="ko-KR" sz="2200" b="0" i="0" u="none" strike="noStrike" kern="1200" cap="none" spc="0" normalizeH="0" baseline="0" dirty="0">
                <a:solidFill>
                  <a:srgbClr val="3D3D3D"/>
                </a:solidFill>
                <a:latin typeface="Gill Sans MT"/>
                <a:ea typeface="HY헤드라인M"/>
                <a:cs typeface="Gill Sans MT"/>
              </a:rPr>
              <a:t>Relatively well-study.</a:t>
            </a:r>
          </a:p>
        </p:txBody>
      </p:sp>
      <p:sp>
        <p:nvSpPr>
          <p:cNvPr id="35" name="슬라이드 번호 개체 틀 3">
            <a:extLst>
              <a:ext uri="{FF2B5EF4-FFF2-40B4-BE49-F238E27FC236}">
                <a16:creationId xmlns:a16="http://schemas.microsoft.com/office/drawing/2014/main" id="{33269811-64CE-43CD-97E0-A9E86FC2A506}"/>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11-2</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
                                        </p:tgtEl>
                                        <p:attrNameLst>
                                          <p:attrName>fillcolor</p:attrName>
                                        </p:attrNameLst>
                                      </p:cBhvr>
                                      <p:to>
                                        <a:srgbClr val="B2B2B2"/>
                                      </p:to>
                                    </p:animClr>
                                    <p:set>
                                      <p:cBhvr>
                                        <p:cTn id="7" dur="500" fill="hold"/>
                                        <p:tgtEl>
                                          <p:spTgt spid="12"/>
                                        </p:tgtEl>
                                        <p:attrNameLst>
                                          <p:attrName>fill.type</p:attrName>
                                        </p:attrNameLst>
                                      </p:cBhvr>
                                      <p:to>
                                        <p:strVal val="solid"/>
                                      </p:to>
                                    </p:set>
                                    <p:set>
                                      <p:cBhvr>
                                        <p:cTn id="8" dur="500" fill="hold"/>
                                        <p:tgtEl>
                                          <p:spTgt spid="1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13"/>
                                        </p:tgtEl>
                                        <p:attrNameLst>
                                          <p:attrName>fillcolor</p:attrName>
                                        </p:attrNameLst>
                                      </p:cBhvr>
                                      <p:to>
                                        <a:srgbClr val="B2B2B2"/>
                                      </p:to>
                                    </p:animClr>
                                    <p:set>
                                      <p:cBhvr>
                                        <p:cTn id="11" dur="500" fill="hold"/>
                                        <p:tgtEl>
                                          <p:spTgt spid="13"/>
                                        </p:tgtEl>
                                        <p:attrNameLst>
                                          <p:attrName>fill.type</p:attrName>
                                        </p:attrNameLst>
                                      </p:cBhvr>
                                      <p:to>
                                        <p:strVal val="solid"/>
                                      </p:to>
                                    </p:set>
                                    <p:set>
                                      <p:cBhvr>
                                        <p:cTn id="12" dur="500" fill="hold"/>
                                        <p:tgtEl>
                                          <p:spTgt spid="13"/>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14"/>
                                        </p:tgtEl>
                                        <p:attrNameLst>
                                          <p:attrName>fillcolor</p:attrName>
                                        </p:attrNameLst>
                                      </p:cBhvr>
                                      <p:to>
                                        <a:srgbClr val="B2B2B2"/>
                                      </p:to>
                                    </p:animClr>
                                    <p:set>
                                      <p:cBhvr>
                                        <p:cTn id="15" dur="500" fill="hold"/>
                                        <p:tgtEl>
                                          <p:spTgt spid="14"/>
                                        </p:tgtEl>
                                        <p:attrNameLst>
                                          <p:attrName>fill.type</p:attrName>
                                        </p:attrNameLst>
                                      </p:cBhvr>
                                      <p:to>
                                        <p:strVal val="solid"/>
                                      </p:to>
                                    </p:set>
                                    <p:set>
                                      <p:cBhvr>
                                        <p:cTn id="16" dur="500" fill="hold"/>
                                        <p:tgtEl>
                                          <p:spTgt spid="14"/>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5"/>
                                        </p:tgtEl>
                                        <p:attrNameLst>
                                          <p:attrName>fillcolor</p:attrName>
                                        </p:attrNameLst>
                                      </p:cBhvr>
                                      <p:to>
                                        <a:srgbClr val="B2B2B2"/>
                                      </p:to>
                                    </p:animClr>
                                    <p:set>
                                      <p:cBhvr>
                                        <p:cTn id="19" dur="500" fill="hold"/>
                                        <p:tgtEl>
                                          <p:spTgt spid="15"/>
                                        </p:tgtEl>
                                        <p:attrNameLst>
                                          <p:attrName>fill.type</p:attrName>
                                        </p:attrNameLst>
                                      </p:cBhvr>
                                      <p:to>
                                        <p:strVal val="solid"/>
                                      </p:to>
                                    </p:set>
                                    <p:set>
                                      <p:cBhvr>
                                        <p:cTn id="20" dur="500" fill="hold"/>
                                        <p:tgtEl>
                                          <p:spTgt spid="15"/>
                                        </p:tgtEl>
                                        <p:attrNameLst>
                                          <p:attrName>fill.on</p:attrName>
                                        </p:attrNameLst>
                                      </p:cBhvr>
                                      <p:to>
                                        <p:strVal val="tru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mph" presetSubtype="2" fill="hold" nodeType="withEffect">
                                  <p:stCondLst>
                                    <p:cond delay="0"/>
                                  </p:stCondLst>
                                  <p:childTnLst>
                                    <p:animClr clrSpc="rgb" dir="cw">
                                      <p:cBhvr>
                                        <p:cTn id="46" dur="500" fill="hold"/>
                                        <p:tgtEl>
                                          <p:spTgt spid="39"/>
                                        </p:tgtEl>
                                        <p:attrNameLst>
                                          <p:attrName>fillcolor</p:attrName>
                                        </p:attrNameLst>
                                      </p:cBhvr>
                                      <p:to>
                                        <a:srgbClr val="B2B2B2"/>
                                      </p:to>
                                    </p:animClr>
                                    <p:set>
                                      <p:cBhvr>
                                        <p:cTn id="47" dur="500" fill="hold"/>
                                        <p:tgtEl>
                                          <p:spTgt spid="39"/>
                                        </p:tgtEl>
                                        <p:attrNameLst>
                                          <p:attrName>fill.type</p:attrName>
                                        </p:attrNameLst>
                                      </p:cBhvr>
                                      <p:to>
                                        <p:strVal val="solid"/>
                                      </p:to>
                                    </p:set>
                                    <p:set>
                                      <p:cBhvr>
                                        <p:cTn id="48" dur="500" fill="hold"/>
                                        <p:tgtEl>
                                          <p:spTgt spid="3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500" fill="hold"/>
                                        <p:tgtEl>
                                          <p:spTgt spid="43"/>
                                        </p:tgtEl>
                                        <p:attrNameLst>
                                          <p:attrName>fillcolor</p:attrName>
                                        </p:attrNameLst>
                                      </p:cBhvr>
                                      <p:to>
                                        <a:srgbClr val="B2B2B2"/>
                                      </p:to>
                                    </p:animClr>
                                    <p:set>
                                      <p:cBhvr>
                                        <p:cTn id="51" dur="500" fill="hold"/>
                                        <p:tgtEl>
                                          <p:spTgt spid="43"/>
                                        </p:tgtEl>
                                        <p:attrNameLst>
                                          <p:attrName>fill.type</p:attrName>
                                        </p:attrNameLst>
                                      </p:cBhvr>
                                      <p:to>
                                        <p:strVal val="solid"/>
                                      </p:to>
                                    </p:set>
                                    <p:set>
                                      <p:cBhvr>
                                        <p:cTn id="52" dur="500" fill="hold"/>
                                        <p:tgtEl>
                                          <p:spTgt spid="43"/>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500" fill="hold"/>
                                        <p:tgtEl>
                                          <p:spTgt spid="45"/>
                                        </p:tgtEl>
                                        <p:attrNameLst>
                                          <p:attrName>fillcolor</p:attrName>
                                        </p:attrNameLst>
                                      </p:cBhvr>
                                      <p:to>
                                        <a:srgbClr val="B2B2B2"/>
                                      </p:to>
                                    </p:animClr>
                                    <p:set>
                                      <p:cBhvr>
                                        <p:cTn id="55" dur="500" fill="hold"/>
                                        <p:tgtEl>
                                          <p:spTgt spid="45"/>
                                        </p:tgtEl>
                                        <p:attrNameLst>
                                          <p:attrName>fill.type</p:attrName>
                                        </p:attrNameLst>
                                      </p:cBhvr>
                                      <p:to>
                                        <p:strVal val="solid"/>
                                      </p:to>
                                    </p:set>
                                    <p:set>
                                      <p:cBhvr>
                                        <p:cTn id="56" dur="500" fill="hold"/>
                                        <p:tgtEl>
                                          <p:spTgt spid="45"/>
                                        </p:tgtEl>
                                        <p:attrNameLst>
                                          <p:attrName>fill.on</p:attrName>
                                        </p:attrNameLst>
                                      </p:cBhvr>
                                      <p:to>
                                        <p:strVal val="tru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cap="none" dirty="0"/>
              <a:t>Which is the best among NIST candidate algorithms?</a:t>
            </a:r>
          </a:p>
        </p:txBody>
      </p:sp>
      <p:sp>
        <p:nvSpPr>
          <p:cNvPr id="10" name="Content Placeholder 2"/>
          <p:cNvSpPr>
            <a:spLocks noGrp="1"/>
          </p:cNvSpPr>
          <p:nvPr>
            <p:ph idx="1" hasCustomPrompt="1"/>
          </p:nvPr>
        </p:nvSpPr>
        <p:spPr>
          <a:xfrm>
            <a:off x="6577466" y="1485825"/>
            <a:ext cx="11029615" cy="4283999"/>
          </a:xfrm>
        </p:spPr>
        <p:txBody>
          <a:bodyPr>
            <a:normAutofit/>
          </a:bodyPr>
          <a:lstStyle/>
          <a:p>
            <a:pPr>
              <a:defRPr/>
            </a:pPr>
            <a:r>
              <a:rPr lang="en-US" altLang="ko-KR" dirty="0"/>
              <a:t> All evaluation criteria are important.</a:t>
            </a:r>
          </a:p>
          <a:p>
            <a:pPr lvl="1">
              <a:defRPr/>
            </a:pPr>
            <a:r>
              <a:rPr lang="en-US" altLang="ko-KR" dirty="0"/>
              <a:t>NIST said  “Still open to mergers.”</a:t>
            </a:r>
          </a:p>
          <a:p>
            <a:pPr marL="323992" lvl="1" indent="0">
              <a:buNone/>
              <a:defRPr/>
            </a:pPr>
            <a:endParaRPr lang="en-US" altLang="ko-KR" dirty="0"/>
          </a:p>
          <a:p>
            <a:pPr>
              <a:defRPr/>
            </a:pPr>
            <a:r>
              <a:rPr lang="en-US" altLang="ko-KR" dirty="0"/>
              <a:t> Most of latest studies are not included. </a:t>
            </a:r>
          </a:p>
          <a:p>
            <a:pPr lvl="1">
              <a:defRPr/>
            </a:pPr>
            <a:r>
              <a:rPr lang="en-US" altLang="ko-KR" dirty="0"/>
              <a:t>Side-channel attacks.</a:t>
            </a:r>
          </a:p>
          <a:p>
            <a:pPr lvl="1">
              <a:defRPr/>
            </a:pPr>
            <a:r>
              <a:rPr lang="en-US" altLang="ko-KR" dirty="0"/>
              <a:t>Errors in each bit occur dependently.</a:t>
            </a:r>
          </a:p>
          <a:p>
            <a:pPr lvl="1">
              <a:defRPr/>
            </a:pPr>
            <a:r>
              <a:rPr lang="en-US" altLang="ko-KR" dirty="0"/>
              <a:t>More efficient QROM for IND-CCA2.</a:t>
            </a:r>
          </a:p>
        </p:txBody>
      </p:sp>
      <p:sp>
        <p:nvSpPr>
          <p:cNvPr id="12" name="직사각형 4"/>
          <p:cNvSpPr/>
          <p:nvPr/>
        </p:nvSpPr>
        <p:spPr>
          <a:xfrm>
            <a:off x="738537" y="5669280"/>
            <a:ext cx="10872272" cy="798412"/>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a:spcBef>
                <a:spcPct val="0"/>
              </a:spcBef>
              <a:defRPr/>
            </a:pPr>
            <a:r>
              <a:rPr lang="ko-KR" altLang="en-US" sz="2400" b="1" dirty="0">
                <a:solidFill>
                  <a:schemeClr val="bg1"/>
                </a:solidFill>
                <a:cs typeface="Gill Sans MT"/>
              </a:rPr>
              <a:t>★</a:t>
            </a:r>
            <a:r>
              <a:rPr lang="en-US" altLang="ko-KR" sz="2400" b="1" dirty="0">
                <a:solidFill>
                  <a:schemeClr val="bg1"/>
                </a:solidFill>
                <a:cs typeface="Gill Sans MT"/>
              </a:rPr>
              <a:t>Goal: Making an excellent key encapsulation mechanism of all aspects </a:t>
            </a:r>
            <a:r>
              <a:rPr lang="ko-KR" altLang="en-US" sz="2400" b="1" dirty="0">
                <a:solidFill>
                  <a:schemeClr val="bg1"/>
                </a:solidFill>
                <a:cs typeface="Gill Sans MT"/>
              </a:rPr>
              <a:t>★</a:t>
            </a:r>
          </a:p>
        </p:txBody>
      </p:sp>
      <p:pic>
        <p:nvPicPr>
          <p:cNvPr id="8" name="그림 7"/>
          <p:cNvPicPr>
            <a:picLocks noChangeAspect="1"/>
          </p:cNvPicPr>
          <p:nvPr/>
        </p:nvPicPr>
        <p:blipFill rotWithShape="1">
          <a:blip r:embed="rId3"/>
          <a:stretch>
            <a:fillRect/>
          </a:stretch>
        </p:blipFill>
        <p:spPr>
          <a:xfrm>
            <a:off x="436879" y="1485825"/>
            <a:ext cx="6044944" cy="3999940"/>
          </a:xfrm>
          <a:prstGeom prst="rect">
            <a:avLst/>
          </a:prstGeom>
        </p:spPr>
      </p:pic>
      <p:sp>
        <p:nvSpPr>
          <p:cNvPr id="3" name="TextBox 2"/>
          <p:cNvSpPr txBox="1"/>
          <p:nvPr/>
        </p:nvSpPr>
        <p:spPr>
          <a:xfrm>
            <a:off x="1337180" y="1319511"/>
            <a:ext cx="4244342" cy="364509"/>
          </a:xfrm>
          <a:prstGeom prst="rect">
            <a:avLst/>
          </a:prstGeom>
          <a:solidFill>
            <a:schemeClr val="bg1"/>
          </a:solidFill>
        </p:spPr>
        <p:txBody>
          <a:bodyPr wrap="none">
            <a:spAutoFit/>
          </a:bodyPr>
          <a:lstStyle/>
          <a:p>
            <a:pPr lvl="0">
              <a:defRPr/>
            </a:pPr>
            <a:r>
              <a:rPr lang="en-US" altLang="ko-KR">
                <a:solidFill>
                  <a:srgbClr val="3D3D3D"/>
                </a:solidFill>
              </a:rPr>
              <a:t>&lt; Evaluating of 128-bit security-level</a:t>
            </a:r>
            <a:r>
              <a:rPr lang="ko-KR" altLang="en-US">
                <a:solidFill>
                  <a:srgbClr val="3D3D3D"/>
                </a:solidFill>
              </a:rPr>
              <a:t> </a:t>
            </a:r>
            <a:r>
              <a:rPr lang="en-US" altLang="ko-KR">
                <a:solidFill>
                  <a:srgbClr val="3D3D3D"/>
                </a:solidFill>
              </a:rPr>
              <a:t>KEM &gt;</a:t>
            </a:r>
          </a:p>
        </p:txBody>
      </p:sp>
      <p:sp>
        <p:nvSpPr>
          <p:cNvPr id="11" name="슬라이드 번호 개체 틀 3">
            <a:extLst>
              <a:ext uri="{FF2B5EF4-FFF2-40B4-BE49-F238E27FC236}">
                <a16:creationId xmlns:a16="http://schemas.microsoft.com/office/drawing/2014/main" id="{1759F5A4-D535-41CA-B2D2-4CC75CAAAD90}"/>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11-3</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dirty="0"/>
              <a:t>Detail to </a:t>
            </a:r>
            <a:r>
              <a:rPr lang="en-US" altLang="ko-KR" dirty="0" err="1"/>
              <a:t>LizarMong</a:t>
            </a:r>
            <a:endParaRPr lang="en-US" altLang="ko-KR" dirty="0"/>
          </a:p>
        </p:txBody>
      </p:sp>
      <p:sp>
        <p:nvSpPr>
          <p:cNvPr id="3" name="Text Placeholder 2"/>
          <p:cNvSpPr>
            <a:spLocks noGrp="1"/>
          </p:cNvSpPr>
          <p:nvPr>
            <p:ph type="body" idx="1"/>
          </p:nvPr>
        </p:nvSpPr>
        <p:spPr/>
        <p:txBody>
          <a:bodyPr/>
          <a:lstStyle/>
          <a:p>
            <a:pPr>
              <a:defRPr/>
            </a:pPr>
            <a:endParaRPr lang="ko-KR" altLang="en-US"/>
          </a:p>
        </p:txBody>
      </p:sp>
      <p:sp>
        <p:nvSpPr>
          <p:cNvPr id="4" name="Slide Number Placeholder 5"/>
          <p:cNvSpPr>
            <a:spLocks noGrp="1"/>
          </p:cNvSpPr>
          <p:nvPr>
            <p:ph type="sldNum" sz="quarter" idx="12"/>
          </p:nvPr>
        </p:nvSpPr>
        <p:spPr/>
        <p:txBody>
          <a:bodyPr/>
          <a:lstStyle/>
          <a:p>
            <a:pPr lvl="0">
              <a:defRPr/>
            </a:pPr>
            <a:fld id="{D57F1E4F-1CFF-5643-939E-217C01CDF565}" type="slidenum">
              <a:rPr lang="en-US"/>
              <a:pPr lvl="0">
                <a:defRPr/>
              </a:pPr>
              <a:t>7</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cap="none" dirty="0"/>
              <a:t>Overview</a:t>
            </a:r>
          </a:p>
        </p:txBody>
      </p:sp>
      <p:graphicFrame>
        <p:nvGraphicFramePr>
          <p:cNvPr id="5" name="다이어그램 4">
            <a:extLst>
              <a:ext uri="{FF2B5EF4-FFF2-40B4-BE49-F238E27FC236}">
                <a16:creationId xmlns:a16="http://schemas.microsoft.com/office/drawing/2014/main" id="{33EF11EE-49C2-4C6E-B6D8-ED27E096A63C}"/>
              </a:ext>
            </a:extLst>
          </p:cNvPr>
          <p:cNvGraphicFramePr/>
          <p:nvPr/>
        </p:nvGraphicFramePr>
        <p:xfrm>
          <a:off x="-1143275" y="1348901"/>
          <a:ext cx="8126880" cy="5745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2">
            <a:extLst>
              <a:ext uri="{FF2B5EF4-FFF2-40B4-BE49-F238E27FC236}">
                <a16:creationId xmlns:a16="http://schemas.microsoft.com/office/drawing/2014/main" id="{AD872BB3-3DC6-435E-AB24-0CD6406B1E98}"/>
              </a:ext>
            </a:extLst>
          </p:cNvPr>
          <p:cNvSpPr>
            <a:spLocks noGrp="1"/>
          </p:cNvSpPr>
          <p:nvPr>
            <p:ph idx="1" hasCustomPrompt="1"/>
          </p:nvPr>
        </p:nvSpPr>
        <p:spPr>
          <a:xfrm>
            <a:off x="5472151" y="1495875"/>
            <a:ext cx="6435146" cy="5261645"/>
          </a:xfrm>
        </p:spPr>
        <p:txBody>
          <a:bodyPr>
            <a:normAutofit fontScale="92500"/>
          </a:bodyPr>
          <a:lstStyle/>
          <a:p>
            <a:pPr>
              <a:defRPr/>
            </a:pPr>
            <a:r>
              <a:rPr lang="en-US" altLang="ko-KR" dirty="0"/>
              <a:t> Based on </a:t>
            </a:r>
            <a:r>
              <a:rPr lang="en-US" altLang="ko-KR" i="1" dirty="0" err="1"/>
              <a:t>RLizard</a:t>
            </a:r>
            <a:r>
              <a:rPr lang="en-US" altLang="ko-KR" sz="1700" baseline="30000" dirty="0"/>
              <a:t>[CKLS18]</a:t>
            </a:r>
            <a:r>
              <a:rPr lang="en-US" altLang="ko-KR" sz="1700" dirty="0"/>
              <a:t> </a:t>
            </a:r>
            <a:r>
              <a:rPr lang="en-US" altLang="ko-KR" sz="2100" dirty="0"/>
              <a:t>(was 1</a:t>
            </a:r>
            <a:r>
              <a:rPr lang="en-US" altLang="ko-KR" sz="2100" baseline="30000" dirty="0"/>
              <a:t>st</a:t>
            </a:r>
            <a:r>
              <a:rPr lang="en-US" altLang="ko-KR" sz="2100" dirty="0"/>
              <a:t> round candidate).</a:t>
            </a:r>
            <a:endParaRPr lang="en-US" altLang="ko-KR" dirty="0"/>
          </a:p>
          <a:p>
            <a:pPr lvl="1">
              <a:defRPr/>
            </a:pPr>
            <a:r>
              <a:rPr lang="en-US" altLang="ko-KR" dirty="0"/>
              <a:t>RLWE + RLWR and Sparse ternary secret.</a:t>
            </a:r>
          </a:p>
          <a:p>
            <a:pPr lvl="1">
              <a:defRPr/>
            </a:pPr>
            <a:r>
              <a:rPr lang="en-US" altLang="ko-KR" dirty="0"/>
              <a:t>Good performance, security, and correctness.</a:t>
            </a:r>
          </a:p>
          <a:p>
            <a:pPr lvl="1">
              <a:defRPr/>
            </a:pPr>
            <a:r>
              <a:rPr lang="en-US" altLang="ko-KR" dirty="0"/>
              <a:t>But, relatively large bandwidth.</a:t>
            </a:r>
          </a:p>
          <a:p>
            <a:pPr>
              <a:defRPr/>
            </a:pPr>
            <a:r>
              <a:rPr lang="en-US" altLang="ko-KR" dirty="0"/>
              <a:t> Combines</a:t>
            </a:r>
          </a:p>
          <a:p>
            <a:pPr lvl="1">
              <a:defRPr/>
            </a:pPr>
            <a:r>
              <a:rPr lang="en-US" altLang="ko-KR" dirty="0"/>
              <a:t>Bytes Modulus</a:t>
            </a:r>
            <a:r>
              <a:rPr lang="en-US" altLang="ko-KR" sz="1700" baseline="30000" dirty="0"/>
              <a:t>[LAC]</a:t>
            </a:r>
            <a:r>
              <a:rPr lang="en-US" altLang="ko-KR" dirty="0"/>
              <a:t>, Error correction code</a:t>
            </a:r>
            <a:r>
              <a:rPr lang="en-US" altLang="ko-KR" sz="1700" baseline="30000" dirty="0"/>
              <a:t>[Round5]</a:t>
            </a:r>
            <a:r>
              <a:rPr lang="en-US" altLang="ko-KR" dirty="0"/>
              <a:t>, </a:t>
            </a:r>
            <a:br>
              <a:rPr lang="en-US" altLang="ko-KR" dirty="0"/>
            </a:br>
            <a:r>
              <a:rPr lang="en-US" altLang="ko-KR" dirty="0"/>
              <a:t>and Centered binomial distribution</a:t>
            </a:r>
            <a:r>
              <a:rPr lang="en-US" altLang="ko-KR" sz="1700" baseline="30000" dirty="0"/>
              <a:t>[</a:t>
            </a:r>
            <a:r>
              <a:rPr lang="en-US" altLang="ko-KR" sz="1700" baseline="30000" dirty="0" err="1"/>
              <a:t>NewHope</a:t>
            </a:r>
            <a:r>
              <a:rPr lang="en-US" altLang="ko-KR" sz="1700" baseline="30000" dirty="0"/>
              <a:t>]</a:t>
            </a:r>
            <a:r>
              <a:rPr lang="en-US" altLang="ko-KR" sz="1700" dirty="0"/>
              <a:t>.</a:t>
            </a:r>
            <a:endParaRPr lang="en-US" altLang="ko-KR" dirty="0"/>
          </a:p>
          <a:p>
            <a:pPr lvl="1">
              <a:defRPr/>
            </a:pPr>
            <a:r>
              <a:rPr lang="en-US" altLang="ko-KR" dirty="0"/>
              <a:t>Public-key and ciphertext compress technique.</a:t>
            </a:r>
          </a:p>
          <a:p>
            <a:pPr>
              <a:defRPr/>
            </a:pPr>
            <a:r>
              <a:rPr lang="en-US" altLang="ko-KR" dirty="0"/>
              <a:t> Includes</a:t>
            </a:r>
          </a:p>
          <a:p>
            <a:pPr lvl="1">
              <a:defRPr/>
            </a:pPr>
            <a:r>
              <a:rPr lang="en-US" altLang="ko-KR" dirty="0"/>
              <a:t>Countermeasures against known side-channel attacks.</a:t>
            </a:r>
          </a:p>
          <a:p>
            <a:pPr lvl="1">
              <a:defRPr/>
            </a:pPr>
            <a:r>
              <a:rPr lang="en-US" altLang="ko-KR" dirty="0"/>
              <a:t>Error dependency</a:t>
            </a:r>
            <a:r>
              <a:rPr lang="en-US" altLang="ko-KR" sz="1700" baseline="30000" dirty="0"/>
              <a:t>[DVV19]</a:t>
            </a:r>
            <a:r>
              <a:rPr lang="en-US" altLang="ko-KR" dirty="0"/>
              <a:t>.</a:t>
            </a:r>
          </a:p>
          <a:p>
            <a:pPr lvl="1">
              <a:defRPr/>
            </a:pPr>
            <a:r>
              <a:rPr lang="en-US" altLang="ko-KR" dirty="0"/>
              <a:t>Improved QROM for IND-CCA2</a:t>
            </a:r>
            <a:r>
              <a:rPr lang="en-US" altLang="ko-KR" sz="1700" baseline="30000" dirty="0"/>
              <a:t>[JZC+18]</a:t>
            </a:r>
            <a:r>
              <a:rPr lang="en-US" altLang="ko-KR" dirty="0"/>
              <a:t>.</a:t>
            </a:r>
          </a:p>
        </p:txBody>
      </p:sp>
      <p:sp>
        <p:nvSpPr>
          <p:cNvPr id="11" name="직사각형 10">
            <a:extLst>
              <a:ext uri="{FF2B5EF4-FFF2-40B4-BE49-F238E27FC236}">
                <a16:creationId xmlns:a16="http://schemas.microsoft.com/office/drawing/2014/main" id="{853E1966-5F67-4FB2-9E0F-571CC2BCB091}"/>
              </a:ext>
            </a:extLst>
          </p:cNvPr>
          <p:cNvSpPr/>
          <p:nvPr/>
        </p:nvSpPr>
        <p:spPr>
          <a:xfrm>
            <a:off x="1169842" y="5960874"/>
            <a:ext cx="364074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ko-KR" sz="5400" b="1" dirty="0" err="1">
                <a:ln w="9525">
                  <a:solidFill>
                    <a:schemeClr val="bg1"/>
                  </a:solidFill>
                  <a:prstDash val="solid"/>
                </a:ln>
                <a:effectLst>
                  <a:outerShdw blurRad="12700" dist="38100" dir="2700000" algn="tl" rotWithShape="0">
                    <a:schemeClr val="bg1">
                      <a:lumMod val="50000"/>
                    </a:schemeClr>
                  </a:outerShdw>
                </a:effectLst>
              </a:rPr>
              <a:t>LizarMong</a:t>
            </a:r>
            <a:endParaRPr lang="ko-KR" altLang="en-US" sz="5400" b="1" cap="none" spc="0" dirty="0">
              <a:ln/>
              <a:solidFill>
                <a:schemeClr val="accent3"/>
              </a:solidFill>
              <a:effectLst/>
            </a:endParaRPr>
          </a:p>
        </p:txBody>
      </p:sp>
      <p:sp>
        <p:nvSpPr>
          <p:cNvPr id="7" name="슬라이드 번호 개체 틀 3">
            <a:extLst>
              <a:ext uri="{FF2B5EF4-FFF2-40B4-BE49-F238E27FC236}">
                <a16:creationId xmlns:a16="http://schemas.microsoft.com/office/drawing/2014/main" id="{ECD306FF-D1F0-42AD-A50E-9FEDF7C7EE6D}"/>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11-4</a:t>
            </a:r>
          </a:p>
        </p:txBody>
      </p:sp>
    </p:spTree>
    <p:extLst>
      <p:ext uri="{BB962C8B-B14F-4D97-AF65-F5344CB8AC3E}">
        <p14:creationId xmlns:p14="http://schemas.microsoft.com/office/powerpoint/2010/main" val="871988043"/>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cap="none" dirty="0"/>
              <a:t>Specification of </a:t>
            </a:r>
            <a:r>
              <a:rPr lang="en-US" altLang="ko-KR" cap="none" dirty="0" err="1"/>
              <a:t>LizarMong</a:t>
            </a:r>
            <a:endParaRPr lang="ko-KR" altLang="en-US" cap="none" dirty="0"/>
          </a:p>
        </p:txBody>
      </p:sp>
      <p:sp>
        <p:nvSpPr>
          <p:cNvPr id="3" name="내용 개체 틀 2"/>
          <p:cNvSpPr>
            <a:spLocks noGrp="1"/>
          </p:cNvSpPr>
          <p:nvPr>
            <p:ph idx="1"/>
          </p:nvPr>
        </p:nvSpPr>
        <p:spPr>
          <a:xfrm>
            <a:off x="581195" y="1574804"/>
            <a:ext cx="11029615" cy="4932676"/>
          </a:xfrm>
        </p:spPr>
        <p:txBody>
          <a:bodyPr>
            <a:noAutofit/>
          </a:bodyPr>
          <a:lstStyle/>
          <a:p>
            <a:pPr lvl="0">
              <a:defRPr/>
            </a:pPr>
            <a:endParaRPr lang="en-US" altLang="ko-KR" sz="1800" dirty="0">
              <a:solidFill>
                <a:srgbClr val="3D3D3D"/>
              </a:solidFill>
            </a:endParaRPr>
          </a:p>
          <a:p>
            <a:pPr lvl="1">
              <a:defRPr/>
            </a:pPr>
            <a:endParaRPr lang="en-US" altLang="ko-KR" sz="1800" dirty="0"/>
          </a:p>
        </p:txBody>
      </p:sp>
      <p:graphicFrame>
        <p:nvGraphicFramePr>
          <p:cNvPr id="7" name="표 6"/>
          <p:cNvGraphicFramePr>
            <a:graphicFrameLocks noGrp="1"/>
          </p:cNvGraphicFramePr>
          <p:nvPr>
            <p:extLst>
              <p:ext uri="{D42A27DB-BD31-4B8C-83A1-F6EECF244321}">
                <p14:modId xmlns:p14="http://schemas.microsoft.com/office/powerpoint/2010/main" val="2485596112"/>
              </p:ext>
            </p:extLst>
          </p:nvPr>
        </p:nvGraphicFramePr>
        <p:xfrm>
          <a:off x="739253" y="2833479"/>
          <a:ext cx="10950415" cy="2011680"/>
        </p:xfrm>
        <a:graphic>
          <a:graphicData uri="http://schemas.openxmlformats.org/drawingml/2006/table">
            <a:tbl>
              <a:tblPr firstRow="1" bandRow="1"/>
              <a:tblGrid>
                <a:gridCol w="1208817">
                  <a:extLst>
                    <a:ext uri="{9D8B030D-6E8A-4147-A177-3AD203B41FA5}">
                      <a16:colId xmlns:a16="http://schemas.microsoft.com/office/drawing/2014/main" val="20000"/>
                    </a:ext>
                  </a:extLst>
                </a:gridCol>
                <a:gridCol w="1649240">
                  <a:extLst>
                    <a:ext uri="{9D8B030D-6E8A-4147-A177-3AD203B41FA5}">
                      <a16:colId xmlns:a16="http://schemas.microsoft.com/office/drawing/2014/main" val="20001"/>
                    </a:ext>
                  </a:extLst>
                </a:gridCol>
                <a:gridCol w="1113838">
                  <a:extLst>
                    <a:ext uri="{9D8B030D-6E8A-4147-A177-3AD203B41FA5}">
                      <a16:colId xmlns:a16="http://schemas.microsoft.com/office/drawing/2014/main" val="20002"/>
                    </a:ext>
                  </a:extLst>
                </a:gridCol>
                <a:gridCol w="1293412">
                  <a:extLst>
                    <a:ext uri="{9D8B030D-6E8A-4147-A177-3AD203B41FA5}">
                      <a16:colId xmlns:a16="http://schemas.microsoft.com/office/drawing/2014/main" val="3718833775"/>
                    </a:ext>
                  </a:extLst>
                </a:gridCol>
                <a:gridCol w="1290320">
                  <a:extLst>
                    <a:ext uri="{9D8B030D-6E8A-4147-A177-3AD203B41FA5}">
                      <a16:colId xmlns:a16="http://schemas.microsoft.com/office/drawing/2014/main" val="20003"/>
                    </a:ext>
                  </a:extLst>
                </a:gridCol>
                <a:gridCol w="1424452">
                  <a:extLst>
                    <a:ext uri="{9D8B030D-6E8A-4147-A177-3AD203B41FA5}">
                      <a16:colId xmlns:a16="http://schemas.microsoft.com/office/drawing/2014/main" val="357807804"/>
                    </a:ext>
                  </a:extLst>
                </a:gridCol>
                <a:gridCol w="1394524">
                  <a:extLst>
                    <a:ext uri="{9D8B030D-6E8A-4147-A177-3AD203B41FA5}">
                      <a16:colId xmlns:a16="http://schemas.microsoft.com/office/drawing/2014/main" val="20004"/>
                    </a:ext>
                  </a:extLst>
                </a:gridCol>
                <a:gridCol w="1575812">
                  <a:extLst>
                    <a:ext uri="{9D8B030D-6E8A-4147-A177-3AD203B41FA5}">
                      <a16:colId xmlns:a16="http://schemas.microsoft.com/office/drawing/2014/main" val="20005"/>
                    </a:ext>
                  </a:extLst>
                </a:gridCol>
              </a:tblGrid>
              <a:tr h="300230">
                <a:tc rowSpan="2">
                  <a:txBody>
                    <a:bodyPr/>
                    <a:lstStyle/>
                    <a:p>
                      <a:pPr algn="ctr">
                        <a:spcBef>
                          <a:spcPts val="0"/>
                        </a:spcBef>
                        <a:spcAft>
                          <a:spcPts val="0"/>
                        </a:spcAft>
                        <a:defRPr/>
                      </a:pPr>
                      <a:r>
                        <a:rPr lang="en-US" altLang="ko-KR" b="1" spc="0" dirty="0"/>
                        <a:t>Compare</a:t>
                      </a:r>
                    </a:p>
                  </a:txBody>
                  <a:tcPr anchor="ctr">
                    <a:solidFill>
                      <a:srgbClr val="D9D9D9"/>
                    </a:solidFill>
                  </a:tcPr>
                </a:tc>
                <a:tc rowSpan="2">
                  <a:txBody>
                    <a:bodyPr/>
                    <a:lstStyle/>
                    <a:p>
                      <a:pPr algn="ctr">
                        <a:spcBef>
                          <a:spcPts val="0"/>
                        </a:spcBef>
                        <a:spcAft>
                          <a:spcPts val="0"/>
                        </a:spcAft>
                        <a:defRPr/>
                      </a:pPr>
                      <a:r>
                        <a:rPr lang="en-US" altLang="ko-KR" b="1" spc="0"/>
                        <a:t>Underlying Problem</a:t>
                      </a:r>
                    </a:p>
                  </a:txBody>
                  <a:tcPr anchor="ctr">
                    <a:solidFill>
                      <a:srgbClr val="D9D9D9"/>
                    </a:solidFill>
                  </a:tcPr>
                </a:tc>
                <a:tc rowSpan="2">
                  <a:txBody>
                    <a:bodyPr/>
                    <a:lstStyle/>
                    <a:p>
                      <a:pPr algn="ctr">
                        <a:spcBef>
                          <a:spcPts val="0"/>
                        </a:spcBef>
                        <a:spcAft>
                          <a:spcPts val="0"/>
                        </a:spcAft>
                        <a:defRPr/>
                      </a:pPr>
                      <a:r>
                        <a:rPr lang="en-US" altLang="ko-KR" b="1" spc="0" dirty="0"/>
                        <a:t>Ring</a:t>
                      </a:r>
                    </a:p>
                  </a:txBody>
                  <a:tcPr anchor="ctr">
                    <a:solidFill>
                      <a:srgbClr val="D9D9D9"/>
                    </a:solidFill>
                  </a:tcPr>
                </a:tc>
                <a:tc rowSpan="2">
                  <a:txBody>
                    <a:bodyPr/>
                    <a:lstStyle/>
                    <a:p>
                      <a:pPr algn="ctr">
                        <a:spcBef>
                          <a:spcPts val="0"/>
                        </a:spcBef>
                        <a:spcAft>
                          <a:spcPts val="0"/>
                        </a:spcAft>
                        <a:defRPr/>
                      </a:pPr>
                      <a:r>
                        <a:rPr lang="en-US" altLang="ko-KR" b="1" spc="0" dirty="0"/>
                        <a:t>Compress</a:t>
                      </a:r>
                    </a:p>
                  </a:txBody>
                  <a:tcPr anchor="ctr">
                    <a:solidFill>
                      <a:srgbClr val="D9D9D9"/>
                    </a:solidFill>
                  </a:tcPr>
                </a:tc>
                <a:tc rowSpan="2">
                  <a:txBody>
                    <a:bodyPr/>
                    <a:lstStyle/>
                    <a:p>
                      <a:pPr algn="ctr">
                        <a:spcBef>
                          <a:spcPts val="0"/>
                        </a:spcBef>
                        <a:spcAft>
                          <a:spcPts val="0"/>
                        </a:spcAft>
                        <a:defRPr/>
                      </a:pPr>
                      <a:r>
                        <a:rPr lang="en-US" altLang="ko-KR" b="1" spc="0" dirty="0"/>
                        <a:t>Modulus</a:t>
                      </a:r>
                    </a:p>
                  </a:txBody>
                  <a:tcPr anchor="ctr">
                    <a:solidFill>
                      <a:srgbClr val="D9D9D9"/>
                    </a:solidFill>
                  </a:tcPr>
                </a:tc>
                <a:tc rowSpan="2">
                  <a:txBody>
                    <a:bodyPr/>
                    <a:lstStyle/>
                    <a:p>
                      <a:pPr algn="ctr">
                        <a:spcBef>
                          <a:spcPts val="0"/>
                        </a:spcBef>
                        <a:spcAft>
                          <a:spcPts val="0"/>
                        </a:spcAft>
                        <a:defRPr/>
                      </a:pPr>
                      <a:r>
                        <a:rPr lang="en-US" altLang="ko-KR" b="1" spc="0" dirty="0"/>
                        <a:t>ECC</a:t>
                      </a:r>
                    </a:p>
                  </a:txBody>
                  <a:tcPr anchor="ctr">
                    <a:solidFill>
                      <a:srgbClr val="D9D9D9"/>
                    </a:solidFill>
                  </a:tcPr>
                </a:tc>
                <a:tc gridSpan="2">
                  <a:txBody>
                    <a:bodyPr/>
                    <a:lstStyle/>
                    <a:p>
                      <a:pPr algn="ctr">
                        <a:spcBef>
                          <a:spcPts val="0"/>
                        </a:spcBef>
                        <a:spcAft>
                          <a:spcPts val="0"/>
                        </a:spcAft>
                        <a:defRPr/>
                      </a:pPr>
                      <a:r>
                        <a:rPr lang="en-US" altLang="ko-KR" b="1" spc="0"/>
                        <a:t>Distributions</a:t>
                      </a:r>
                    </a:p>
                  </a:txBody>
                  <a:tcPr anchor="ctr">
                    <a:solidFill>
                      <a:srgbClr val="D9D9D9"/>
                    </a:solidFill>
                  </a:tcPr>
                </a:tc>
                <a:tc hMerge="1">
                  <a:txBody>
                    <a:bodyPr/>
                    <a:lstStyle/>
                    <a:p>
                      <a:pPr>
                        <a:defRPr/>
                      </a:pPr>
                      <a:endParaRPr lang="en-US" altLang="ko-KR"/>
                    </a:p>
                  </a:txBody>
                  <a:tcPr/>
                </a:tc>
                <a:extLst>
                  <a:ext uri="{0D108BD9-81ED-4DB2-BD59-A6C34878D82A}">
                    <a16:rowId xmlns:a16="http://schemas.microsoft.com/office/drawing/2014/main" val="10000"/>
                  </a:ext>
                </a:extLst>
              </a:tr>
              <a:tr h="314383">
                <a:tc vMerge="1">
                  <a:txBody>
                    <a:bodyPr/>
                    <a:lstStyle/>
                    <a:p>
                      <a:pPr>
                        <a:defRPr/>
                      </a:pPr>
                      <a:endParaRPr lang="en-US" altLang="ko-KR"/>
                    </a:p>
                  </a:txBody>
                  <a:tcPr/>
                </a:tc>
                <a:tc vMerge="1">
                  <a:txBody>
                    <a:bodyPr/>
                    <a:lstStyle/>
                    <a:p>
                      <a:pPr>
                        <a:defRPr/>
                      </a:pPr>
                      <a:endParaRPr lang="en-US" altLang="ko-KR"/>
                    </a:p>
                  </a:txBody>
                  <a:tcPr/>
                </a:tc>
                <a:tc vMerge="1">
                  <a:txBody>
                    <a:bodyPr/>
                    <a:lstStyle/>
                    <a:p>
                      <a:pPr>
                        <a:defRPr/>
                      </a:pPr>
                      <a:endParaRPr lang="en-US" altLang="ko-KR"/>
                    </a:p>
                  </a:txBody>
                  <a:tcPr/>
                </a:tc>
                <a:tc vMerge="1">
                  <a:txBody>
                    <a:bodyPr/>
                    <a:lstStyle/>
                    <a:p>
                      <a:pPr algn="ctr">
                        <a:spcBef>
                          <a:spcPts val="0"/>
                        </a:spcBef>
                        <a:spcAft>
                          <a:spcPts val="0"/>
                        </a:spcAft>
                        <a:defRPr/>
                      </a:pPr>
                      <a:endParaRPr lang="en-US" altLang="ko-KR" b="1" spc="0" dirty="0"/>
                    </a:p>
                  </a:txBody>
                  <a:tcPr anchor="ctr">
                    <a:lnT w="12700" cap="flat" cmpd="sng" algn="ctr">
                      <a:solidFill>
                        <a:schemeClr val="tx1"/>
                      </a:solidFill>
                      <a:prstDash val="solid"/>
                      <a:round/>
                      <a:headEnd type="none" w="med" len="med"/>
                      <a:tailEnd type="none" w="med" len="med"/>
                    </a:lnT>
                    <a:solidFill>
                      <a:srgbClr val="D9D9D9"/>
                    </a:solidFill>
                  </a:tcPr>
                </a:tc>
                <a:tc vMerge="1">
                  <a:txBody>
                    <a:bodyPr/>
                    <a:lstStyle/>
                    <a:p>
                      <a:pPr>
                        <a:defRPr/>
                      </a:pPr>
                      <a:endParaRPr lang="en-US" altLang="ko-KR"/>
                    </a:p>
                  </a:txBody>
                  <a:tcPr/>
                </a:tc>
                <a:tc vMerge="1">
                  <a:txBody>
                    <a:bodyPr/>
                    <a:lstStyle/>
                    <a:p>
                      <a:pPr latinLnBrk="1"/>
                      <a:endParaRPr lang="ko-KR" altLang="en-US"/>
                    </a:p>
                  </a:txBody>
                  <a:tcPr/>
                </a:tc>
                <a:tc>
                  <a:txBody>
                    <a:bodyPr/>
                    <a:lstStyle/>
                    <a:p>
                      <a:pPr algn="ctr">
                        <a:spcBef>
                          <a:spcPts val="0"/>
                        </a:spcBef>
                        <a:spcAft>
                          <a:spcPts val="0"/>
                        </a:spcAft>
                        <a:defRPr/>
                      </a:pPr>
                      <a:r>
                        <a:rPr lang="en-US" altLang="ko-KR" b="1" spc="0"/>
                        <a:t>Secret</a:t>
                      </a:r>
                    </a:p>
                  </a:txBody>
                  <a:tcPr anchor="ctr">
                    <a:solidFill>
                      <a:srgbClr val="D9D9D9"/>
                    </a:solidFill>
                  </a:tcPr>
                </a:tc>
                <a:tc>
                  <a:txBody>
                    <a:bodyPr/>
                    <a:lstStyle/>
                    <a:p>
                      <a:pPr algn="ctr">
                        <a:spcBef>
                          <a:spcPts val="0"/>
                        </a:spcBef>
                        <a:spcAft>
                          <a:spcPts val="0"/>
                        </a:spcAft>
                        <a:defRPr/>
                      </a:pPr>
                      <a:r>
                        <a:rPr lang="en-US" altLang="ko-KR" b="1" spc="0"/>
                        <a:t>Error</a:t>
                      </a:r>
                    </a:p>
                  </a:txBody>
                  <a:tcPr anchor="ctr">
                    <a:solidFill>
                      <a:srgbClr val="D9D9D9"/>
                    </a:solidFill>
                  </a:tcPr>
                </a:tc>
                <a:extLst>
                  <a:ext uri="{0D108BD9-81ED-4DB2-BD59-A6C34878D82A}">
                    <a16:rowId xmlns:a16="http://schemas.microsoft.com/office/drawing/2014/main" val="10001"/>
                  </a:ext>
                </a:extLst>
              </a:tr>
              <a:tr h="525792">
                <a:tc>
                  <a:txBody>
                    <a:bodyPr/>
                    <a:lstStyle/>
                    <a:p>
                      <a:pPr algn="ctr">
                        <a:spcBef>
                          <a:spcPts val="0"/>
                        </a:spcBef>
                        <a:spcAft>
                          <a:spcPts val="0"/>
                        </a:spcAft>
                        <a:defRPr/>
                      </a:pPr>
                      <a:r>
                        <a:rPr lang="en-US" altLang="ko-KR" spc="0"/>
                        <a:t>LizarMong</a:t>
                      </a:r>
                    </a:p>
                  </a:txBody>
                  <a:tcPr anchor="ctr"/>
                </a:tc>
                <a:tc>
                  <a:txBody>
                    <a:bodyPr/>
                    <a:lstStyle/>
                    <a:p>
                      <a:pPr algn="ctr">
                        <a:spcBef>
                          <a:spcPts val="0"/>
                        </a:spcBef>
                        <a:spcAft>
                          <a:spcPts val="0"/>
                        </a:spcAft>
                        <a:defRPr/>
                      </a:pPr>
                      <a:r>
                        <a:rPr lang="en-US" altLang="ko-KR" spc="0"/>
                        <a:t>RLWE+RLWR</a:t>
                      </a:r>
                    </a:p>
                  </a:txBody>
                  <a:tcPr anchor="ctr"/>
                </a:tc>
                <a:tc>
                  <a:txBody>
                    <a:bodyPr/>
                    <a:lstStyle/>
                    <a:p>
                      <a:pPr algn="ctr">
                        <a:spcBef>
                          <a:spcPts val="0"/>
                        </a:spcBef>
                        <a:spcAft>
                          <a:spcPts val="0"/>
                        </a:spcAft>
                        <a:defRPr/>
                      </a:pPr>
                      <a:endParaRPr lang="en-US" altLang="ko-KR" spc="0"/>
                    </a:p>
                  </a:txBody>
                  <a:tcPr anchor="ctr"/>
                </a:tc>
                <a:tc>
                  <a:txBody>
                    <a:bodyPr/>
                    <a:lstStyle/>
                    <a:p>
                      <a:pPr algn="ctr">
                        <a:spcBef>
                          <a:spcPts val="0"/>
                        </a:spcBef>
                        <a:spcAft>
                          <a:spcPts val="0"/>
                        </a:spcAft>
                        <a:defRPr/>
                      </a:pPr>
                      <a:r>
                        <a:rPr lang="en-US" altLang="ko-KR" b="1" spc="0" dirty="0">
                          <a:solidFill>
                            <a:srgbClr val="34A076"/>
                          </a:solidFill>
                        </a:rPr>
                        <a:t>Yes</a:t>
                      </a:r>
                    </a:p>
                  </a:txBody>
                  <a:tcPr anchor="ctr"/>
                </a:tc>
                <a:tc>
                  <a:txBody>
                    <a:bodyPr/>
                    <a:lstStyle/>
                    <a:p>
                      <a:pPr algn="ctr">
                        <a:spcBef>
                          <a:spcPts val="0"/>
                        </a:spcBef>
                        <a:spcAft>
                          <a:spcPts val="0"/>
                        </a:spcAft>
                        <a:defRPr/>
                      </a:pPr>
                      <a:r>
                        <a:rPr lang="en-US" altLang="ko-KR" b="1" spc="0" dirty="0">
                          <a:solidFill>
                            <a:srgbClr val="289B6E"/>
                          </a:solidFill>
                        </a:rPr>
                        <a:t>Small</a:t>
                      </a:r>
                    </a:p>
                    <a:p>
                      <a:pPr algn="ctr">
                        <a:spcBef>
                          <a:spcPts val="0"/>
                        </a:spcBef>
                        <a:spcAft>
                          <a:spcPts val="0"/>
                        </a:spcAft>
                        <a:defRPr/>
                      </a:pPr>
                      <a:r>
                        <a:rPr lang="en-US" altLang="ko-KR" b="1" spc="0" dirty="0">
                          <a:solidFill>
                            <a:srgbClr val="289B6E"/>
                          </a:solidFill>
                        </a:rPr>
                        <a:t>(fixed 2</a:t>
                      </a:r>
                      <a:r>
                        <a:rPr kumimoji="0" lang="en-US" altLang="ko-KR" b="1" i="0" u="none" strike="noStrike" kern="1200" cap="none" spc="0" normalizeH="0" baseline="30000" dirty="0">
                          <a:solidFill>
                            <a:srgbClr val="289B6E"/>
                          </a:solidFill>
                          <a:latin typeface="+mn-lt"/>
                          <a:ea typeface="+mn-ea"/>
                          <a:cs typeface="+mn-cs"/>
                        </a:rPr>
                        <a:t>8</a:t>
                      </a:r>
                      <a:r>
                        <a:rPr lang="en-US" altLang="ko-KR" b="1" spc="0" dirty="0">
                          <a:solidFill>
                            <a:srgbClr val="289B6E"/>
                          </a:solidFill>
                        </a:rPr>
                        <a:t>)</a:t>
                      </a:r>
                    </a:p>
                  </a:txBody>
                  <a:tcPr anchor="ctr"/>
                </a:tc>
                <a:tc>
                  <a:txBody>
                    <a:bodyPr/>
                    <a:lstStyle/>
                    <a:p>
                      <a:pPr algn="ctr">
                        <a:spcBef>
                          <a:spcPts val="0"/>
                        </a:spcBef>
                        <a:spcAft>
                          <a:spcPts val="0"/>
                        </a:spcAft>
                        <a:defRPr/>
                      </a:pPr>
                      <a:r>
                        <a:rPr lang="en-US" altLang="ko-KR" b="1" spc="0" dirty="0">
                          <a:solidFill>
                            <a:srgbClr val="289B6E"/>
                          </a:solidFill>
                        </a:rPr>
                        <a:t>XE5</a:t>
                      </a:r>
                    </a:p>
                  </a:txBody>
                  <a:tcPr anchor="ctr"/>
                </a:tc>
                <a:tc>
                  <a:txBody>
                    <a:bodyPr/>
                    <a:lstStyle/>
                    <a:p>
                      <a:pPr algn="ctr">
                        <a:spcBef>
                          <a:spcPts val="0"/>
                        </a:spcBef>
                        <a:spcAft>
                          <a:spcPts val="0"/>
                        </a:spcAft>
                        <a:defRPr/>
                      </a:pPr>
                      <a:r>
                        <a:rPr lang="en-US" altLang="ko-KR" spc="-30"/>
                        <a:t>Uniform</a:t>
                      </a:r>
                    </a:p>
                    <a:p>
                      <a:pPr algn="ctr">
                        <a:spcBef>
                          <a:spcPts val="0"/>
                        </a:spcBef>
                        <a:spcAft>
                          <a:spcPts val="0"/>
                        </a:spcAft>
                        <a:defRPr/>
                      </a:pPr>
                      <a:r>
                        <a:rPr lang="en-US" altLang="ko-KR" spc="-30"/>
                        <a:t>sparse ternary</a:t>
                      </a:r>
                    </a:p>
                  </a:txBody>
                  <a:tcPr marL="0" marR="0" anchor="ctr"/>
                </a:tc>
                <a:tc>
                  <a:txBody>
                    <a:bodyPr/>
                    <a:lstStyle/>
                    <a:p>
                      <a:pPr algn="ctr">
                        <a:spcBef>
                          <a:spcPts val="0"/>
                        </a:spcBef>
                        <a:spcAft>
                          <a:spcPts val="0"/>
                        </a:spcAft>
                        <a:defRPr/>
                      </a:pPr>
                      <a:r>
                        <a:rPr lang="en-US" altLang="ko-KR" b="1" spc="0">
                          <a:solidFill>
                            <a:srgbClr val="289B6E"/>
                          </a:solidFill>
                        </a:rPr>
                        <a:t>Binomial</a:t>
                      </a:r>
                    </a:p>
                    <a:p>
                      <a:pPr algn="ctr">
                        <a:spcBef>
                          <a:spcPts val="0"/>
                        </a:spcBef>
                        <a:spcAft>
                          <a:spcPts val="0"/>
                        </a:spcAft>
                        <a:defRPr/>
                      </a:pPr>
                      <a:r>
                        <a:rPr lang="en-US" altLang="ko-KR" b="1" spc="0">
                          <a:solidFill>
                            <a:srgbClr val="289B6E"/>
                          </a:solidFill>
                        </a:rPr>
                        <a:t>(std</a:t>
                      </a:r>
                      <a:r>
                        <a:rPr lang="ko-KR" altLang="ko-KR" b="1" spc="0">
                          <a:solidFill>
                            <a:srgbClr val="289B6E"/>
                          </a:solidFill>
                        </a:rPr>
                        <a:t>≈</a:t>
                      </a:r>
                      <a:r>
                        <a:rPr lang="en-US" altLang="ko-KR" b="1" spc="0">
                          <a:solidFill>
                            <a:srgbClr val="289B6E"/>
                          </a:solidFill>
                        </a:rPr>
                        <a:t>0.7)</a:t>
                      </a:r>
                    </a:p>
                  </a:txBody>
                  <a:tcPr anchor="ctr"/>
                </a:tc>
                <a:extLst>
                  <a:ext uri="{0D108BD9-81ED-4DB2-BD59-A6C34878D82A}">
                    <a16:rowId xmlns:a16="http://schemas.microsoft.com/office/drawing/2014/main" val="10002"/>
                  </a:ext>
                </a:extLst>
              </a:tr>
              <a:tr h="527281">
                <a:tc>
                  <a:txBody>
                    <a:bodyPr/>
                    <a:lstStyle/>
                    <a:p>
                      <a:pPr algn="ctr">
                        <a:spcBef>
                          <a:spcPts val="0"/>
                        </a:spcBef>
                        <a:spcAft>
                          <a:spcPts val="0"/>
                        </a:spcAft>
                        <a:defRPr/>
                      </a:pPr>
                      <a:r>
                        <a:rPr lang="en-US" altLang="ko-KR" spc="0"/>
                        <a:t>RLizard</a:t>
                      </a:r>
                    </a:p>
                  </a:txBody>
                  <a:tcPr anchor="ctr"/>
                </a:tc>
                <a:tc>
                  <a:txBody>
                    <a:bodyPr/>
                    <a:lstStyle/>
                    <a:p>
                      <a:pPr algn="ctr">
                        <a:spcBef>
                          <a:spcPts val="0"/>
                        </a:spcBef>
                        <a:spcAft>
                          <a:spcPts val="0"/>
                        </a:spcAft>
                        <a:defRPr/>
                      </a:pPr>
                      <a:r>
                        <a:rPr lang="ja-JP" altLang="ko-KR" spc="0"/>
                        <a:t>〃</a:t>
                      </a:r>
                    </a:p>
                  </a:txBody>
                  <a:tcPr anchor="ctr"/>
                </a:tc>
                <a:tc>
                  <a:txBody>
                    <a:bodyPr/>
                    <a:lstStyle/>
                    <a:p>
                      <a:pPr algn="ctr">
                        <a:spcBef>
                          <a:spcPts val="0"/>
                        </a:spcBef>
                        <a:spcAft>
                          <a:spcPts val="0"/>
                        </a:spcAft>
                        <a:defRPr/>
                      </a:pPr>
                      <a:r>
                        <a:rPr lang="ja-JP" altLang="ko-KR" spc="0"/>
                        <a:t>〃</a:t>
                      </a:r>
                    </a:p>
                  </a:txBody>
                  <a:tcPr anchor="ctr"/>
                </a:tc>
                <a:tc>
                  <a:txBody>
                    <a:bodyPr/>
                    <a:lstStyle/>
                    <a:p>
                      <a:pPr algn="ctr">
                        <a:spcBef>
                          <a:spcPts val="0"/>
                        </a:spcBef>
                        <a:spcAft>
                          <a:spcPts val="0"/>
                        </a:spcAft>
                        <a:defRPr/>
                      </a:pPr>
                      <a:r>
                        <a:rPr lang="en-US" altLang="ja-JP" spc="0" dirty="0"/>
                        <a:t>No</a:t>
                      </a:r>
                      <a:endParaRPr lang="ja-JP" altLang="ko-KR" spc="0" dirty="0"/>
                    </a:p>
                  </a:txBody>
                  <a:tcPr anchor="ctr"/>
                </a:tc>
                <a:tc>
                  <a:txBody>
                    <a:bodyPr/>
                    <a:lstStyle/>
                    <a:p>
                      <a:pPr algn="ctr">
                        <a:spcBef>
                          <a:spcPts val="0"/>
                        </a:spcBef>
                        <a:spcAft>
                          <a:spcPts val="0"/>
                        </a:spcAft>
                        <a:defRPr/>
                      </a:pPr>
                      <a:r>
                        <a:rPr lang="en-US" altLang="ko-KR" spc="0" dirty="0"/>
                        <a:t>Small</a:t>
                      </a:r>
                    </a:p>
                    <a:p>
                      <a:pPr algn="ctr">
                        <a:spcBef>
                          <a:spcPts val="0"/>
                        </a:spcBef>
                        <a:spcAft>
                          <a:spcPts val="0"/>
                        </a:spcAft>
                        <a:defRPr/>
                      </a:pPr>
                      <a:r>
                        <a:rPr lang="en-US" altLang="ko-KR" spc="0" dirty="0"/>
                        <a:t>(2</a:t>
                      </a:r>
                      <a:r>
                        <a:rPr lang="en-US" altLang="ko-KR" strike="noStrike" spc="0" baseline="30000" dirty="0"/>
                        <a:t>10~12</a:t>
                      </a:r>
                      <a:r>
                        <a:rPr lang="en-US" altLang="ko-KR" b="0" spc="0" dirty="0">
                          <a:solidFill>
                            <a:schemeClr val="dk1"/>
                          </a:solidFill>
                        </a:rPr>
                        <a:t>)</a:t>
                      </a:r>
                    </a:p>
                  </a:txBody>
                  <a:tcPr anchor="ctr"/>
                </a:tc>
                <a:tc>
                  <a:txBody>
                    <a:bodyPr/>
                    <a:lstStyle/>
                    <a:p>
                      <a:pPr algn="ctr">
                        <a:spcBef>
                          <a:spcPts val="0"/>
                        </a:spcBef>
                        <a:spcAft>
                          <a:spcPts val="0"/>
                        </a:spcAft>
                        <a:defRPr/>
                      </a:pPr>
                      <a:r>
                        <a:rPr lang="en-US" altLang="ko-KR" b="0" spc="0" dirty="0">
                          <a:solidFill>
                            <a:schemeClr val="dk1"/>
                          </a:solidFill>
                        </a:rPr>
                        <a:t>None</a:t>
                      </a:r>
                    </a:p>
                  </a:txBody>
                  <a:tcPr anchor="ctr"/>
                </a:tc>
                <a:tc>
                  <a:txBody>
                    <a:bodyPr/>
                    <a:lstStyle/>
                    <a:p>
                      <a:pPr algn="ctr">
                        <a:spcBef>
                          <a:spcPts val="0"/>
                        </a:spcBef>
                        <a:spcAft>
                          <a:spcPts val="0"/>
                        </a:spcAft>
                        <a:defRPr/>
                      </a:pPr>
                      <a:r>
                        <a:rPr lang="ja-JP" altLang="ko-KR" spc="0" dirty="0"/>
                        <a:t>〃</a:t>
                      </a:r>
                    </a:p>
                  </a:txBody>
                  <a:tcPr marL="0" marR="0" anchor="ctr"/>
                </a:tc>
                <a:tc>
                  <a:txBody>
                    <a:bodyPr/>
                    <a:lstStyle/>
                    <a:p>
                      <a:pPr algn="ctr">
                        <a:spcBef>
                          <a:spcPts val="0"/>
                        </a:spcBef>
                        <a:spcAft>
                          <a:spcPts val="0"/>
                        </a:spcAft>
                        <a:defRPr/>
                      </a:pPr>
                      <a:r>
                        <a:rPr lang="en-US" altLang="ko-KR" spc="0" dirty="0"/>
                        <a:t>Gaussian</a:t>
                      </a:r>
                    </a:p>
                    <a:p>
                      <a:pPr algn="ctr">
                        <a:spcBef>
                          <a:spcPts val="0"/>
                        </a:spcBef>
                        <a:spcAft>
                          <a:spcPts val="0"/>
                        </a:spcAft>
                        <a:defRPr/>
                      </a:pPr>
                      <a:r>
                        <a:rPr lang="en-US" altLang="ko-KR" spc="0" dirty="0"/>
                        <a:t>(std</a:t>
                      </a:r>
                      <a:r>
                        <a:rPr lang="ko-KR" altLang="ko-KR" spc="0" dirty="0"/>
                        <a:t>≈</a:t>
                      </a:r>
                      <a:r>
                        <a:rPr lang="en-US" altLang="ko-KR" spc="0" dirty="0"/>
                        <a:t>1.15)</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8" name="자유형: 도형 7"/>
              <p:cNvSpPr>
                <a:spLocks noResize="1" noChangeShapeType="1" noTextEdit="1"/>
              </p:cNvSpPr>
              <p:nvPr/>
            </p:nvSpPr>
            <p:spPr>
              <a:xfrm>
                <a:off x="3557449" y="3670416"/>
                <a:ext cx="1323975" cy="438150"/>
              </a:xfrm>
              <a:custGeom>
                <a:avLst/>
                <a:gdLst/>
                <a:ahLst/>
                <a:cxnLst>
                  <a:cxn ang="3cd4">
                    <a:pos x="hc" y="t"/>
                  </a:cxn>
                  <a:cxn ang="cd2">
                    <a:pos x="l" y="vc"/>
                  </a:cxn>
                  <a:cxn ang="cd4">
                    <a:pos x="hc" y="b"/>
                  </a:cxn>
                  <a:cxn ang="0">
                    <a:pos x="r" y="vc"/>
                  </a:cxn>
                </a:cxnLst>
                <a:rect l="l" t="t" r="r" b="b"/>
                <a:pathLst>
                  <a:path w="914400" h="914400">
                    <a:moveTo>
                      <a:pt x="0" y="0"/>
                    </a:moveTo>
                    <a:lnTo>
                      <a:pt x="914400" y="0"/>
                    </a:lnTo>
                    <a:lnTo>
                      <a:pt x="914400" y="914400"/>
                    </a:lnTo>
                    <a:lnTo>
                      <a:pt x="0" y="914400"/>
                    </a:lnTo>
                    <a:close/>
                  </a:path>
                </a:pathLst>
              </a:custGeom>
            </p:spPr>
            <p:txBody>
              <a:bodyPr/>
              <a:lstStyle/>
              <a:p>
                <a:pPr algn="l"/>
                <a14:m>
                  <m:oMathPara xmlns:m="http://schemas.openxmlformats.org/officeDocument/2006/math">
                    <m:oMathParaPr>
                      <m:jc m:val="left"/>
                    </m:oMathParaPr>
                    <m:oMath xmlns:m="http://schemas.openxmlformats.org/officeDocument/2006/math">
                      <m:sSub>
                        <m:sSubPr>
                          <m:ctrlPr>
                            <a:rPr sz="1800" i="1">
                              <a:latin typeface="Cambria Math" panose="02040503050406030204" pitchFamily="18" charset="0"/>
                              <a:sym typeface="Cambria Math"/>
                            </a:rPr>
                          </m:ctrlPr>
                        </m:sSubPr>
                        <m:e>
                          <m:r>
                            <a:rPr sz="1800">
                              <a:latin typeface="Cambria Math"/>
                              <a:sym typeface="Cambria Math"/>
                            </a:rPr>
                            <m:t>ℤ</m:t>
                          </m:r>
                        </m:e>
                        <m:sub>
                          <m:r>
                            <a:rPr sz="1800" i="1">
                              <a:latin typeface="Cambria Math"/>
                              <a:sym typeface="Cambria Math"/>
                            </a:rPr>
                            <m:t>𝑞</m:t>
                          </m:r>
                        </m:sub>
                      </m:sSub>
                      <m:r>
                        <a:rPr sz="1800" i="1">
                          <a:latin typeface="Cambria Math"/>
                          <a:sym typeface="Cambria Math"/>
                        </a:rPr>
                        <m:t>/</m:t>
                      </m:r>
                      <m:sSup>
                        <m:sSupPr>
                          <m:ctrlPr>
                            <a:rPr sz="1800" i="1">
                              <a:latin typeface="Cambria Math" panose="02040503050406030204" pitchFamily="18" charset="0"/>
                              <a:sym typeface="Cambria Math"/>
                            </a:rPr>
                          </m:ctrlPr>
                        </m:sSupPr>
                        <m:e>
                          <m:r>
                            <a:rPr sz="1800" i="1">
                              <a:latin typeface="Cambria Math"/>
                              <a:sym typeface="Cambria Math"/>
                            </a:rPr>
                            <m:t>𝑋</m:t>
                          </m:r>
                        </m:e>
                        <m:sup>
                          <m:r>
                            <a:rPr sz="1800" i="1">
                              <a:latin typeface="Cambria Math"/>
                              <a:sym typeface="Cambria Math"/>
                            </a:rPr>
                            <m:t>𝑛</m:t>
                          </m:r>
                        </m:sup>
                      </m:sSup>
                      <m:r>
                        <a:rPr sz="1800" i="1">
                          <a:latin typeface="Cambria Math"/>
                          <a:sym typeface="Cambria Math"/>
                        </a:rPr>
                        <m:t>+1</m:t>
                      </m:r>
                    </m:oMath>
                  </m:oMathPara>
                </a14:m>
                <a:endParaRPr/>
              </a:p>
            </p:txBody>
          </p:sp>
        </mc:Choice>
        <mc:Fallback xmlns="">
          <p:sp>
            <p:nvSpPr>
              <p:cNvPr id="8" name="자유형: 도형 7"/>
              <p:cNvSpPr>
                <a:spLocks noRot="1" noChangeAspect="1" noMove="1" noResize="1" noEditPoints="1" noAdjustHandles="1" noChangeArrowheads="1" noChangeShapeType="1" noTextEdit="1"/>
              </p:cNvSpPr>
              <p:nvPr/>
            </p:nvSpPr>
            <p:spPr>
              <a:xfrm>
                <a:off x="3557449" y="3670416"/>
                <a:ext cx="1323975" cy="438150"/>
              </a:xfrm>
              <a:custGeom>
                <a:avLst/>
                <a:gdLst/>
                <a:ahLst/>
                <a:cxnLst>
                  <a:cxn ang="3cd4">
                    <a:pos x="hc" y="t"/>
                  </a:cxn>
                  <a:cxn ang="cd2">
                    <a:pos x="l" y="vc"/>
                  </a:cxn>
                  <a:cxn ang="cd4">
                    <a:pos x="hc" y="b"/>
                  </a:cxn>
                  <a:cxn ang="0">
                    <a:pos x="r" y="vc"/>
                  </a:cxn>
                </a:cxnLst>
                <a:rect l="l" t="t" r="r" b="b"/>
                <a:pathLst>
                  <a:path w="914400" h="914400">
                    <a:moveTo>
                      <a:pt x="0" y="0"/>
                    </a:moveTo>
                    <a:lnTo>
                      <a:pt x="914400" y="0"/>
                    </a:lnTo>
                    <a:lnTo>
                      <a:pt x="914400" y="914400"/>
                    </a:lnTo>
                    <a:lnTo>
                      <a:pt x="0" y="914400"/>
                    </a:lnTo>
                    <a:close/>
                  </a:path>
                </a:pathLst>
              </a:custGeom>
              <a:blipFill>
                <a:blip r:embed="rId3"/>
                <a:stretch>
                  <a:fillRect/>
                </a:stretch>
              </a:blipFill>
            </p:spPr>
            <p:txBody>
              <a:bodyPr/>
              <a:lstStyle/>
              <a:p>
                <a:r>
                  <a:rPr lang="ko-KR" altLang="en-US">
                    <a:noFill/>
                  </a:rPr>
                  <a:t> </a:t>
                </a:r>
              </a:p>
            </p:txBody>
          </p:sp>
        </mc:Fallback>
      </mc:AlternateContent>
      <p:graphicFrame>
        <p:nvGraphicFramePr>
          <p:cNvPr id="10" name="표 9"/>
          <p:cNvGraphicFramePr/>
          <p:nvPr>
            <p:extLst>
              <p:ext uri="{D42A27DB-BD31-4B8C-83A1-F6EECF244321}">
                <p14:modId xmlns:p14="http://schemas.microsoft.com/office/powerpoint/2010/main" val="3378006046"/>
              </p:ext>
            </p:extLst>
          </p:nvPr>
        </p:nvGraphicFramePr>
        <p:xfrm>
          <a:off x="738092" y="5874416"/>
          <a:ext cx="10956902" cy="910590"/>
        </p:xfrm>
        <a:graphic>
          <a:graphicData uri="http://schemas.openxmlformats.org/drawingml/2006/table">
            <a:tbl>
              <a:tblPr firstRow="1" bandRow="1"/>
              <a:tblGrid>
                <a:gridCol w="1219917">
                  <a:extLst>
                    <a:ext uri="{9D8B030D-6E8A-4147-A177-3AD203B41FA5}">
                      <a16:colId xmlns:a16="http://schemas.microsoft.com/office/drawing/2014/main" val="20000"/>
                    </a:ext>
                  </a:extLst>
                </a:gridCol>
                <a:gridCol w="1639301">
                  <a:extLst>
                    <a:ext uri="{9D8B030D-6E8A-4147-A177-3AD203B41FA5}">
                      <a16:colId xmlns:a16="http://schemas.microsoft.com/office/drawing/2014/main" val="20001"/>
                    </a:ext>
                  </a:extLst>
                </a:gridCol>
                <a:gridCol w="1119470">
                  <a:extLst>
                    <a:ext uri="{9D8B030D-6E8A-4147-A177-3AD203B41FA5}">
                      <a16:colId xmlns:a16="http://schemas.microsoft.com/office/drawing/2014/main" val="20002"/>
                    </a:ext>
                  </a:extLst>
                </a:gridCol>
                <a:gridCol w="1308100">
                  <a:extLst>
                    <a:ext uri="{9D8B030D-6E8A-4147-A177-3AD203B41FA5}">
                      <a16:colId xmlns:a16="http://schemas.microsoft.com/office/drawing/2014/main" val="20003"/>
                    </a:ext>
                  </a:extLst>
                </a:gridCol>
                <a:gridCol w="1277434">
                  <a:extLst>
                    <a:ext uri="{9D8B030D-6E8A-4147-A177-3AD203B41FA5}">
                      <a16:colId xmlns:a16="http://schemas.microsoft.com/office/drawing/2014/main" val="20004"/>
                    </a:ext>
                  </a:extLst>
                </a:gridCol>
                <a:gridCol w="1414966">
                  <a:extLst>
                    <a:ext uri="{9D8B030D-6E8A-4147-A177-3AD203B41FA5}">
                      <a16:colId xmlns:a16="http://schemas.microsoft.com/office/drawing/2014/main" val="20005"/>
                    </a:ext>
                  </a:extLst>
                </a:gridCol>
                <a:gridCol w="1398270">
                  <a:extLst>
                    <a:ext uri="{9D8B030D-6E8A-4147-A177-3AD203B41FA5}">
                      <a16:colId xmlns:a16="http://schemas.microsoft.com/office/drawing/2014/main" val="20006"/>
                    </a:ext>
                  </a:extLst>
                </a:gridCol>
                <a:gridCol w="1579444">
                  <a:extLst>
                    <a:ext uri="{9D8B030D-6E8A-4147-A177-3AD203B41FA5}">
                      <a16:colId xmlns:a16="http://schemas.microsoft.com/office/drawing/2014/main" val="20007"/>
                    </a:ext>
                  </a:extLst>
                </a:gridCol>
              </a:tblGrid>
              <a:tr h="910590">
                <a:tc>
                  <a:txBody>
                    <a:bodyPr/>
                    <a:lstStyle/>
                    <a:p>
                      <a:pPr algn="ctr">
                        <a:spcBef>
                          <a:spcPts val="0"/>
                        </a:spcBef>
                        <a:spcAft>
                          <a:spcPts val="0"/>
                        </a:spcAft>
                        <a:defRPr/>
                      </a:pPr>
                      <a:r>
                        <a:rPr lang="en-US" altLang="ko-KR" spc="0" dirty="0"/>
                        <a:t>Proved</a:t>
                      </a:r>
                    </a:p>
                  </a:txBody>
                  <a:tcPr anchor="ctr"/>
                </a:tc>
                <a:tc>
                  <a:txBody>
                    <a:bodyPr/>
                    <a:lstStyle/>
                    <a:p>
                      <a:pPr algn="ctr">
                        <a:spcBef>
                          <a:spcPts val="0"/>
                        </a:spcBef>
                        <a:spcAft>
                          <a:spcPts val="0"/>
                        </a:spcAft>
                        <a:defRPr/>
                      </a:pPr>
                      <a:r>
                        <a:rPr lang="en-US" altLang="ko-KR" spc="0" dirty="0"/>
                        <a:t>-</a:t>
                      </a:r>
                    </a:p>
                  </a:txBody>
                  <a:tcPr marL="0" marR="0" anchor="ctr"/>
                </a:tc>
                <a:tc>
                  <a:txBody>
                    <a:bodyPr/>
                    <a:lstStyle/>
                    <a:p>
                      <a:pPr algn="ctr">
                        <a:spcBef>
                          <a:spcPts val="0"/>
                        </a:spcBef>
                        <a:spcAft>
                          <a:spcPts val="0"/>
                        </a:spcAft>
                        <a:defRPr/>
                      </a:pPr>
                      <a:r>
                        <a:rPr lang="en-US" altLang="ko-KR" spc="0" dirty="0"/>
                        <a:t>-</a:t>
                      </a:r>
                    </a:p>
                  </a:txBody>
                  <a:tcPr marL="0" marR="0" anchor="ctr"/>
                </a:tc>
                <a:tc>
                  <a:txBody>
                    <a:bodyPr/>
                    <a:lstStyle/>
                    <a:p>
                      <a:pPr algn="ctr">
                        <a:spcBef>
                          <a:spcPts val="0"/>
                        </a:spcBef>
                        <a:spcAft>
                          <a:spcPts val="0"/>
                        </a:spcAft>
                        <a:defRPr/>
                      </a:pPr>
                      <a:r>
                        <a:rPr lang="en-US" altLang="ko-KR" spc="0" dirty="0"/>
                        <a:t>Common</a:t>
                      </a:r>
                    </a:p>
                    <a:p>
                      <a:pPr algn="ctr">
                        <a:spcBef>
                          <a:spcPts val="0"/>
                        </a:spcBef>
                        <a:spcAft>
                          <a:spcPts val="0"/>
                        </a:spcAft>
                        <a:defRPr/>
                      </a:pPr>
                      <a:r>
                        <a:rPr lang="en-US" altLang="ko-KR" spc="0" dirty="0"/>
                        <a:t>in NIST’s Alg.</a:t>
                      </a:r>
                    </a:p>
                  </a:txBody>
                  <a:tcPr marL="0" marR="0" anchor="ctr"/>
                </a:tc>
                <a:tc>
                  <a:txBody>
                    <a:bodyPr/>
                    <a:lstStyle/>
                    <a:p>
                      <a:pPr algn="ctr">
                        <a:spcBef>
                          <a:spcPts val="0"/>
                        </a:spcBef>
                        <a:spcAft>
                          <a:spcPts val="0"/>
                        </a:spcAft>
                        <a:defRPr/>
                      </a:pPr>
                      <a:r>
                        <a:rPr lang="en-US" altLang="ko-KR" dirty="0"/>
                        <a:t>[PRSD17]</a:t>
                      </a:r>
                      <a:endParaRPr lang="en-US" altLang="ko-KR" b="0" spc="0" dirty="0">
                        <a:solidFill>
                          <a:schemeClr val="dk1"/>
                        </a:solidFill>
                      </a:endParaRPr>
                    </a:p>
                  </a:txBody>
                  <a:tcPr marL="0" marR="0" anchor="ctr"/>
                </a:tc>
                <a:tc>
                  <a:txBody>
                    <a:bodyPr/>
                    <a:lstStyle/>
                    <a:p>
                      <a:pPr marL="0" marR="0" lvl="0" indent="0" algn="ctr" defTabSz="457189" rtl="0" eaLnBrk="1" fontAlgn="auto" latinLnBrk="1" hangingPunct="1">
                        <a:lnSpc>
                          <a:spcPct val="100000"/>
                        </a:lnSpc>
                        <a:spcBef>
                          <a:spcPts val="0"/>
                        </a:spcBef>
                        <a:spcAft>
                          <a:spcPts val="0"/>
                        </a:spcAft>
                        <a:buClrTx/>
                        <a:buSzTx/>
                        <a:buFontTx/>
                        <a:buNone/>
                        <a:tabLst/>
                        <a:defRPr/>
                      </a:pPr>
                      <a:r>
                        <a:rPr lang="en-US" altLang="ko-KR" dirty="0"/>
                        <a:t>[Saa17]</a:t>
                      </a:r>
                      <a:endParaRPr lang="en-US" altLang="ko-KR" spc="0" dirty="0"/>
                    </a:p>
                  </a:txBody>
                  <a:tcPr marL="0" marR="0" anchor="ctr"/>
                </a:tc>
                <a:tc>
                  <a:txBody>
                    <a:bodyPr/>
                    <a:lstStyle/>
                    <a:p>
                      <a:pPr algn="ctr">
                        <a:spcBef>
                          <a:spcPts val="0"/>
                        </a:spcBef>
                        <a:spcAft>
                          <a:spcPts val="0"/>
                        </a:spcAft>
                        <a:defRPr/>
                      </a:pPr>
                      <a:r>
                        <a:rPr lang="en-US" altLang="ko-KR" spc="0" dirty="0"/>
                        <a:t>-</a:t>
                      </a:r>
                    </a:p>
                  </a:txBody>
                  <a:tcPr marL="0" marR="0" anchor="ctr"/>
                </a:tc>
                <a:tc>
                  <a:txBody>
                    <a:bodyPr/>
                    <a:lstStyle/>
                    <a:p>
                      <a:pPr marL="0" marR="0" lvl="0" indent="0" algn="ctr" defTabSz="457189" rtl="0" eaLnBrk="1" fontAlgn="auto" latinLnBrk="1" hangingPunct="1">
                        <a:lnSpc>
                          <a:spcPct val="100000"/>
                        </a:lnSpc>
                        <a:spcBef>
                          <a:spcPts val="0"/>
                        </a:spcBef>
                        <a:spcAft>
                          <a:spcPts val="0"/>
                        </a:spcAft>
                        <a:buClrTx/>
                        <a:buSzTx/>
                        <a:buFontTx/>
                        <a:buNone/>
                        <a:tabLst/>
                        <a:defRPr/>
                      </a:pPr>
                      <a:r>
                        <a:rPr lang="en-US" altLang="ko-KR" dirty="0"/>
                        <a:t>[ADPS16]</a:t>
                      </a:r>
                      <a:endParaRPr lang="en-US" altLang="ko-KR" spc="0" dirty="0"/>
                    </a:p>
                  </a:txBody>
                  <a:tcPr marL="0" marR="0" anchor="ctr"/>
                </a:tc>
                <a:extLst>
                  <a:ext uri="{0D108BD9-81ED-4DB2-BD59-A6C34878D82A}">
                    <a16:rowId xmlns:a16="http://schemas.microsoft.com/office/drawing/2014/main" val="10000"/>
                  </a:ext>
                </a:extLst>
              </a:tr>
            </a:tbl>
          </a:graphicData>
        </a:graphic>
      </p:graphicFrame>
      <p:graphicFrame>
        <p:nvGraphicFramePr>
          <p:cNvPr id="11" name="표 10"/>
          <p:cNvGraphicFramePr/>
          <p:nvPr>
            <p:extLst>
              <p:ext uri="{D42A27DB-BD31-4B8C-83A1-F6EECF244321}">
                <p14:modId xmlns:p14="http://schemas.microsoft.com/office/powerpoint/2010/main" val="243017969"/>
              </p:ext>
            </p:extLst>
          </p:nvPr>
        </p:nvGraphicFramePr>
        <p:xfrm>
          <a:off x="738092" y="4903734"/>
          <a:ext cx="10951577" cy="914400"/>
        </p:xfrm>
        <a:graphic>
          <a:graphicData uri="http://schemas.openxmlformats.org/drawingml/2006/table">
            <a:tbl>
              <a:tblPr firstRow="1" bandRow="1"/>
              <a:tblGrid>
                <a:gridCol w="1219917">
                  <a:extLst>
                    <a:ext uri="{9D8B030D-6E8A-4147-A177-3AD203B41FA5}">
                      <a16:colId xmlns:a16="http://schemas.microsoft.com/office/drawing/2014/main" val="20000"/>
                    </a:ext>
                  </a:extLst>
                </a:gridCol>
                <a:gridCol w="1639301">
                  <a:extLst>
                    <a:ext uri="{9D8B030D-6E8A-4147-A177-3AD203B41FA5}">
                      <a16:colId xmlns:a16="http://schemas.microsoft.com/office/drawing/2014/main" val="20001"/>
                    </a:ext>
                  </a:extLst>
                </a:gridCol>
                <a:gridCol w="1113755">
                  <a:extLst>
                    <a:ext uri="{9D8B030D-6E8A-4147-A177-3AD203B41FA5}">
                      <a16:colId xmlns:a16="http://schemas.microsoft.com/office/drawing/2014/main" val="20002"/>
                    </a:ext>
                  </a:extLst>
                </a:gridCol>
                <a:gridCol w="1303655">
                  <a:extLst>
                    <a:ext uri="{9D8B030D-6E8A-4147-A177-3AD203B41FA5}">
                      <a16:colId xmlns:a16="http://schemas.microsoft.com/office/drawing/2014/main" val="20003"/>
                    </a:ext>
                  </a:extLst>
                </a:gridCol>
                <a:gridCol w="1287594">
                  <a:extLst>
                    <a:ext uri="{9D8B030D-6E8A-4147-A177-3AD203B41FA5}">
                      <a16:colId xmlns:a16="http://schemas.microsoft.com/office/drawing/2014/main" val="20004"/>
                    </a:ext>
                  </a:extLst>
                </a:gridCol>
                <a:gridCol w="1414966">
                  <a:extLst>
                    <a:ext uri="{9D8B030D-6E8A-4147-A177-3AD203B41FA5}">
                      <a16:colId xmlns:a16="http://schemas.microsoft.com/office/drawing/2014/main" val="20005"/>
                    </a:ext>
                  </a:extLst>
                </a:gridCol>
                <a:gridCol w="1398270">
                  <a:extLst>
                    <a:ext uri="{9D8B030D-6E8A-4147-A177-3AD203B41FA5}">
                      <a16:colId xmlns:a16="http://schemas.microsoft.com/office/drawing/2014/main" val="20006"/>
                    </a:ext>
                  </a:extLst>
                </a:gridCol>
                <a:gridCol w="1574119">
                  <a:extLst>
                    <a:ext uri="{9D8B030D-6E8A-4147-A177-3AD203B41FA5}">
                      <a16:colId xmlns:a16="http://schemas.microsoft.com/office/drawing/2014/main" val="20007"/>
                    </a:ext>
                  </a:extLst>
                </a:gridCol>
              </a:tblGrid>
              <a:tr h="910590">
                <a:tc>
                  <a:txBody>
                    <a:bodyPr/>
                    <a:lstStyle/>
                    <a:p>
                      <a:pPr algn="ctr">
                        <a:spcBef>
                          <a:spcPts val="0"/>
                        </a:spcBef>
                        <a:spcAft>
                          <a:spcPts val="0"/>
                        </a:spcAft>
                        <a:defRPr/>
                      </a:pPr>
                      <a:r>
                        <a:rPr lang="en-US" altLang="ko-KR" spc="0" dirty="0"/>
                        <a:t>Why?</a:t>
                      </a:r>
                    </a:p>
                  </a:txBody>
                  <a:tcPr marL="0" marR="0" anchor="ctr"/>
                </a:tc>
                <a:tc>
                  <a:txBody>
                    <a:bodyPr/>
                    <a:lstStyle/>
                    <a:p>
                      <a:pPr algn="ctr">
                        <a:spcBef>
                          <a:spcPts val="0"/>
                        </a:spcBef>
                        <a:spcAft>
                          <a:spcPts val="0"/>
                        </a:spcAft>
                        <a:defRPr/>
                      </a:pPr>
                      <a:r>
                        <a:rPr lang="en-US" altLang="ko-KR" spc="0" dirty="0"/>
                        <a:t>Key: conservative</a:t>
                      </a:r>
                    </a:p>
                    <a:p>
                      <a:pPr algn="ctr">
                        <a:spcBef>
                          <a:spcPts val="0"/>
                        </a:spcBef>
                        <a:spcAft>
                          <a:spcPts val="0"/>
                        </a:spcAft>
                        <a:defRPr/>
                      </a:pPr>
                      <a:r>
                        <a:rPr lang="en-US" altLang="ko-KR" spc="0" dirty="0"/>
                        <a:t>Enc/Dec: Fast</a:t>
                      </a:r>
                    </a:p>
                  </a:txBody>
                  <a:tcPr marL="0" marR="0" anchor="ctr"/>
                </a:tc>
                <a:tc>
                  <a:txBody>
                    <a:bodyPr/>
                    <a:lstStyle/>
                    <a:p>
                      <a:pPr algn="ctr">
                        <a:spcBef>
                          <a:spcPts val="0"/>
                        </a:spcBef>
                        <a:spcAft>
                          <a:spcPts val="0"/>
                        </a:spcAft>
                        <a:defRPr/>
                      </a:pPr>
                      <a:r>
                        <a:rPr lang="en-US" altLang="ko-KR" spc="0" dirty="0"/>
                        <a:t>Fast / secure</a:t>
                      </a:r>
                    </a:p>
                  </a:txBody>
                  <a:tcPr marL="0" marR="0" anchor="ctr"/>
                </a:tc>
                <a:tc>
                  <a:txBody>
                    <a:bodyPr/>
                    <a:lstStyle/>
                    <a:p>
                      <a:pPr algn="ctr">
                        <a:spcBef>
                          <a:spcPts val="0"/>
                        </a:spcBef>
                        <a:spcAft>
                          <a:spcPts val="0"/>
                        </a:spcAft>
                        <a:defRPr/>
                      </a:pPr>
                      <a:r>
                        <a:rPr lang="en-US" altLang="ko-KR" spc="0" dirty="0"/>
                        <a:t>Bandwidth</a:t>
                      </a:r>
                      <a:endParaRPr lang="en-US" altLang="ko-KR" spc="-50" dirty="0">
                        <a:solidFill>
                          <a:schemeClr val="dk1"/>
                        </a:solidFill>
                      </a:endParaRPr>
                    </a:p>
                  </a:txBody>
                  <a:tcPr marL="0" marR="0" anchor="ctr"/>
                </a:tc>
                <a:tc>
                  <a:txBody>
                    <a:bodyPr/>
                    <a:lstStyle/>
                    <a:p>
                      <a:pPr algn="ctr">
                        <a:spcBef>
                          <a:spcPts val="0"/>
                        </a:spcBef>
                        <a:spcAft>
                          <a:spcPts val="0"/>
                        </a:spcAft>
                        <a:defRPr/>
                      </a:pPr>
                      <a:r>
                        <a:rPr lang="en-US" altLang="ko-KR" b="0" spc="0" dirty="0">
                          <a:solidFill>
                            <a:schemeClr val="dk1"/>
                          </a:solidFill>
                        </a:rPr>
                        <a:t>Bandwidth,</a:t>
                      </a:r>
                    </a:p>
                    <a:p>
                      <a:pPr algn="ctr">
                        <a:spcBef>
                          <a:spcPts val="0"/>
                        </a:spcBef>
                        <a:spcAft>
                          <a:spcPts val="0"/>
                        </a:spcAft>
                        <a:defRPr/>
                      </a:pPr>
                      <a:r>
                        <a:rPr lang="en-US" altLang="ko-KR" spc="-50" dirty="0">
                          <a:solidFill>
                            <a:schemeClr val="dk1"/>
                          </a:solidFill>
                        </a:rPr>
                        <a:t>Performance</a:t>
                      </a:r>
                    </a:p>
                  </a:txBody>
                  <a:tcPr marL="0" marR="0" anchor="ctr"/>
                </a:tc>
                <a:tc>
                  <a:txBody>
                    <a:bodyPr/>
                    <a:lstStyle/>
                    <a:p>
                      <a:pPr algn="ctr">
                        <a:spcBef>
                          <a:spcPts val="0"/>
                        </a:spcBef>
                        <a:spcAft>
                          <a:spcPts val="0"/>
                        </a:spcAft>
                        <a:defRPr/>
                      </a:pPr>
                      <a:r>
                        <a:rPr lang="en-US" altLang="ko-KR" spc="0" dirty="0"/>
                        <a:t>Correctness,</a:t>
                      </a:r>
                    </a:p>
                    <a:p>
                      <a:pPr algn="ctr">
                        <a:spcBef>
                          <a:spcPts val="0"/>
                        </a:spcBef>
                        <a:spcAft>
                          <a:spcPts val="0"/>
                        </a:spcAft>
                        <a:defRPr/>
                      </a:pPr>
                      <a:r>
                        <a:rPr lang="en-US" altLang="ko-KR" spc="0" dirty="0"/>
                        <a:t>Side-channel</a:t>
                      </a:r>
                    </a:p>
                  </a:txBody>
                  <a:tcPr marL="0" marR="0" anchor="ctr"/>
                </a:tc>
                <a:tc>
                  <a:txBody>
                    <a:bodyPr/>
                    <a:lstStyle/>
                    <a:p>
                      <a:pPr marL="0" marR="0" lvl="0" indent="0" algn="ctr" defTabSz="457189" rtl="0" eaLnBrk="1" fontAlgn="auto" latinLnBrk="1" hangingPunct="1">
                        <a:lnSpc>
                          <a:spcPct val="100000"/>
                        </a:lnSpc>
                        <a:spcBef>
                          <a:spcPts val="0"/>
                        </a:spcBef>
                        <a:spcAft>
                          <a:spcPts val="0"/>
                        </a:spcAft>
                        <a:buClrTx/>
                        <a:buSzTx/>
                        <a:buFontTx/>
                        <a:buNone/>
                        <a:tabLst/>
                        <a:defRPr/>
                      </a:pPr>
                      <a:r>
                        <a:rPr lang="en-US" altLang="ko-KR" spc="0" dirty="0"/>
                        <a:t>Correctness,</a:t>
                      </a:r>
                    </a:p>
                    <a:p>
                      <a:pPr marL="0" marR="0" lvl="0" indent="0" algn="ctr" defTabSz="457189" rtl="0" eaLnBrk="1" fontAlgn="auto" latinLnBrk="1" hangingPunct="1">
                        <a:lnSpc>
                          <a:spcPct val="100000"/>
                        </a:lnSpc>
                        <a:spcBef>
                          <a:spcPts val="0"/>
                        </a:spcBef>
                        <a:spcAft>
                          <a:spcPts val="0"/>
                        </a:spcAft>
                        <a:buClrTx/>
                        <a:buSzTx/>
                        <a:buFontTx/>
                        <a:buNone/>
                        <a:tabLst/>
                        <a:defRPr/>
                      </a:pPr>
                      <a:r>
                        <a:rPr lang="en-US" altLang="ko-KR" spc="-50" dirty="0">
                          <a:solidFill>
                            <a:schemeClr val="dk1"/>
                          </a:solidFill>
                        </a:rPr>
                        <a:t>Performance</a:t>
                      </a:r>
                    </a:p>
                  </a:txBody>
                  <a:tcPr marL="0" marR="0" anchor="ctr"/>
                </a:tc>
                <a:tc>
                  <a:txBody>
                    <a:bodyPr/>
                    <a:lstStyle/>
                    <a:p>
                      <a:pPr algn="ctr">
                        <a:spcBef>
                          <a:spcPts val="0"/>
                        </a:spcBef>
                        <a:spcAft>
                          <a:spcPts val="0"/>
                        </a:spcAft>
                        <a:defRPr/>
                      </a:pPr>
                      <a:r>
                        <a:rPr lang="en-US" altLang="ko-KR" spc="0" dirty="0"/>
                        <a:t>Side-channel</a:t>
                      </a:r>
                    </a:p>
                    <a:p>
                      <a:pPr algn="ctr">
                        <a:spcBef>
                          <a:spcPts val="0"/>
                        </a:spcBef>
                        <a:spcAft>
                          <a:spcPts val="0"/>
                        </a:spcAft>
                        <a:defRPr/>
                      </a:pPr>
                      <a:r>
                        <a:rPr lang="en-US" altLang="ko-KR" spc="0" dirty="0"/>
                        <a:t>Correctness,</a:t>
                      </a:r>
                    </a:p>
                    <a:p>
                      <a:pPr algn="ctr">
                        <a:spcBef>
                          <a:spcPts val="0"/>
                        </a:spcBef>
                        <a:spcAft>
                          <a:spcPts val="0"/>
                        </a:spcAft>
                        <a:defRPr/>
                      </a:pPr>
                      <a:r>
                        <a:rPr lang="en-US" altLang="ko-KR" spc="0" dirty="0"/>
                        <a:t>Performance</a:t>
                      </a:r>
                    </a:p>
                  </a:txBody>
                  <a:tcPr marL="0" marR="0" anchor="ctr"/>
                </a:tc>
                <a:extLst>
                  <a:ext uri="{0D108BD9-81ED-4DB2-BD59-A6C34878D82A}">
                    <a16:rowId xmlns:a16="http://schemas.microsoft.com/office/drawing/2014/main" val="10000"/>
                  </a:ext>
                </a:extLst>
              </a:tr>
            </a:tbl>
          </a:graphicData>
        </a:graphic>
      </p:graphicFrame>
      <p:sp>
        <p:nvSpPr>
          <p:cNvPr id="12" name="Content Placeholder 2">
            <a:extLst>
              <a:ext uri="{FF2B5EF4-FFF2-40B4-BE49-F238E27FC236}">
                <a16:creationId xmlns:a16="http://schemas.microsoft.com/office/drawing/2014/main" id="{0DE4AE70-763D-434F-9D83-8D688FF074A0}"/>
              </a:ext>
            </a:extLst>
          </p:cNvPr>
          <p:cNvSpPr txBox="1">
            <a:spLocks/>
          </p:cNvSpPr>
          <p:nvPr/>
        </p:nvSpPr>
        <p:spPr>
          <a:xfrm>
            <a:off x="624838" y="1439276"/>
            <a:ext cx="11029615" cy="4283999"/>
          </a:xfrm>
          <a:prstGeom prst="rect">
            <a:avLst/>
          </a:prstGeom>
        </p:spPr>
        <p:txBody>
          <a:bodyPr vert="horz" lIns="91440" tIns="45720" rIns="91440" bIns="45720" rtlCol="0" anchor="t" anchorCtr="0">
            <a:normAutofit/>
          </a:bodyPr>
          <a:lstStyle>
            <a:lvl1pPr marL="305992"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400" kern="1200" baseline="0">
                <a:solidFill>
                  <a:schemeClr val="tx2"/>
                </a:solidFill>
                <a:latin typeface="+mn-lt"/>
                <a:ea typeface="+mn-ea"/>
                <a:cs typeface="+mn-cs"/>
              </a:defRPr>
            </a:lvl1pPr>
            <a:lvl2pPr marL="629984" indent="-305992" algn="l" defTabSz="457189" rtl="0" eaLnBrk="1" latinLnBrk="1" hangingPunct="1">
              <a:spcBef>
                <a:spcPct val="20000"/>
              </a:spcBef>
              <a:spcAft>
                <a:spcPts val="600"/>
              </a:spcAft>
              <a:buClr>
                <a:schemeClr val="accent2"/>
              </a:buClr>
              <a:buSzPct val="100000"/>
              <a:buFont typeface="Wingdings 2" panose="05020102010507070707" pitchFamily="18" charset="2"/>
              <a:buChar char=""/>
              <a:defRPr sz="2200" kern="1200" baseline="0">
                <a:solidFill>
                  <a:schemeClr val="tx2"/>
                </a:solidFill>
                <a:latin typeface="+mn-lt"/>
                <a:ea typeface="+mn-ea"/>
                <a:cs typeface="+mn-cs"/>
              </a:defRPr>
            </a:lvl2pPr>
            <a:lvl3pPr marL="899978" indent="-269993" algn="l" defTabSz="457189" rtl="0" eaLnBrk="1" latinLnBrk="1" hangingPunct="1">
              <a:spcBef>
                <a:spcPct val="20000"/>
              </a:spcBef>
              <a:spcAft>
                <a:spcPts val="600"/>
              </a:spcAft>
              <a:buClr>
                <a:schemeClr val="accent2"/>
              </a:buClr>
              <a:buSzPct val="100000"/>
              <a:buFont typeface="Wingdings" panose="05000000000000000000" pitchFamily="2" charset="2"/>
              <a:buChar char="Ø"/>
              <a:defRPr sz="2000" kern="1200" baseline="0">
                <a:solidFill>
                  <a:schemeClr val="tx2"/>
                </a:solidFill>
                <a:latin typeface="+mn-lt"/>
                <a:ea typeface="+mn-ea"/>
                <a:cs typeface="+mn-cs"/>
              </a:defRPr>
            </a:lvl3pPr>
            <a:lvl4pPr marL="1241969"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defRPr/>
            </a:pPr>
            <a:r>
              <a:rPr lang="ko-KR" altLang="en-US" dirty="0"/>
              <a:t> </a:t>
            </a:r>
            <a:r>
              <a:rPr lang="en-US" altLang="ko-KR" dirty="0"/>
              <a:t>Design elements</a:t>
            </a:r>
          </a:p>
          <a:p>
            <a:pPr lvl="1">
              <a:defRPr/>
            </a:pPr>
            <a:r>
              <a:rPr lang="en-US" altLang="ko-KR" dirty="0">
                <a:solidFill>
                  <a:srgbClr val="3D3D3D"/>
                </a:solidFill>
                <a:cs typeface="Gill Sans MT"/>
              </a:rPr>
              <a:t>Reduce the bandwidth and maintain the </a:t>
            </a:r>
            <a:r>
              <a:rPr lang="en-US" altLang="ko-KR" dirty="0" err="1">
                <a:solidFill>
                  <a:srgbClr val="3D3D3D"/>
                </a:solidFill>
                <a:cs typeface="Gill Sans MT"/>
              </a:rPr>
              <a:t>RLizard’s</a:t>
            </a:r>
            <a:r>
              <a:rPr lang="en-US" altLang="ko-KR" dirty="0">
                <a:solidFill>
                  <a:srgbClr val="3D3D3D"/>
                </a:solidFill>
                <a:cs typeface="Gill Sans MT"/>
              </a:rPr>
              <a:t> strengths.</a:t>
            </a:r>
          </a:p>
          <a:p>
            <a:pPr lvl="1">
              <a:defRPr/>
            </a:pPr>
            <a:r>
              <a:rPr lang="en-US" altLang="ko-KR" dirty="0"/>
              <a:t>Minimized known side-channel attack points.</a:t>
            </a:r>
          </a:p>
        </p:txBody>
      </p:sp>
      <p:sp>
        <p:nvSpPr>
          <p:cNvPr id="6" name="직사각형 5">
            <a:hlinkClick r:id="rId4" action="ppaction://hlinksldjump"/>
            <a:extLst>
              <a:ext uri="{FF2B5EF4-FFF2-40B4-BE49-F238E27FC236}">
                <a16:creationId xmlns:a16="http://schemas.microsoft.com/office/drawing/2014/main" id="{747A97FE-AFB6-456B-A756-13D2B5559EC1}"/>
              </a:ext>
            </a:extLst>
          </p:cNvPr>
          <p:cNvSpPr/>
          <p:nvPr/>
        </p:nvSpPr>
        <p:spPr>
          <a:xfrm>
            <a:off x="4734560" y="2833480"/>
            <a:ext cx="1249680" cy="742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hlinkClick r:id="rId5" action="ppaction://hlinksldjump"/>
            <a:extLst>
              <a:ext uri="{FF2B5EF4-FFF2-40B4-BE49-F238E27FC236}">
                <a16:creationId xmlns:a16="http://schemas.microsoft.com/office/drawing/2014/main" id="{BEDA736F-4667-4969-B015-DFB0937E48EA}"/>
              </a:ext>
            </a:extLst>
          </p:cNvPr>
          <p:cNvSpPr/>
          <p:nvPr/>
        </p:nvSpPr>
        <p:spPr>
          <a:xfrm>
            <a:off x="6027883" y="2836135"/>
            <a:ext cx="1249680" cy="742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hlinkClick r:id="rId6" action="ppaction://hlinksldjump"/>
            <a:extLst>
              <a:ext uri="{FF2B5EF4-FFF2-40B4-BE49-F238E27FC236}">
                <a16:creationId xmlns:a16="http://schemas.microsoft.com/office/drawing/2014/main" id="{AEBF0C31-F2D6-4ECA-ABD3-49C93A1CC548}"/>
              </a:ext>
            </a:extLst>
          </p:cNvPr>
          <p:cNvSpPr/>
          <p:nvPr/>
        </p:nvSpPr>
        <p:spPr>
          <a:xfrm>
            <a:off x="7316356" y="2822556"/>
            <a:ext cx="1400924" cy="742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슬라이드 번호 개체 틀 3">
            <a:extLst>
              <a:ext uri="{FF2B5EF4-FFF2-40B4-BE49-F238E27FC236}">
                <a16:creationId xmlns:a16="http://schemas.microsoft.com/office/drawing/2014/main" id="{ADBE679F-0511-4728-8486-F00BB0773FC6}"/>
              </a:ext>
            </a:extLst>
          </p:cNvPr>
          <p:cNvSpPr>
            <a:spLocks noGrp="1"/>
          </p:cNvSpPr>
          <p:nvPr>
            <p:ph type="sldNum" sz="quarter" idx="12"/>
          </p:nvPr>
        </p:nvSpPr>
        <p:spPr>
          <a:xfrm>
            <a:off x="11139492" y="6492875"/>
            <a:ext cx="1052508" cy="365125"/>
          </a:xfrm>
        </p:spPr>
        <p:txBody>
          <a:bodyPr/>
          <a:lstStyle/>
          <a:p>
            <a:pPr lvl="0">
              <a:defRPr/>
            </a:pPr>
            <a:r>
              <a:rPr lang="en-US" altLang="ko-KR" sz="1000" dirty="0">
                <a:latin typeface="+mn-ea"/>
              </a:rPr>
              <a:t>11-5</a:t>
            </a:r>
          </a:p>
        </p:txBody>
      </p:sp>
    </p:spTree>
  </p:cSld>
  <p:clrMapOvr>
    <a:masterClrMapping/>
  </p:clrMapOvr>
  <mc:AlternateContent xmlns:mc="http://schemas.openxmlformats.org/markup-compatibility/2006" xmlns:p14="http://schemas.microsoft.com/office/powerpoint/2010/main">
    <mc:Choice Requires="p14">
      <p:transition/>
    </mc:Choice>
    <mc:Fallback xmlns:a14="http://schemas.microsoft.com/office/drawing/2010/main"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분할">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사용자 지정 1">
      <a:majorFont>
        <a:latin typeface="Gill Sans MT"/>
        <a:ea typeface="HY헤드라인M"/>
        <a:cs typeface=""/>
      </a:majorFont>
      <a:minorFont>
        <a:latin typeface="Gill Sans MT"/>
        <a:ea typeface="HY헤드라인M"/>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3911</Words>
  <Application>Microsoft Office PowerPoint</Application>
  <PresentationFormat>와이드스크린</PresentationFormat>
  <Paragraphs>490</Paragraphs>
  <Slides>23</Slides>
  <Notes>15</Notes>
  <HiddenSlides>7</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23</vt:i4>
      </vt:variant>
    </vt:vector>
  </HeadingPairs>
  <TitlesOfParts>
    <vt:vector size="32" baseType="lpstr">
      <vt:lpstr>HY헤드라인M</vt:lpstr>
      <vt:lpstr>맑은 고딕</vt:lpstr>
      <vt:lpstr>Arial</vt:lpstr>
      <vt:lpstr>Cambria Math</vt:lpstr>
      <vt:lpstr>Gill Sans MT</vt:lpstr>
      <vt:lpstr>Gill Sans MT Condensed</vt:lpstr>
      <vt:lpstr>Wingdings</vt:lpstr>
      <vt:lpstr>Wingdings 2</vt:lpstr>
      <vt:lpstr>분할</vt:lpstr>
      <vt:lpstr>LizarMong: Excellent KEM based on RLWE and RLWR</vt:lpstr>
      <vt:lpstr>Contents</vt:lpstr>
      <vt:lpstr>Introduction</vt:lpstr>
      <vt:lpstr>NIST Post-Quantum Cryptography Competition</vt:lpstr>
      <vt:lpstr>NIST Post-Quantum Cryptography Competition</vt:lpstr>
      <vt:lpstr>Which is the best among NIST candidate algorithms?</vt:lpstr>
      <vt:lpstr>Detail to LizarMong</vt:lpstr>
      <vt:lpstr>Overview</vt:lpstr>
      <vt:lpstr>Specification of LizarMong</vt:lpstr>
      <vt:lpstr>Specification of LizarMong</vt:lpstr>
      <vt:lpstr>Security analysis</vt:lpstr>
      <vt:lpstr>Correctness analysis</vt:lpstr>
      <vt:lpstr>Resistance to known side-channel attacks</vt:lpstr>
      <vt:lpstr>Evaluation</vt:lpstr>
      <vt:lpstr>Conclusion</vt:lpstr>
      <vt:lpstr>Have any Questions? Thank you!</vt:lpstr>
      <vt:lpstr>References</vt:lpstr>
      <vt:lpstr>References</vt:lpstr>
      <vt:lpstr>Compress techniques</vt:lpstr>
      <vt:lpstr>Small modulus fixed at 28</vt:lpstr>
      <vt:lpstr>Error-correcting code, XE5</vt:lpstr>
      <vt:lpstr>Resistance known side-channel attacks (1/2)</vt:lpstr>
      <vt:lpstr>Resistance known side-channel attacks (2/2)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양자 내성을 갖는 경량 디바이스용 암호칩 구현</dc:title>
  <dc:creator>김보배</dc:creator>
  <cp:lastModifiedBy>정 치곤</cp:lastModifiedBy>
  <cp:revision>356</cp:revision>
  <dcterms:created xsi:type="dcterms:W3CDTF">2018-03-19T11:39:16Z</dcterms:created>
  <dcterms:modified xsi:type="dcterms:W3CDTF">2019-12-02T17:20:50Z</dcterms:modified>
  <cp:version/>
</cp:coreProperties>
</file>