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30"/>
  </p:notesMasterIdLst>
  <p:handoutMasterIdLst>
    <p:handoutMasterId r:id="rId31"/>
  </p:handoutMasterIdLst>
  <p:sldIdLst>
    <p:sldId id="269" r:id="rId3"/>
    <p:sldId id="275" r:id="rId4"/>
    <p:sldId id="280" r:id="rId5"/>
    <p:sldId id="285" r:id="rId6"/>
    <p:sldId id="281" r:id="rId7"/>
    <p:sldId id="286" r:id="rId8"/>
    <p:sldId id="282" r:id="rId9"/>
    <p:sldId id="288" r:id="rId10"/>
    <p:sldId id="293" r:id="rId11"/>
    <p:sldId id="289" r:id="rId12"/>
    <p:sldId id="290" r:id="rId13"/>
    <p:sldId id="291" r:id="rId14"/>
    <p:sldId id="29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283" r:id="rId25"/>
    <p:sldId id="303" r:id="rId26"/>
    <p:sldId id="304" r:id="rId27"/>
    <p:sldId id="284" r:id="rId28"/>
    <p:sldId id="274" r:id="rId29"/>
  </p:sldIdLst>
  <p:sldSz cx="12192000" cy="6858000"/>
  <p:notesSz cx="6858000" cy="9144000"/>
  <p:embeddedFontLst>
    <p:embeddedFont>
      <p:font typeface="Liberation Serif" panose="02020603050405020304" pitchFamily="18" charset="0"/>
      <p:regular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73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everyone this is </a:t>
            </a:r>
            <a:r>
              <a:rPr lang="en-US" altLang="ko-KR" dirty="0" err="1"/>
              <a:t>Hyeokdong</a:t>
            </a:r>
            <a:r>
              <a:rPr lang="en-US" altLang="ko-KR" dirty="0"/>
              <a:t> Kwon from </a:t>
            </a:r>
            <a:r>
              <a:rPr lang="en-US" altLang="ko-KR" dirty="0" err="1"/>
              <a:t>Hansung</a:t>
            </a:r>
            <a:r>
              <a:rPr lang="en-US" altLang="ko-KR" dirty="0"/>
              <a:t> University.</a:t>
            </a:r>
          </a:p>
          <a:p>
            <a:r>
              <a:rPr lang="en-US" altLang="ko-KR" dirty="0"/>
              <a:t>This time we talk about Compat implementation of CHAM Block cipher on Low-end microcontrollers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849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Round 0, there are one of counter and one of nonce are input.</a:t>
            </a:r>
          </a:p>
          <a:p>
            <a:r>
              <a:rPr lang="en-US" altLang="ko-KR" dirty="0"/>
              <a:t>This red line shows the counter value flow.</a:t>
            </a:r>
          </a:p>
          <a:p>
            <a:r>
              <a:rPr lang="en-US" altLang="ko-KR" dirty="0"/>
              <a:t>We already know that, the result of calculation using Nonce value can be pre-computation.</a:t>
            </a:r>
          </a:p>
          <a:p>
            <a:r>
              <a:rPr lang="en-US" altLang="ko-KR" dirty="0"/>
              <a:t>Thus this parts </a:t>
            </a:r>
            <a:r>
              <a:rPr lang="en-US" altLang="ko-KR" dirty="0" err="1"/>
              <a:t>insturctions</a:t>
            </a:r>
            <a:r>
              <a:rPr lang="en-US" altLang="ko-KR" dirty="0"/>
              <a:t> are skipped, just load the result value from look-up table.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08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Round 1, the all of input values are Nonce, so whole </a:t>
            </a:r>
            <a:r>
              <a:rPr lang="en-US" altLang="ko-KR" dirty="0" err="1"/>
              <a:t>instructionos</a:t>
            </a:r>
            <a:r>
              <a:rPr lang="en-US" altLang="ko-KR" dirty="0"/>
              <a:t> are skipped.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672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is the same for Round 2.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77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 in Round 3, there is a slightly different part here.</a:t>
            </a:r>
          </a:p>
          <a:p>
            <a:r>
              <a:rPr lang="en-US" altLang="ko-KR" dirty="0"/>
              <a:t>We can see the XORed with Nonce and Round Counter, and these are fixed value so pre-computation is possible.</a:t>
            </a:r>
          </a:p>
          <a:p>
            <a:r>
              <a:rPr lang="en-US" altLang="ko-KR" dirty="0"/>
              <a:t>However, after Plus operation, it affected by counter value.</a:t>
            </a:r>
          </a:p>
          <a:p>
            <a:r>
              <a:rPr lang="en-US" altLang="ko-KR" dirty="0"/>
              <a:t>Therefore after Round 3, there is one more block affected by counter.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995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Round 4 is same Round 0.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2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Round 5 is also identical to Round 1, 2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036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Round 6 XOR part can be pre-computation, and one more block affected by counter.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31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At last, Round 7, all of inputs are </a:t>
            </a:r>
            <a:r>
              <a:rPr lang="en-US" altLang="ko-KR" dirty="0" err="1"/>
              <a:t>affcted</a:t>
            </a:r>
            <a:r>
              <a:rPr lang="en-US" altLang="ko-KR" dirty="0"/>
              <a:t> by counter, so whole operations are must be implemented.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7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sum it up, the original CHAM structure is following this figure.</a:t>
            </a:r>
          </a:p>
          <a:p>
            <a:r>
              <a:rPr lang="en-US" altLang="ko-KR" dirty="0"/>
              <a:t>As we can see the counter value flow, and these part cannot pre-computation.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88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 this is proposed CHAM round structure.</a:t>
            </a:r>
          </a:p>
          <a:p>
            <a:r>
              <a:rPr lang="en-US" altLang="ko-KR" dirty="0"/>
              <a:t>In this structure, these instructions are skipped, so it can be achieved higher performance then previous works.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55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contents are following in this order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0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second is parallel implementation.</a:t>
            </a:r>
          </a:p>
          <a:p>
            <a:r>
              <a:rPr lang="en-US" altLang="ko-KR" dirty="0"/>
              <a:t>In case of CHAM-64/128 has many unused registers.</a:t>
            </a:r>
          </a:p>
          <a:p>
            <a:r>
              <a:rPr lang="en-US" altLang="ko-KR" dirty="0"/>
              <a:t>If utilize these registers, it can be implement parallel implementation.</a:t>
            </a:r>
          </a:p>
          <a:p>
            <a:r>
              <a:rPr lang="en-US" altLang="ko-KR" dirty="0"/>
              <a:t>Parallel implementation can operates multiple encryption. It makes improve performance.</a:t>
            </a:r>
          </a:p>
          <a:p>
            <a:r>
              <a:rPr lang="en-US" altLang="ko-KR" dirty="0"/>
              <a:t>For parallel implementation, we considered register allocation.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756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table summarizes what values are allocated for register.</a:t>
            </a:r>
          </a:p>
          <a:p>
            <a:r>
              <a:rPr lang="en-US" altLang="ko-KR" dirty="0"/>
              <a:t>The total round variable, such as 88, 112, and 120, we using CPI instruction instead using register.</a:t>
            </a:r>
          </a:p>
          <a:p>
            <a:r>
              <a:rPr lang="en-US" altLang="ko-KR" dirty="0"/>
              <a:t>CPI instructions can be compared immediately without register, so round variable isn't allocated in the register.</a:t>
            </a:r>
          </a:p>
          <a:p>
            <a:r>
              <a:rPr lang="en-US" altLang="ko-KR" dirty="0"/>
              <a:t>And each round, the input values are only X[0] and X[1]. So some of plaintext block can be stored in STACK memory.</a:t>
            </a:r>
          </a:p>
          <a:p>
            <a:r>
              <a:rPr lang="en-US" altLang="ko-KR" dirty="0"/>
              <a:t>Address pointer is used for loading round key and saving encryption result.</a:t>
            </a:r>
          </a:p>
          <a:p>
            <a:r>
              <a:rPr lang="en-US" altLang="ko-KR" dirty="0"/>
              <a:t>At this point since the encryption result is stored last, so pointer can be placed on the STACK during computations.</a:t>
            </a:r>
          </a:p>
          <a:p>
            <a:r>
              <a:rPr lang="en-US" altLang="ko-KR" dirty="0"/>
              <a:t>Next, round key is 16-bit but by accessing byte by byte, only one register is needed.</a:t>
            </a:r>
          </a:p>
          <a:p>
            <a:r>
              <a:rPr lang="en-US" altLang="ko-KR" dirty="0"/>
              <a:t>and round counter is only used for XOR operation, to save in STACK and loaded when it required.</a:t>
            </a:r>
          </a:p>
          <a:p>
            <a:r>
              <a:rPr lang="en-US" altLang="ko-KR" dirty="0"/>
              <a:t>Last is ZERO register. originally R1 is ZERO register, but in case of 3-parallel there is lack of register was happened.</a:t>
            </a:r>
          </a:p>
          <a:p>
            <a:r>
              <a:rPr lang="en-US" altLang="ko-KR" dirty="0"/>
              <a:t>So some registers are temporarily initialized as ZERO.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15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figure shows our register allocation plan.</a:t>
            </a:r>
          </a:p>
          <a:p>
            <a:r>
              <a:rPr lang="en-US" altLang="ko-KR" dirty="0"/>
              <a:t>There are some </a:t>
            </a:r>
            <a:r>
              <a:rPr lang="en-US" altLang="ko-KR" dirty="0" err="1"/>
              <a:t>unsed</a:t>
            </a:r>
            <a:r>
              <a:rPr lang="en-US" altLang="ko-KR" dirty="0"/>
              <a:t> register for 2-parallel implementation.</a:t>
            </a:r>
          </a:p>
          <a:p>
            <a:r>
              <a:rPr lang="en-US" altLang="ko-KR" dirty="0"/>
              <a:t>On the other hand, 3-parallel </a:t>
            </a:r>
            <a:r>
              <a:rPr lang="en-US" altLang="ko-KR" dirty="0" err="1"/>
              <a:t>implemenation</a:t>
            </a:r>
            <a:r>
              <a:rPr lang="en-US" altLang="ko-KR" dirty="0"/>
              <a:t> using whole registers, and some registers are used for multiple </a:t>
            </a:r>
            <a:r>
              <a:rPr lang="en-US" altLang="ko-KR" dirty="0" err="1"/>
              <a:t>perpose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4244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Now evaluated our implementation.</a:t>
            </a:r>
          </a:p>
          <a:p>
            <a:r>
              <a:rPr lang="en-US" altLang="ko-KR" dirty="0"/>
              <a:t>There are 4-kinds of implementation. The first is ICISC'19 implementation, which is original.</a:t>
            </a:r>
          </a:p>
          <a:p>
            <a:r>
              <a:rPr lang="en-US" altLang="ko-KR" dirty="0"/>
              <a:t>And second is our basic version of optimal implementation, and third is </a:t>
            </a:r>
            <a:r>
              <a:rPr lang="en-US" altLang="ko-KR" dirty="0" err="1"/>
              <a:t>proposd</a:t>
            </a:r>
            <a:r>
              <a:rPr lang="en-US" altLang="ko-KR" dirty="0"/>
              <a:t> optimized CTR mode implementation.</a:t>
            </a:r>
          </a:p>
          <a:p>
            <a:r>
              <a:rPr lang="en-US" altLang="ko-KR" dirty="0"/>
              <a:t>Last one is parallel implementation. We compare with our basic version and proposed implementation.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736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Proposed implementation skipped about 21 operations and it replaced 5 load instructions.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implemenataions</a:t>
            </a:r>
            <a:r>
              <a:rPr lang="en-US" altLang="ko-KR" dirty="0"/>
              <a:t> improved performance 4.2%, 3.0%, and 2.8% for CHAM-64/128, CHAM-128/128, and CHAM-128/256</a:t>
            </a:r>
          </a:p>
          <a:p>
            <a:r>
              <a:rPr lang="en-US" altLang="ko-KR" dirty="0"/>
              <a:t>for respectively.</a:t>
            </a:r>
          </a:p>
          <a:p>
            <a:endParaRPr lang="en-US" altLang="ko-KR" dirty="0"/>
          </a:p>
          <a:p>
            <a:r>
              <a:rPr lang="en-US" altLang="ko-KR" dirty="0"/>
              <a:t>Also parallel implementations </a:t>
            </a:r>
            <a:r>
              <a:rPr lang="en-US" altLang="ko-KR" dirty="0" err="1"/>
              <a:t>achived</a:t>
            </a:r>
            <a:r>
              <a:rPr lang="en-US" altLang="ko-KR" dirty="0"/>
              <a:t> greater performance than the others,</a:t>
            </a:r>
          </a:p>
          <a:p>
            <a:r>
              <a:rPr lang="en-US" altLang="ko-KR" dirty="0"/>
              <a:t>2-parallel implementation operate 137.2 clock cycles per byte, and 3-parallel implementation takes 149 clock </a:t>
            </a:r>
            <a:r>
              <a:rPr lang="en-US" altLang="ko-KR" dirty="0" err="1"/>
              <a:t>cyles</a:t>
            </a:r>
            <a:r>
              <a:rPr lang="en-US" altLang="ko-KR" dirty="0"/>
              <a:t> per byte.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2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 we also compared with other block ciphers.</a:t>
            </a:r>
          </a:p>
          <a:p>
            <a:r>
              <a:rPr lang="en-US" altLang="ko-KR" dirty="0"/>
              <a:t>The SPN based AES achieved the highest performance, because it designed to fit into 8-bit word architecture and.</a:t>
            </a:r>
          </a:p>
          <a:p>
            <a:r>
              <a:rPr lang="en-US" altLang="ko-KR" dirty="0"/>
              <a:t>Among ARX based implementations, SPECK shows fastest performance, and second winner is proposed implementations.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10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Conclude this presentation.</a:t>
            </a:r>
          </a:p>
          <a:p>
            <a:r>
              <a:rPr lang="en-US" altLang="ko-KR" dirty="0"/>
              <a:t>We propose the optimized CHAM-CTR mode encryption.</a:t>
            </a:r>
          </a:p>
          <a:p>
            <a:r>
              <a:rPr lang="en-US" altLang="ko-KR" dirty="0"/>
              <a:t>It used pre-computation, so some of instructions can be skipped, and get result from look-up table.</a:t>
            </a:r>
          </a:p>
          <a:p>
            <a:r>
              <a:rPr lang="en-US" altLang="ko-KR" dirty="0"/>
              <a:t>the second is parallel implementations for CHAM-64/128, it can be encrypt multiple plaintext blocks.</a:t>
            </a:r>
          </a:p>
          <a:p>
            <a:endParaRPr lang="en-US" altLang="ko-KR" dirty="0"/>
          </a:p>
          <a:p>
            <a:r>
              <a:rPr lang="en-US" altLang="ko-KR" dirty="0"/>
              <a:t>Proposed implementations achieved fast </a:t>
            </a:r>
            <a:r>
              <a:rPr lang="en-US" altLang="ko-KR" dirty="0" err="1"/>
              <a:t>excution</a:t>
            </a:r>
            <a:r>
              <a:rPr lang="en-US" altLang="ko-KR" dirty="0"/>
              <a:t> </a:t>
            </a:r>
            <a:r>
              <a:rPr lang="en-US" altLang="ko-KR" dirty="0" err="1"/>
              <a:t>timig</a:t>
            </a:r>
            <a:r>
              <a:rPr lang="en-US" altLang="ko-KR" dirty="0"/>
              <a:t>, so it is practical for IoT applications.</a:t>
            </a:r>
          </a:p>
          <a:p>
            <a:endParaRPr lang="en-US" altLang="ko-KR" dirty="0"/>
          </a:p>
          <a:p>
            <a:r>
              <a:rPr lang="en-US" altLang="ko-KR" dirty="0"/>
              <a:t>Our future works are applying our proposed techniques to other ARX based block ciphers.</a:t>
            </a:r>
          </a:p>
          <a:p>
            <a:r>
              <a:rPr lang="en-US" altLang="ko-KR" dirty="0"/>
              <a:t>and this implementation is under fixed-key scenario, so we also implement variable-key scenario implementation.</a:t>
            </a:r>
          </a:p>
          <a:p>
            <a:r>
              <a:rPr lang="en-US" altLang="ko-KR" dirty="0"/>
              <a:t>last, we targeted 8-bit AVR microcontrollers in this paper, next we target to other microcontrollers</a:t>
            </a:r>
          </a:p>
          <a:p>
            <a:r>
              <a:rPr lang="en-US" altLang="ko-KR" dirty="0"/>
              <a:t>such as 16-bit MSP and 32-bit ARM.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This is end of presentation. Thank you for listening.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053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52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Nowadays the Internet of Things, in short IoT becomes feasible services, and embedded processors are developed</a:t>
            </a:r>
          </a:p>
          <a:p>
            <a:r>
              <a:rPr lang="en-US" altLang="ko-KR" dirty="0"/>
              <a:t>To provide high quality services, IoT applications need to encrypt packets before transmission.</a:t>
            </a:r>
          </a:p>
          <a:p>
            <a:r>
              <a:rPr lang="en-US" altLang="ko-KR" dirty="0"/>
              <a:t>However, normally the encryption is expensive for IoT devices, which has limited computation, energy, and storage.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1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 Lightweight Block Cipher have been developed to support secure IoT environments.</a:t>
            </a:r>
          </a:p>
          <a:p>
            <a:r>
              <a:rPr lang="en-US" altLang="ko-KR" dirty="0"/>
              <a:t>Lightweight Block Cipher needs less computing power, requires little storage and guaranteed fast execution time.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834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CHAM Block Cipher is one of lightweight block cipher, which presented at ICISC'17.</a:t>
            </a:r>
          </a:p>
          <a:p>
            <a:r>
              <a:rPr lang="en-US" altLang="ko-KR" dirty="0"/>
              <a:t>and it's revised version is proposed at ICISC'19.</a:t>
            </a:r>
          </a:p>
          <a:p>
            <a:r>
              <a:rPr lang="en-US" altLang="ko-KR" dirty="0"/>
              <a:t>The difference between the two versions is number of rounds.</a:t>
            </a:r>
          </a:p>
          <a:p>
            <a:r>
              <a:rPr lang="en-US" altLang="ko-KR" dirty="0"/>
              <a:t>We targeted revised version, but for convenience we called CHAM, instead of revised CHAM.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figure shows round structure of CHAM block cipher.</a:t>
            </a:r>
          </a:p>
          <a:p>
            <a:r>
              <a:rPr lang="en-US" altLang="ko-KR" dirty="0"/>
              <a:t>As we can see, CHAM applied 4-branch Feistel structure, and ARX based block cipher.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87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 propose, the optimized CHAM-CTR mode encryption, and we targeted 8-bit AVR microcontrollers.</a:t>
            </a:r>
          </a:p>
          <a:p>
            <a:r>
              <a:rPr lang="en-US" altLang="ko-KR" dirty="0"/>
              <a:t>There are 2 kinds of implementations, the first is pre-computation model, and the other is parallel implementation.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45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First we show the CTR mode optimization.</a:t>
            </a:r>
          </a:p>
          <a:p>
            <a:r>
              <a:rPr lang="en-US" altLang="ko-KR" dirty="0"/>
              <a:t>The CTR mode using special input values that include Nonce and Counter,</a:t>
            </a:r>
          </a:p>
          <a:p>
            <a:r>
              <a:rPr lang="en-US" altLang="ko-KR" dirty="0"/>
              <a:t>and this value replaces the plaintext, so CTR mode works like a stream cipher.</a:t>
            </a:r>
          </a:p>
          <a:p>
            <a:r>
              <a:rPr lang="en-US" altLang="ko-KR" dirty="0"/>
              <a:t>The Nonce is Fixed value and Counter is Variable.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10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At this point, counter is indicates number of block, so each blocks has equal input value, except counter value part.</a:t>
            </a:r>
          </a:p>
          <a:p>
            <a:r>
              <a:rPr lang="en-US" altLang="ko-KR" dirty="0"/>
              <a:t>This Figure shows CTR mode inputs, as we can see all of blocks has same Nonce value, but counter value is different.</a:t>
            </a:r>
          </a:p>
          <a:p>
            <a:r>
              <a:rPr lang="en-US" altLang="ko-KR" dirty="0"/>
              <a:t>Here we can see that there is can pre-compute the result of Nonce part during Round 0 to Round 7.</a:t>
            </a:r>
          </a:p>
          <a:p>
            <a:r>
              <a:rPr lang="en-US" altLang="ko-KR" dirty="0"/>
              <a:t>Then let's look at the structure of each round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0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Liberation Serif" panose="02020603050405020304" pitchFamily="18" charset="0"/>
                <a:cs typeface="Liberation Serif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>
                <a:latin typeface="Liberation Serif" panose="02020603050405020304" pitchFamily="18" charset="0"/>
                <a:cs typeface="Liberation Serif" panose="02020603050405020304" pitchFamily="18" charset="0"/>
              </a:defRPr>
            </a:lvl1pPr>
            <a:lvl2pPr>
              <a:defRPr>
                <a:latin typeface="Liberation Serif" panose="02020603050405020304" pitchFamily="18" charset="0"/>
                <a:cs typeface="Liberation Serif" panose="02020603050405020304" pitchFamily="18" charset="0"/>
              </a:defRPr>
            </a:lvl2pPr>
            <a:lvl3pPr>
              <a:defRPr>
                <a:latin typeface="Liberation Serif" panose="02020603050405020304" pitchFamily="18" charset="0"/>
                <a:cs typeface="Liberation Serif" panose="02020603050405020304" pitchFamily="18" charset="0"/>
              </a:defRPr>
            </a:lvl3pPr>
            <a:lvl4pPr>
              <a:defRPr>
                <a:latin typeface="Liberation Serif" panose="02020603050405020304" pitchFamily="18" charset="0"/>
                <a:cs typeface="Liberation Serif" panose="02020603050405020304" pitchFamily="18" charset="0"/>
              </a:defRPr>
            </a:lvl4pPr>
            <a:lvl5pPr>
              <a:defRPr>
                <a:latin typeface="Liberation Serif" panose="02020603050405020304" pitchFamily="18" charset="0"/>
                <a:cs typeface="Liberation Serif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Compact Implementation of CHAM Block Cipher on Low-End Microcontrollers</a:t>
            </a:r>
            <a:endParaRPr lang="ko-KR" altLang="en-US" sz="40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0"/>
            <a:ext cx="8403774" cy="2387599"/>
          </a:xfrm>
        </p:spPr>
        <p:txBody>
          <a:bodyPr>
            <a:normAutofit/>
          </a:bodyPr>
          <a:lstStyle/>
          <a:p>
            <a:r>
              <a:rPr lang="en-US" altLang="ko-KR" b="1" dirty="0" err="1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Hyeokdong</a:t>
            </a:r>
            <a:r>
              <a:rPr lang="en-US" altLang="ko-KR" b="1" dirty="0">
                <a:solidFill>
                  <a:srgbClr val="0070C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Kwon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</a:t>
            </a:r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Hyunji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Kim, Seung Ju Choi, </a:t>
            </a:r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Kyoungbae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Jang, </a:t>
            </a:r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Jaehoon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Park, </a:t>
            </a:r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Hyunjun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Kim, and </a:t>
            </a:r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Hwajeong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Seo</a:t>
            </a:r>
            <a:endParaRPr lang="en-US" altLang="ko-KR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n-US" altLang="ko-KR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korlethean@gmail.com</a:t>
            </a:r>
          </a:p>
          <a:p>
            <a:r>
              <a:rPr lang="en-US" altLang="ko-KR" dirty="0" err="1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Hansung</a:t>
            </a:r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University</a:t>
            </a:r>
          </a:p>
          <a:p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CC6EE-D3CE-4044-B71F-DC9B79B9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Pre-computation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2A876-558E-48EB-BB4F-D63E5722F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Round 0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Input values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0</a:t>
            </a:r>
            <a:r>
              <a:rPr lang="en-US" altLang="ko-KR" dirty="0"/>
              <a:t>[0]: Counter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0</a:t>
            </a:r>
            <a:r>
              <a:rPr lang="en-US" altLang="ko-KR" dirty="0"/>
              <a:t>[1]: Nonce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r>
              <a:rPr lang="en-US" altLang="ko-KR" b="1" dirty="0"/>
              <a:t>Calculate with Nonce, RK part</a:t>
            </a:r>
            <a:br>
              <a:rPr lang="en-US" altLang="ko-KR" b="1" dirty="0"/>
            </a:br>
            <a:r>
              <a:rPr lang="en-US" altLang="ko-KR" b="1" dirty="0"/>
              <a:t>		can be pre-computation</a:t>
            </a:r>
          </a:p>
          <a:p>
            <a:pPr lvl="1"/>
            <a:r>
              <a:rPr lang="en-US" altLang="ko-KR" dirty="0"/>
              <a:t>These values are fixed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75CCBD-6DE3-4F73-8CDA-85C068F03205}"/>
              </a:ext>
            </a:extLst>
          </p:cNvPr>
          <p:cNvSpPr/>
          <p:nvPr/>
        </p:nvSpPr>
        <p:spPr>
          <a:xfrm>
            <a:off x="5937777" y="5378933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0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C59FB-1191-4ACA-855C-6C0155042A8A}"/>
              </a:ext>
            </a:extLst>
          </p:cNvPr>
          <p:cNvSpPr/>
          <p:nvPr/>
        </p:nvSpPr>
        <p:spPr>
          <a:xfrm>
            <a:off x="5937777" y="3422759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0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6DA8A-3CBF-4E3D-A05D-43DC3B7CC24D}"/>
              </a:ext>
            </a:extLst>
          </p:cNvPr>
          <p:cNvSpPr/>
          <p:nvPr/>
        </p:nvSpPr>
        <p:spPr>
          <a:xfrm>
            <a:off x="5937777" y="234942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0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E3494-11BE-4182-B760-FA7DB5D507B5}"/>
              </a:ext>
            </a:extLst>
          </p:cNvPr>
          <p:cNvSpPr/>
          <p:nvPr/>
        </p:nvSpPr>
        <p:spPr>
          <a:xfrm>
            <a:off x="5937777" y="1276085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0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DE0048-40F6-4E76-B4CC-12C7BDDD9ABD}"/>
              </a:ext>
            </a:extLst>
          </p:cNvPr>
          <p:cNvSpPr/>
          <p:nvPr/>
        </p:nvSpPr>
        <p:spPr>
          <a:xfrm>
            <a:off x="10396178" y="537893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7D4945-BD4A-48B2-A641-3B6FF95E7B3B}"/>
              </a:ext>
            </a:extLst>
          </p:cNvPr>
          <p:cNvSpPr/>
          <p:nvPr/>
        </p:nvSpPr>
        <p:spPr>
          <a:xfrm>
            <a:off x="10396178" y="3422759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196B05-90AC-4A4B-8F51-3CC7698292BA}"/>
              </a:ext>
            </a:extLst>
          </p:cNvPr>
          <p:cNvSpPr/>
          <p:nvPr/>
        </p:nvSpPr>
        <p:spPr>
          <a:xfrm>
            <a:off x="10396178" y="234942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BE0678-8D37-42B2-A283-3467A78AC1D0}"/>
              </a:ext>
            </a:extLst>
          </p:cNvPr>
          <p:cNvSpPr/>
          <p:nvPr/>
        </p:nvSpPr>
        <p:spPr>
          <a:xfrm>
            <a:off x="10396178" y="1276085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544E4F-2E8C-415D-B9BD-44BE4404CD7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21679" y="3743192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5A4C74-1C8D-4790-9922-176EF4A5DECC}"/>
              </a:ext>
            </a:extLst>
          </p:cNvPr>
          <p:cNvCxnSpPr>
            <a:cxnSpLocks/>
          </p:cNvCxnSpPr>
          <p:nvPr/>
        </p:nvCxnSpPr>
        <p:spPr>
          <a:xfrm>
            <a:off x="9467191" y="3736807"/>
            <a:ext cx="612640" cy="197343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C4AFD2-9820-4465-A163-79CE450CEC3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060845" y="5699366"/>
            <a:ext cx="335333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CDCB86C-0087-4770-AE53-B5ABBCB12B4A}"/>
              </a:ext>
            </a:extLst>
          </p:cNvPr>
          <p:cNvCxnSpPr/>
          <p:nvPr/>
        </p:nvCxnSpPr>
        <p:spPr>
          <a:xfrm>
            <a:off x="7330290" y="2694205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B4365EA-87AB-4B7C-99B8-22B719EB97B7}"/>
              </a:ext>
            </a:extLst>
          </p:cNvPr>
          <p:cNvCxnSpPr>
            <a:cxnSpLocks/>
          </p:cNvCxnSpPr>
          <p:nvPr/>
        </p:nvCxnSpPr>
        <p:spPr>
          <a:xfrm>
            <a:off x="9476479" y="2706976"/>
            <a:ext cx="592977" cy="1048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C4FD1A-311B-4D29-A2B0-63FA4DF285CF}"/>
              </a:ext>
            </a:extLst>
          </p:cNvPr>
          <p:cNvCxnSpPr>
            <a:cxnSpLocks/>
          </p:cNvCxnSpPr>
          <p:nvPr/>
        </p:nvCxnSpPr>
        <p:spPr>
          <a:xfrm>
            <a:off x="10056083" y="3744790"/>
            <a:ext cx="35390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2663BB1-5C9E-4E81-9D2A-C304B2C4E5A8}"/>
              </a:ext>
            </a:extLst>
          </p:cNvPr>
          <p:cNvCxnSpPr/>
          <p:nvPr/>
        </p:nvCxnSpPr>
        <p:spPr>
          <a:xfrm>
            <a:off x="7321679" y="1596519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E024019-0F9C-48FD-BAC0-EDCC3B35534C}"/>
              </a:ext>
            </a:extLst>
          </p:cNvPr>
          <p:cNvCxnSpPr>
            <a:cxnSpLocks/>
          </p:cNvCxnSpPr>
          <p:nvPr/>
        </p:nvCxnSpPr>
        <p:spPr>
          <a:xfrm>
            <a:off x="9467868" y="1609290"/>
            <a:ext cx="592977" cy="1048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B9B9AF0-3604-4F3E-969C-0AC5898ED10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0048875" y="2669857"/>
            <a:ext cx="34730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3005FDC-7FA6-4122-9DCF-E73E87DCBEB4}"/>
              </a:ext>
            </a:extLst>
          </p:cNvPr>
          <p:cNvCxnSpPr/>
          <p:nvPr/>
        </p:nvCxnSpPr>
        <p:spPr>
          <a:xfrm>
            <a:off x="7330290" y="5705752"/>
            <a:ext cx="2164088" cy="12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86269EA-029C-4115-B6E7-AC2B147A0DF4}"/>
              </a:ext>
            </a:extLst>
          </p:cNvPr>
          <p:cNvCxnSpPr>
            <a:cxnSpLocks/>
          </p:cNvCxnSpPr>
          <p:nvPr/>
        </p:nvCxnSpPr>
        <p:spPr>
          <a:xfrm flipV="1">
            <a:off x="9474994" y="1584325"/>
            <a:ext cx="599281" cy="41544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FF5457D-11B9-43D6-8808-121EB2ACE7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056083" y="1596519"/>
            <a:ext cx="340095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AD0652-6B43-40B7-ACBA-8598F6FC4314}"/>
              </a:ext>
            </a:extLst>
          </p:cNvPr>
          <p:cNvSpPr/>
          <p:nvPr/>
        </p:nvSpPr>
        <p:spPr>
          <a:xfrm>
            <a:off x="8663450" y="5549955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F21B0A-3689-4F02-A712-BB549809BE66}"/>
              </a:ext>
            </a:extLst>
          </p:cNvPr>
          <p:cNvSpPr/>
          <p:nvPr/>
        </p:nvSpPr>
        <p:spPr>
          <a:xfrm>
            <a:off x="8042382" y="4118790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0504E81-4A49-423E-9E26-F230C256939E}"/>
              </a:ext>
            </a:extLst>
          </p:cNvPr>
          <p:cNvGrpSpPr/>
          <p:nvPr/>
        </p:nvGrpSpPr>
        <p:grpSpPr>
          <a:xfrm>
            <a:off x="8301022" y="4858153"/>
            <a:ext cx="222624" cy="222624"/>
            <a:chOff x="8301022" y="4729566"/>
            <a:chExt cx="222624" cy="222624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CF04881-2E2B-4585-AE59-05989867C066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36C6973-9499-4102-8D74-0E72B6070E24}"/>
                </a:ext>
              </a:extLst>
            </p:cNvPr>
            <p:cNvCxnSpPr>
              <a:stCxn id="78" idx="2"/>
              <a:endCxn id="78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CF1380A-A894-41E3-B08E-7BE7A8089001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ED6B1D8-89BC-47D3-A7E4-E81CC80F3A2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8412334" y="3743192"/>
            <a:ext cx="0" cy="375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8CF6994-05F9-4AD8-8473-83017A71A817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8412334" y="4468698"/>
            <a:ext cx="0" cy="38945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35C0830-D203-42DE-8680-D27F4F34F497}"/>
              </a:ext>
            </a:extLst>
          </p:cNvPr>
          <p:cNvGrpSpPr/>
          <p:nvPr/>
        </p:nvGrpSpPr>
        <p:grpSpPr>
          <a:xfrm>
            <a:off x="8301937" y="5594440"/>
            <a:ext cx="222624" cy="222624"/>
            <a:chOff x="6357953" y="4543829"/>
            <a:chExt cx="222624" cy="22262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0347092-B026-4F98-A868-308655C0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357953" y="4655141"/>
              <a:ext cx="2226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1FB5C79-A586-4149-BF63-83C5B7D5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469265" y="4543829"/>
              <a:ext cx="0" cy="2226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10163CC-63BF-4B32-8E2C-1F7DAF08432D}"/>
                </a:ext>
              </a:extLst>
            </p:cNvPr>
            <p:cNvSpPr/>
            <p:nvPr/>
          </p:nvSpPr>
          <p:spPr>
            <a:xfrm>
              <a:off x="6357955" y="4543829"/>
              <a:ext cx="222619" cy="2226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5F47A7F-559A-4661-A5DA-33731DFC02F1}"/>
              </a:ext>
            </a:extLst>
          </p:cNvPr>
          <p:cNvCxnSpPr>
            <a:cxnSpLocks/>
            <a:stCxn id="78" idx="4"/>
            <a:endCxn id="97" idx="0"/>
          </p:cNvCxnSpPr>
          <p:nvPr/>
        </p:nvCxnSpPr>
        <p:spPr>
          <a:xfrm>
            <a:off x="8412334" y="5080777"/>
            <a:ext cx="915" cy="51366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5D6ED5E-015B-4F22-A01F-98E75686B2EF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7991475" y="4969465"/>
            <a:ext cx="30954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3C5A14-1B00-46DB-BB0E-D3E489F82728}"/>
              </a:ext>
            </a:extLst>
          </p:cNvPr>
          <p:cNvSpPr/>
          <p:nvPr/>
        </p:nvSpPr>
        <p:spPr>
          <a:xfrm>
            <a:off x="6280093" y="4795223"/>
            <a:ext cx="1694207" cy="3499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RK[0 mod 2k/w]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6317831-441C-4350-98FF-2869EE4E39B5}"/>
              </a:ext>
            </a:extLst>
          </p:cNvPr>
          <p:cNvGrpSpPr/>
          <p:nvPr/>
        </p:nvGrpSpPr>
        <p:grpSpPr>
          <a:xfrm>
            <a:off x="7694213" y="5594440"/>
            <a:ext cx="222624" cy="222624"/>
            <a:chOff x="8301022" y="4729566"/>
            <a:chExt cx="222624" cy="222624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FD737F-DE6E-4DCA-BAAA-346518CD4547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B0C557F-506F-4775-8004-CC7F2F66619A}"/>
                </a:ext>
              </a:extLst>
            </p:cNvPr>
            <p:cNvCxnSpPr>
              <a:stCxn id="112" idx="2"/>
              <a:endCxn id="112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328CAB1-73FC-4B86-8952-32E9355D34BA}"/>
                </a:ext>
              </a:extLst>
            </p:cNvPr>
            <p:cNvCxnSpPr>
              <a:cxnSpLocks/>
              <a:stCxn id="112" idx="0"/>
              <a:endCxn id="112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726DB14-A34C-4FDB-BA39-22A142F30F3D}"/>
              </a:ext>
            </a:extLst>
          </p:cNvPr>
          <p:cNvCxnSpPr>
            <a:cxnSpLocks/>
            <a:stCxn id="118" idx="0"/>
            <a:endCxn id="112" idx="4"/>
          </p:cNvCxnSpPr>
          <p:nvPr/>
        </p:nvCxnSpPr>
        <p:spPr>
          <a:xfrm flipH="1" flipV="1">
            <a:off x="7805525" y="5817064"/>
            <a:ext cx="1965" cy="22703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CBF5B06-7E7E-4252-A4FC-FB1A76852D96}"/>
              </a:ext>
            </a:extLst>
          </p:cNvPr>
          <p:cNvSpPr/>
          <p:nvPr/>
        </p:nvSpPr>
        <p:spPr>
          <a:xfrm>
            <a:off x="7637426" y="6044100"/>
            <a:ext cx="34012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0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54146FA-1C67-4488-A98C-F60679556151}"/>
              </a:ext>
            </a:extLst>
          </p:cNvPr>
          <p:cNvSpPr/>
          <p:nvPr/>
        </p:nvSpPr>
        <p:spPr>
          <a:xfrm>
            <a:off x="6241464" y="4063626"/>
            <a:ext cx="2615869" cy="10605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B4E09D6-353F-4E38-95D7-C52F6950ED19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5143500" y="4593909"/>
            <a:ext cx="1097964" cy="2013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C8AC127-0FD1-4E19-8044-866E5CD3309D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748493" y="6293921"/>
            <a:ext cx="2812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0748421-5EB2-4E5B-8048-00F164E07F86}"/>
              </a:ext>
            </a:extLst>
          </p:cNvPr>
          <p:cNvSpPr/>
          <p:nvPr/>
        </p:nvSpPr>
        <p:spPr>
          <a:xfrm>
            <a:off x="10029742" y="6118967"/>
            <a:ext cx="216225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Counter value flow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0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CC6EE-D3CE-4044-B71F-DC9B79B9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Pre-computation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2A876-558E-48EB-BB4F-D63E5722F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Round 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Input values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r>
              <a:rPr lang="en-US" altLang="ko-KR" dirty="0"/>
              <a:t>[0]: Nonce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1</a:t>
            </a:r>
            <a:r>
              <a:rPr lang="en-US" altLang="ko-KR" dirty="0"/>
              <a:t>[1]: Nonce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r>
              <a:rPr lang="en-US" altLang="ko-KR" b="1" dirty="0"/>
              <a:t>Whole instructions are can be skipped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75CCBD-6DE3-4F73-8CDA-85C068F03205}"/>
              </a:ext>
            </a:extLst>
          </p:cNvPr>
          <p:cNvSpPr/>
          <p:nvPr/>
        </p:nvSpPr>
        <p:spPr>
          <a:xfrm>
            <a:off x="5937777" y="537893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C59FB-1191-4ACA-855C-6C0155042A8A}"/>
              </a:ext>
            </a:extLst>
          </p:cNvPr>
          <p:cNvSpPr/>
          <p:nvPr/>
        </p:nvSpPr>
        <p:spPr>
          <a:xfrm>
            <a:off x="5937777" y="3422759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6DA8A-3CBF-4E3D-A05D-43DC3B7CC24D}"/>
              </a:ext>
            </a:extLst>
          </p:cNvPr>
          <p:cNvSpPr/>
          <p:nvPr/>
        </p:nvSpPr>
        <p:spPr>
          <a:xfrm>
            <a:off x="5937777" y="234942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E3494-11BE-4182-B760-FA7DB5D507B5}"/>
              </a:ext>
            </a:extLst>
          </p:cNvPr>
          <p:cNvSpPr/>
          <p:nvPr/>
        </p:nvSpPr>
        <p:spPr>
          <a:xfrm>
            <a:off x="5937777" y="1276085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DE0048-40F6-4E76-B4CC-12C7BDDD9ABD}"/>
              </a:ext>
            </a:extLst>
          </p:cNvPr>
          <p:cNvSpPr/>
          <p:nvPr/>
        </p:nvSpPr>
        <p:spPr>
          <a:xfrm>
            <a:off x="10396178" y="537893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7D4945-BD4A-48B2-A641-3B6FF95E7B3B}"/>
              </a:ext>
            </a:extLst>
          </p:cNvPr>
          <p:cNvSpPr/>
          <p:nvPr/>
        </p:nvSpPr>
        <p:spPr>
          <a:xfrm>
            <a:off x="10396178" y="3422759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196B05-90AC-4A4B-8F51-3CC7698292BA}"/>
              </a:ext>
            </a:extLst>
          </p:cNvPr>
          <p:cNvSpPr/>
          <p:nvPr/>
        </p:nvSpPr>
        <p:spPr>
          <a:xfrm>
            <a:off x="10396178" y="2349423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BE0678-8D37-42B2-A283-3467A78AC1D0}"/>
              </a:ext>
            </a:extLst>
          </p:cNvPr>
          <p:cNvSpPr/>
          <p:nvPr/>
        </p:nvSpPr>
        <p:spPr>
          <a:xfrm>
            <a:off x="10396178" y="1276085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544E4F-2E8C-415D-B9BD-44BE4404CD7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21679" y="3743192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5A4C74-1C8D-4790-9922-176EF4A5DECC}"/>
              </a:ext>
            </a:extLst>
          </p:cNvPr>
          <p:cNvCxnSpPr>
            <a:cxnSpLocks/>
          </p:cNvCxnSpPr>
          <p:nvPr/>
        </p:nvCxnSpPr>
        <p:spPr>
          <a:xfrm>
            <a:off x="9467191" y="3736807"/>
            <a:ext cx="612640" cy="197343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C4AFD2-9820-4465-A163-79CE450CEC3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060845" y="5699366"/>
            <a:ext cx="335333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CDCB86C-0087-4770-AE53-B5ABBCB12B4A}"/>
              </a:ext>
            </a:extLst>
          </p:cNvPr>
          <p:cNvCxnSpPr/>
          <p:nvPr/>
        </p:nvCxnSpPr>
        <p:spPr>
          <a:xfrm>
            <a:off x="7330290" y="2694205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B4365EA-87AB-4B7C-99B8-22B719EB97B7}"/>
              </a:ext>
            </a:extLst>
          </p:cNvPr>
          <p:cNvCxnSpPr>
            <a:cxnSpLocks/>
          </p:cNvCxnSpPr>
          <p:nvPr/>
        </p:nvCxnSpPr>
        <p:spPr>
          <a:xfrm>
            <a:off x="9476479" y="2706976"/>
            <a:ext cx="592977" cy="1048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C4FD1A-311B-4D29-A2B0-63FA4DF285CF}"/>
              </a:ext>
            </a:extLst>
          </p:cNvPr>
          <p:cNvCxnSpPr>
            <a:cxnSpLocks/>
          </p:cNvCxnSpPr>
          <p:nvPr/>
        </p:nvCxnSpPr>
        <p:spPr>
          <a:xfrm>
            <a:off x="10056083" y="3744790"/>
            <a:ext cx="35390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2663BB1-5C9E-4E81-9D2A-C304B2C4E5A8}"/>
              </a:ext>
            </a:extLst>
          </p:cNvPr>
          <p:cNvCxnSpPr/>
          <p:nvPr/>
        </p:nvCxnSpPr>
        <p:spPr>
          <a:xfrm>
            <a:off x="7321679" y="1596519"/>
            <a:ext cx="2164088" cy="12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E024019-0F9C-48FD-BAC0-EDCC3B35534C}"/>
              </a:ext>
            </a:extLst>
          </p:cNvPr>
          <p:cNvCxnSpPr>
            <a:cxnSpLocks/>
          </p:cNvCxnSpPr>
          <p:nvPr/>
        </p:nvCxnSpPr>
        <p:spPr>
          <a:xfrm>
            <a:off x="9467868" y="1609290"/>
            <a:ext cx="592977" cy="1048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B9B9AF0-3604-4F3E-969C-0AC5898ED10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0048875" y="2669857"/>
            <a:ext cx="34730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3005FDC-7FA6-4122-9DCF-E73E87DCBEB4}"/>
              </a:ext>
            </a:extLst>
          </p:cNvPr>
          <p:cNvCxnSpPr/>
          <p:nvPr/>
        </p:nvCxnSpPr>
        <p:spPr>
          <a:xfrm>
            <a:off x="7330290" y="5705752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86269EA-029C-4115-B6E7-AC2B147A0DF4}"/>
              </a:ext>
            </a:extLst>
          </p:cNvPr>
          <p:cNvCxnSpPr>
            <a:cxnSpLocks/>
          </p:cNvCxnSpPr>
          <p:nvPr/>
        </p:nvCxnSpPr>
        <p:spPr>
          <a:xfrm flipV="1">
            <a:off x="9474994" y="1587500"/>
            <a:ext cx="602456" cy="4151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FF5457D-11B9-43D6-8808-121EB2ACE7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056083" y="1596519"/>
            <a:ext cx="34009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AD0652-6B43-40B7-ACBA-8598F6FC4314}"/>
              </a:ext>
            </a:extLst>
          </p:cNvPr>
          <p:cNvSpPr/>
          <p:nvPr/>
        </p:nvSpPr>
        <p:spPr>
          <a:xfrm>
            <a:off x="8663450" y="5549955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F21B0A-3689-4F02-A712-BB549809BE66}"/>
              </a:ext>
            </a:extLst>
          </p:cNvPr>
          <p:cNvSpPr/>
          <p:nvPr/>
        </p:nvSpPr>
        <p:spPr>
          <a:xfrm>
            <a:off x="8042382" y="4118790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0504E81-4A49-423E-9E26-F230C256939E}"/>
              </a:ext>
            </a:extLst>
          </p:cNvPr>
          <p:cNvGrpSpPr/>
          <p:nvPr/>
        </p:nvGrpSpPr>
        <p:grpSpPr>
          <a:xfrm>
            <a:off x="8301022" y="4858153"/>
            <a:ext cx="222624" cy="222624"/>
            <a:chOff x="8301022" y="4729566"/>
            <a:chExt cx="222624" cy="222624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CF04881-2E2B-4585-AE59-05989867C066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36C6973-9499-4102-8D74-0E72B6070E24}"/>
                </a:ext>
              </a:extLst>
            </p:cNvPr>
            <p:cNvCxnSpPr>
              <a:stCxn id="78" idx="2"/>
              <a:endCxn id="78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CF1380A-A894-41E3-B08E-7BE7A8089001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ED6B1D8-89BC-47D3-A7E4-E81CC80F3A2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8412334" y="3743192"/>
            <a:ext cx="0" cy="375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8CF6994-05F9-4AD8-8473-83017A71A817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8412334" y="4468698"/>
            <a:ext cx="0" cy="38945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35C0830-D203-42DE-8680-D27F4F34F497}"/>
              </a:ext>
            </a:extLst>
          </p:cNvPr>
          <p:cNvGrpSpPr/>
          <p:nvPr/>
        </p:nvGrpSpPr>
        <p:grpSpPr>
          <a:xfrm>
            <a:off x="8301937" y="5594440"/>
            <a:ext cx="222624" cy="222624"/>
            <a:chOff x="6357953" y="4543829"/>
            <a:chExt cx="222624" cy="22262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0347092-B026-4F98-A868-308655C0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357953" y="4655141"/>
              <a:ext cx="222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1FB5C79-A586-4149-BF63-83C5B7D5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469265" y="4543829"/>
              <a:ext cx="0" cy="22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10163CC-63BF-4B32-8E2C-1F7DAF08432D}"/>
                </a:ext>
              </a:extLst>
            </p:cNvPr>
            <p:cNvSpPr/>
            <p:nvPr/>
          </p:nvSpPr>
          <p:spPr>
            <a:xfrm>
              <a:off x="6357955" y="4543829"/>
              <a:ext cx="222619" cy="222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5F47A7F-559A-4661-A5DA-33731DFC02F1}"/>
              </a:ext>
            </a:extLst>
          </p:cNvPr>
          <p:cNvCxnSpPr>
            <a:cxnSpLocks/>
            <a:stCxn id="78" idx="4"/>
            <a:endCxn id="97" idx="0"/>
          </p:cNvCxnSpPr>
          <p:nvPr/>
        </p:nvCxnSpPr>
        <p:spPr>
          <a:xfrm>
            <a:off x="8412334" y="5080777"/>
            <a:ext cx="915" cy="51366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5D6ED5E-015B-4F22-A01F-98E75686B2EF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7991475" y="4969465"/>
            <a:ext cx="30954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3C5A14-1B00-46DB-BB0E-D3E489F82728}"/>
              </a:ext>
            </a:extLst>
          </p:cNvPr>
          <p:cNvSpPr/>
          <p:nvPr/>
        </p:nvSpPr>
        <p:spPr>
          <a:xfrm>
            <a:off x="6280093" y="4795223"/>
            <a:ext cx="1694207" cy="3499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RK[1 mod 2k/w]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6317831-441C-4350-98FF-2869EE4E39B5}"/>
              </a:ext>
            </a:extLst>
          </p:cNvPr>
          <p:cNvGrpSpPr/>
          <p:nvPr/>
        </p:nvGrpSpPr>
        <p:grpSpPr>
          <a:xfrm>
            <a:off x="7694213" y="5594440"/>
            <a:ext cx="222624" cy="222624"/>
            <a:chOff x="8301022" y="4729566"/>
            <a:chExt cx="222624" cy="222624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FD737F-DE6E-4DCA-BAAA-346518CD4547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B0C557F-506F-4775-8004-CC7F2F66619A}"/>
                </a:ext>
              </a:extLst>
            </p:cNvPr>
            <p:cNvCxnSpPr>
              <a:stCxn id="112" idx="2"/>
              <a:endCxn id="112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328CAB1-73FC-4B86-8952-32E9355D34BA}"/>
                </a:ext>
              </a:extLst>
            </p:cNvPr>
            <p:cNvCxnSpPr>
              <a:cxnSpLocks/>
              <a:stCxn id="112" idx="0"/>
              <a:endCxn id="112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726DB14-A34C-4FDB-BA39-22A142F30F3D}"/>
              </a:ext>
            </a:extLst>
          </p:cNvPr>
          <p:cNvCxnSpPr>
            <a:cxnSpLocks/>
            <a:stCxn id="118" idx="0"/>
            <a:endCxn id="112" idx="4"/>
          </p:cNvCxnSpPr>
          <p:nvPr/>
        </p:nvCxnSpPr>
        <p:spPr>
          <a:xfrm flipH="1" flipV="1">
            <a:off x="7805525" y="5817064"/>
            <a:ext cx="1965" cy="2270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CBF5B06-7E7E-4252-A4FC-FB1A76852D96}"/>
              </a:ext>
            </a:extLst>
          </p:cNvPr>
          <p:cNvSpPr/>
          <p:nvPr/>
        </p:nvSpPr>
        <p:spPr>
          <a:xfrm>
            <a:off x="7637426" y="6044100"/>
            <a:ext cx="34012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108088D-D052-4AD9-B1AE-723765DE0F9A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748493" y="6293921"/>
            <a:ext cx="2812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90369B0-1733-468C-B68F-5CB32348138D}"/>
              </a:ext>
            </a:extLst>
          </p:cNvPr>
          <p:cNvSpPr/>
          <p:nvPr/>
        </p:nvSpPr>
        <p:spPr>
          <a:xfrm>
            <a:off x="10029742" y="6118967"/>
            <a:ext cx="216225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Counter value flow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E8B476-2D26-4247-A04B-A7BDF031C734}"/>
              </a:ext>
            </a:extLst>
          </p:cNvPr>
          <p:cNvSpPr/>
          <p:nvPr/>
        </p:nvSpPr>
        <p:spPr>
          <a:xfrm>
            <a:off x="6277712" y="4063626"/>
            <a:ext cx="3216666" cy="22702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3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CC6EE-D3CE-4044-B71F-DC9B79B9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Pre-computation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2A876-558E-48EB-BB4F-D63E5722F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Round 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Input values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r>
              <a:rPr lang="en-US" altLang="ko-KR" dirty="0"/>
              <a:t>[0]: Nonce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2</a:t>
            </a:r>
            <a:r>
              <a:rPr lang="en-US" altLang="ko-KR" dirty="0"/>
              <a:t>[1]: Nonce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r>
              <a:rPr lang="en-US" altLang="ko-KR" b="1" dirty="0"/>
              <a:t>Same</a:t>
            </a:r>
            <a:r>
              <a:rPr lang="ko-KR" altLang="en-US" b="1" dirty="0"/>
              <a:t> </a:t>
            </a:r>
            <a:r>
              <a:rPr lang="en-US" altLang="ko-KR" b="1" dirty="0"/>
              <a:t>as</a:t>
            </a:r>
            <a:r>
              <a:rPr lang="ko-KR" altLang="en-US" b="1" dirty="0"/>
              <a:t> </a:t>
            </a:r>
            <a:r>
              <a:rPr lang="en-US" altLang="ko-KR" b="1" dirty="0"/>
              <a:t>Round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75CCBD-6DE3-4F73-8CDA-85C068F03205}"/>
              </a:ext>
            </a:extLst>
          </p:cNvPr>
          <p:cNvSpPr/>
          <p:nvPr/>
        </p:nvSpPr>
        <p:spPr>
          <a:xfrm>
            <a:off x="5937777" y="537893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C59FB-1191-4ACA-855C-6C0155042A8A}"/>
              </a:ext>
            </a:extLst>
          </p:cNvPr>
          <p:cNvSpPr/>
          <p:nvPr/>
        </p:nvSpPr>
        <p:spPr>
          <a:xfrm>
            <a:off x="5937777" y="3422759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6DA8A-3CBF-4E3D-A05D-43DC3B7CC24D}"/>
              </a:ext>
            </a:extLst>
          </p:cNvPr>
          <p:cNvSpPr/>
          <p:nvPr/>
        </p:nvSpPr>
        <p:spPr>
          <a:xfrm>
            <a:off x="5937777" y="2349423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E3494-11BE-4182-B760-FA7DB5D507B5}"/>
              </a:ext>
            </a:extLst>
          </p:cNvPr>
          <p:cNvSpPr/>
          <p:nvPr/>
        </p:nvSpPr>
        <p:spPr>
          <a:xfrm>
            <a:off x="5937777" y="1276085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DE0048-40F6-4E76-B4CC-12C7BDDD9ABD}"/>
              </a:ext>
            </a:extLst>
          </p:cNvPr>
          <p:cNvSpPr/>
          <p:nvPr/>
        </p:nvSpPr>
        <p:spPr>
          <a:xfrm>
            <a:off x="10396178" y="537893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7D4945-BD4A-48B2-A641-3B6FF95E7B3B}"/>
              </a:ext>
            </a:extLst>
          </p:cNvPr>
          <p:cNvSpPr/>
          <p:nvPr/>
        </p:nvSpPr>
        <p:spPr>
          <a:xfrm>
            <a:off x="10396178" y="3422759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196B05-90AC-4A4B-8F51-3CC7698292BA}"/>
              </a:ext>
            </a:extLst>
          </p:cNvPr>
          <p:cNvSpPr/>
          <p:nvPr/>
        </p:nvSpPr>
        <p:spPr>
          <a:xfrm>
            <a:off x="10396178" y="234942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BE0678-8D37-42B2-A283-3467A78AC1D0}"/>
              </a:ext>
            </a:extLst>
          </p:cNvPr>
          <p:cNvSpPr/>
          <p:nvPr/>
        </p:nvSpPr>
        <p:spPr>
          <a:xfrm>
            <a:off x="10396178" y="1276085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544E4F-2E8C-415D-B9BD-44BE4404CD7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21679" y="3743192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5A4C74-1C8D-4790-9922-176EF4A5DECC}"/>
              </a:ext>
            </a:extLst>
          </p:cNvPr>
          <p:cNvCxnSpPr>
            <a:cxnSpLocks/>
          </p:cNvCxnSpPr>
          <p:nvPr/>
        </p:nvCxnSpPr>
        <p:spPr>
          <a:xfrm>
            <a:off x="9467191" y="3736807"/>
            <a:ext cx="612640" cy="197343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C4AFD2-9820-4465-A163-79CE450CEC3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060845" y="5699366"/>
            <a:ext cx="335333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CDCB86C-0087-4770-AE53-B5ABBCB12B4A}"/>
              </a:ext>
            </a:extLst>
          </p:cNvPr>
          <p:cNvCxnSpPr/>
          <p:nvPr/>
        </p:nvCxnSpPr>
        <p:spPr>
          <a:xfrm>
            <a:off x="7330290" y="2694205"/>
            <a:ext cx="2164088" cy="12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B4365EA-87AB-4B7C-99B8-22B719EB97B7}"/>
              </a:ext>
            </a:extLst>
          </p:cNvPr>
          <p:cNvCxnSpPr>
            <a:cxnSpLocks/>
          </p:cNvCxnSpPr>
          <p:nvPr/>
        </p:nvCxnSpPr>
        <p:spPr>
          <a:xfrm>
            <a:off x="9476479" y="2706976"/>
            <a:ext cx="592977" cy="1048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C4FD1A-311B-4D29-A2B0-63FA4DF285CF}"/>
              </a:ext>
            </a:extLst>
          </p:cNvPr>
          <p:cNvCxnSpPr>
            <a:cxnSpLocks/>
          </p:cNvCxnSpPr>
          <p:nvPr/>
        </p:nvCxnSpPr>
        <p:spPr>
          <a:xfrm>
            <a:off x="10056083" y="3744790"/>
            <a:ext cx="353909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2663BB1-5C9E-4E81-9D2A-C304B2C4E5A8}"/>
              </a:ext>
            </a:extLst>
          </p:cNvPr>
          <p:cNvCxnSpPr/>
          <p:nvPr/>
        </p:nvCxnSpPr>
        <p:spPr>
          <a:xfrm>
            <a:off x="7321679" y="1596519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E024019-0F9C-48FD-BAC0-EDCC3B35534C}"/>
              </a:ext>
            </a:extLst>
          </p:cNvPr>
          <p:cNvCxnSpPr>
            <a:cxnSpLocks/>
          </p:cNvCxnSpPr>
          <p:nvPr/>
        </p:nvCxnSpPr>
        <p:spPr>
          <a:xfrm>
            <a:off x="9467868" y="1609290"/>
            <a:ext cx="592977" cy="1048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B9B9AF0-3604-4F3E-969C-0AC5898ED10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0048875" y="2669857"/>
            <a:ext cx="34730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3005FDC-7FA6-4122-9DCF-E73E87DCBEB4}"/>
              </a:ext>
            </a:extLst>
          </p:cNvPr>
          <p:cNvCxnSpPr/>
          <p:nvPr/>
        </p:nvCxnSpPr>
        <p:spPr>
          <a:xfrm>
            <a:off x="7330290" y="5705752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86269EA-029C-4115-B6E7-AC2B147A0DF4}"/>
              </a:ext>
            </a:extLst>
          </p:cNvPr>
          <p:cNvCxnSpPr>
            <a:cxnSpLocks/>
          </p:cNvCxnSpPr>
          <p:nvPr/>
        </p:nvCxnSpPr>
        <p:spPr>
          <a:xfrm flipV="1">
            <a:off x="9474994" y="1583531"/>
            <a:ext cx="600075" cy="4155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FF5457D-11B9-43D6-8808-121EB2ACE7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056083" y="1596519"/>
            <a:ext cx="34009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AD0652-6B43-40B7-ACBA-8598F6FC4314}"/>
              </a:ext>
            </a:extLst>
          </p:cNvPr>
          <p:cNvSpPr/>
          <p:nvPr/>
        </p:nvSpPr>
        <p:spPr>
          <a:xfrm>
            <a:off x="8663450" y="5549955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F21B0A-3689-4F02-A712-BB549809BE66}"/>
              </a:ext>
            </a:extLst>
          </p:cNvPr>
          <p:cNvSpPr/>
          <p:nvPr/>
        </p:nvSpPr>
        <p:spPr>
          <a:xfrm>
            <a:off x="8042382" y="4118790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0504E81-4A49-423E-9E26-F230C256939E}"/>
              </a:ext>
            </a:extLst>
          </p:cNvPr>
          <p:cNvGrpSpPr/>
          <p:nvPr/>
        </p:nvGrpSpPr>
        <p:grpSpPr>
          <a:xfrm>
            <a:off x="8301022" y="4858153"/>
            <a:ext cx="222624" cy="222624"/>
            <a:chOff x="8301022" y="4729566"/>
            <a:chExt cx="222624" cy="222624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CF04881-2E2B-4585-AE59-05989867C066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36C6973-9499-4102-8D74-0E72B6070E24}"/>
                </a:ext>
              </a:extLst>
            </p:cNvPr>
            <p:cNvCxnSpPr>
              <a:stCxn id="78" idx="2"/>
              <a:endCxn id="78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CF1380A-A894-41E3-B08E-7BE7A8089001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ED6B1D8-89BC-47D3-A7E4-E81CC80F3A2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8412334" y="3743192"/>
            <a:ext cx="0" cy="375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8CF6994-05F9-4AD8-8473-83017A71A817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8412334" y="4468698"/>
            <a:ext cx="0" cy="38945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35C0830-D203-42DE-8680-D27F4F34F497}"/>
              </a:ext>
            </a:extLst>
          </p:cNvPr>
          <p:cNvGrpSpPr/>
          <p:nvPr/>
        </p:nvGrpSpPr>
        <p:grpSpPr>
          <a:xfrm>
            <a:off x="8301937" y="5594440"/>
            <a:ext cx="222624" cy="222624"/>
            <a:chOff x="6357953" y="4543829"/>
            <a:chExt cx="222624" cy="22262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0347092-B026-4F98-A868-308655C0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357953" y="4655141"/>
              <a:ext cx="222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1FB5C79-A586-4149-BF63-83C5B7D5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469265" y="4543829"/>
              <a:ext cx="0" cy="22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10163CC-63BF-4B32-8E2C-1F7DAF08432D}"/>
                </a:ext>
              </a:extLst>
            </p:cNvPr>
            <p:cNvSpPr/>
            <p:nvPr/>
          </p:nvSpPr>
          <p:spPr>
            <a:xfrm>
              <a:off x="6357955" y="4543829"/>
              <a:ext cx="222619" cy="222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5F47A7F-559A-4661-A5DA-33731DFC02F1}"/>
              </a:ext>
            </a:extLst>
          </p:cNvPr>
          <p:cNvCxnSpPr>
            <a:cxnSpLocks/>
            <a:stCxn id="78" idx="4"/>
            <a:endCxn id="97" idx="0"/>
          </p:cNvCxnSpPr>
          <p:nvPr/>
        </p:nvCxnSpPr>
        <p:spPr>
          <a:xfrm>
            <a:off x="8412334" y="5080777"/>
            <a:ext cx="915" cy="51366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5D6ED5E-015B-4F22-A01F-98E75686B2EF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7991475" y="4969465"/>
            <a:ext cx="30954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3C5A14-1B00-46DB-BB0E-D3E489F82728}"/>
              </a:ext>
            </a:extLst>
          </p:cNvPr>
          <p:cNvSpPr/>
          <p:nvPr/>
        </p:nvSpPr>
        <p:spPr>
          <a:xfrm>
            <a:off x="6280093" y="4795223"/>
            <a:ext cx="1694207" cy="3499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RK[2 mod 2k/w]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6317831-441C-4350-98FF-2869EE4E39B5}"/>
              </a:ext>
            </a:extLst>
          </p:cNvPr>
          <p:cNvGrpSpPr/>
          <p:nvPr/>
        </p:nvGrpSpPr>
        <p:grpSpPr>
          <a:xfrm>
            <a:off x="7694213" y="5594440"/>
            <a:ext cx="222624" cy="222624"/>
            <a:chOff x="8301022" y="4729566"/>
            <a:chExt cx="222624" cy="222624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FD737F-DE6E-4DCA-BAAA-346518CD4547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B0C557F-506F-4775-8004-CC7F2F66619A}"/>
                </a:ext>
              </a:extLst>
            </p:cNvPr>
            <p:cNvCxnSpPr>
              <a:stCxn id="112" idx="2"/>
              <a:endCxn id="112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328CAB1-73FC-4B86-8952-32E9355D34BA}"/>
                </a:ext>
              </a:extLst>
            </p:cNvPr>
            <p:cNvCxnSpPr>
              <a:cxnSpLocks/>
              <a:stCxn id="112" idx="0"/>
              <a:endCxn id="112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726DB14-A34C-4FDB-BA39-22A142F30F3D}"/>
              </a:ext>
            </a:extLst>
          </p:cNvPr>
          <p:cNvCxnSpPr>
            <a:cxnSpLocks/>
            <a:stCxn id="118" idx="0"/>
            <a:endCxn id="112" idx="4"/>
          </p:cNvCxnSpPr>
          <p:nvPr/>
        </p:nvCxnSpPr>
        <p:spPr>
          <a:xfrm flipH="1" flipV="1">
            <a:off x="7805525" y="5817064"/>
            <a:ext cx="1965" cy="2270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CBF5B06-7E7E-4252-A4FC-FB1A76852D96}"/>
              </a:ext>
            </a:extLst>
          </p:cNvPr>
          <p:cNvSpPr/>
          <p:nvPr/>
        </p:nvSpPr>
        <p:spPr>
          <a:xfrm>
            <a:off x="7637426" y="6044100"/>
            <a:ext cx="34012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9EC15DE-9BB4-4A3C-A4AC-F9F8A682BF9D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748493" y="6293921"/>
            <a:ext cx="2812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F9F639-DC58-4D6F-9875-15DF874F912D}"/>
              </a:ext>
            </a:extLst>
          </p:cNvPr>
          <p:cNvSpPr/>
          <p:nvPr/>
        </p:nvSpPr>
        <p:spPr>
          <a:xfrm>
            <a:off x="10029742" y="6118967"/>
            <a:ext cx="216225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Counter value flow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1D8028-EB51-4CA6-A301-FC6AA9C9196E}"/>
              </a:ext>
            </a:extLst>
          </p:cNvPr>
          <p:cNvSpPr/>
          <p:nvPr/>
        </p:nvSpPr>
        <p:spPr>
          <a:xfrm>
            <a:off x="6277712" y="4063626"/>
            <a:ext cx="3216666" cy="22702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B61BD68-3463-4C34-A58D-BCE21ECD919C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8524558" y="5705750"/>
            <a:ext cx="9686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4ACC6EE-D3CE-4044-B71F-DC9B79B9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Pre-computation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2A876-558E-48EB-BB4F-D63E5722F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Round 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Input values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3</a:t>
            </a:r>
            <a:r>
              <a:rPr lang="en-US" altLang="ko-KR" dirty="0"/>
              <a:t>[0]: Nonce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3</a:t>
            </a:r>
            <a:r>
              <a:rPr lang="en-US" altLang="ko-KR" dirty="0"/>
              <a:t>[1]: Counter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r>
              <a:rPr lang="en-US" altLang="ko-KR" b="1" dirty="0"/>
              <a:t>X</a:t>
            </a:r>
            <a:r>
              <a:rPr lang="en-US" altLang="ko-KR" b="1" baseline="-25000" dirty="0"/>
              <a:t>3</a:t>
            </a:r>
            <a:r>
              <a:rPr lang="en-US" altLang="ko-KR" b="1" dirty="0"/>
              <a:t>[0] ^ (Round Counter) part skip</a:t>
            </a:r>
          </a:p>
          <a:p>
            <a:r>
              <a:rPr lang="en-US" altLang="ko-KR" b="1" dirty="0"/>
              <a:t>One</a:t>
            </a:r>
            <a:r>
              <a:rPr lang="ko-KR" altLang="en-US" b="1" dirty="0"/>
              <a:t> </a:t>
            </a:r>
            <a:r>
              <a:rPr lang="en-US" altLang="ko-KR" b="1" dirty="0"/>
              <a:t>more</a:t>
            </a:r>
            <a:r>
              <a:rPr lang="ko-KR" altLang="en-US" b="1" dirty="0"/>
              <a:t> </a:t>
            </a:r>
            <a:r>
              <a:rPr lang="en-US" altLang="ko-KR" b="1" dirty="0"/>
              <a:t>block</a:t>
            </a:r>
            <a:r>
              <a:rPr lang="ko-KR" altLang="en-US" b="1" dirty="0"/>
              <a:t> </a:t>
            </a:r>
            <a:r>
              <a:rPr lang="en-US" altLang="ko-KR" b="1" dirty="0"/>
              <a:t>affected</a:t>
            </a:r>
            <a:r>
              <a:rPr lang="ko-KR" altLang="en-US" b="1" dirty="0"/>
              <a:t> </a:t>
            </a:r>
            <a:r>
              <a:rPr lang="en-US" altLang="ko-KR" b="1" dirty="0"/>
              <a:t>by</a:t>
            </a:r>
            <a:r>
              <a:rPr lang="ko-KR" altLang="en-US" b="1" dirty="0"/>
              <a:t> </a:t>
            </a:r>
            <a:r>
              <a:rPr lang="en-US" altLang="ko-KR" b="1" dirty="0"/>
              <a:t>counter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75CCBD-6DE3-4F73-8CDA-85C068F03205}"/>
              </a:ext>
            </a:extLst>
          </p:cNvPr>
          <p:cNvSpPr/>
          <p:nvPr/>
        </p:nvSpPr>
        <p:spPr>
          <a:xfrm>
            <a:off x="5937777" y="537893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C59FB-1191-4ACA-855C-6C0155042A8A}"/>
              </a:ext>
            </a:extLst>
          </p:cNvPr>
          <p:cNvSpPr/>
          <p:nvPr/>
        </p:nvSpPr>
        <p:spPr>
          <a:xfrm>
            <a:off x="5937777" y="3422759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6DA8A-3CBF-4E3D-A05D-43DC3B7CC24D}"/>
              </a:ext>
            </a:extLst>
          </p:cNvPr>
          <p:cNvSpPr/>
          <p:nvPr/>
        </p:nvSpPr>
        <p:spPr>
          <a:xfrm>
            <a:off x="5937777" y="234942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E3494-11BE-4182-B760-FA7DB5D507B5}"/>
              </a:ext>
            </a:extLst>
          </p:cNvPr>
          <p:cNvSpPr/>
          <p:nvPr/>
        </p:nvSpPr>
        <p:spPr>
          <a:xfrm>
            <a:off x="5937777" y="1276085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DE0048-40F6-4E76-B4CC-12C7BDDD9ABD}"/>
              </a:ext>
            </a:extLst>
          </p:cNvPr>
          <p:cNvSpPr/>
          <p:nvPr/>
        </p:nvSpPr>
        <p:spPr>
          <a:xfrm>
            <a:off x="10396178" y="5378933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4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7D4945-BD4A-48B2-A641-3B6FF95E7B3B}"/>
              </a:ext>
            </a:extLst>
          </p:cNvPr>
          <p:cNvSpPr/>
          <p:nvPr/>
        </p:nvSpPr>
        <p:spPr>
          <a:xfrm>
            <a:off x="10396178" y="3422759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4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196B05-90AC-4A4B-8F51-3CC7698292BA}"/>
              </a:ext>
            </a:extLst>
          </p:cNvPr>
          <p:cNvSpPr/>
          <p:nvPr/>
        </p:nvSpPr>
        <p:spPr>
          <a:xfrm>
            <a:off x="10396178" y="234942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4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BE0678-8D37-42B2-A283-3467A78AC1D0}"/>
              </a:ext>
            </a:extLst>
          </p:cNvPr>
          <p:cNvSpPr/>
          <p:nvPr/>
        </p:nvSpPr>
        <p:spPr>
          <a:xfrm>
            <a:off x="10396178" y="1276085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4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544E4F-2E8C-415D-B9BD-44BE4404CD7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21679" y="3743192"/>
            <a:ext cx="2164088" cy="12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5A4C74-1C8D-4790-9922-176EF4A5DECC}"/>
              </a:ext>
            </a:extLst>
          </p:cNvPr>
          <p:cNvCxnSpPr>
            <a:cxnSpLocks/>
          </p:cNvCxnSpPr>
          <p:nvPr/>
        </p:nvCxnSpPr>
        <p:spPr>
          <a:xfrm>
            <a:off x="9467191" y="3736807"/>
            <a:ext cx="612640" cy="197343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C4AFD2-9820-4465-A163-79CE450CEC3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060845" y="5699366"/>
            <a:ext cx="335333" cy="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CDCB86C-0087-4770-AE53-B5ABBCB12B4A}"/>
              </a:ext>
            </a:extLst>
          </p:cNvPr>
          <p:cNvCxnSpPr/>
          <p:nvPr/>
        </p:nvCxnSpPr>
        <p:spPr>
          <a:xfrm>
            <a:off x="7330290" y="2694205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B4365EA-87AB-4B7C-99B8-22B719EB97B7}"/>
              </a:ext>
            </a:extLst>
          </p:cNvPr>
          <p:cNvCxnSpPr>
            <a:cxnSpLocks/>
          </p:cNvCxnSpPr>
          <p:nvPr/>
        </p:nvCxnSpPr>
        <p:spPr>
          <a:xfrm>
            <a:off x="9476479" y="2706976"/>
            <a:ext cx="592977" cy="1048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C4FD1A-311B-4D29-A2B0-63FA4DF285CF}"/>
              </a:ext>
            </a:extLst>
          </p:cNvPr>
          <p:cNvCxnSpPr>
            <a:cxnSpLocks/>
          </p:cNvCxnSpPr>
          <p:nvPr/>
        </p:nvCxnSpPr>
        <p:spPr>
          <a:xfrm>
            <a:off x="10056083" y="3744790"/>
            <a:ext cx="35390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2663BB1-5C9E-4E81-9D2A-C304B2C4E5A8}"/>
              </a:ext>
            </a:extLst>
          </p:cNvPr>
          <p:cNvCxnSpPr/>
          <p:nvPr/>
        </p:nvCxnSpPr>
        <p:spPr>
          <a:xfrm>
            <a:off x="7321679" y="1596519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E024019-0F9C-48FD-BAC0-EDCC3B35534C}"/>
              </a:ext>
            </a:extLst>
          </p:cNvPr>
          <p:cNvCxnSpPr>
            <a:cxnSpLocks/>
          </p:cNvCxnSpPr>
          <p:nvPr/>
        </p:nvCxnSpPr>
        <p:spPr>
          <a:xfrm>
            <a:off x="9467868" y="1609290"/>
            <a:ext cx="592977" cy="1048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B9B9AF0-3604-4F3E-969C-0AC5898ED10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0048875" y="2669857"/>
            <a:ext cx="34730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3005FDC-7FA6-4122-9DCF-E73E87DCBEB4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7330290" y="5705750"/>
            <a:ext cx="971649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86269EA-029C-4115-B6E7-AC2B147A0DF4}"/>
              </a:ext>
            </a:extLst>
          </p:cNvPr>
          <p:cNvCxnSpPr>
            <a:cxnSpLocks/>
          </p:cNvCxnSpPr>
          <p:nvPr/>
        </p:nvCxnSpPr>
        <p:spPr>
          <a:xfrm flipV="1">
            <a:off x="9477375" y="1581150"/>
            <a:ext cx="596900" cy="41314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FF5457D-11B9-43D6-8808-121EB2ACE7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056083" y="1596519"/>
            <a:ext cx="340095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AD0652-6B43-40B7-ACBA-8598F6FC4314}"/>
              </a:ext>
            </a:extLst>
          </p:cNvPr>
          <p:cNvSpPr/>
          <p:nvPr/>
        </p:nvSpPr>
        <p:spPr>
          <a:xfrm>
            <a:off x="8663450" y="5549955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F21B0A-3689-4F02-A712-BB549809BE66}"/>
              </a:ext>
            </a:extLst>
          </p:cNvPr>
          <p:cNvSpPr/>
          <p:nvPr/>
        </p:nvSpPr>
        <p:spPr>
          <a:xfrm>
            <a:off x="8042382" y="4118790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0504E81-4A49-423E-9E26-F230C256939E}"/>
              </a:ext>
            </a:extLst>
          </p:cNvPr>
          <p:cNvGrpSpPr/>
          <p:nvPr/>
        </p:nvGrpSpPr>
        <p:grpSpPr>
          <a:xfrm>
            <a:off x="8301022" y="4858153"/>
            <a:ext cx="222624" cy="222624"/>
            <a:chOff x="8301022" y="4729566"/>
            <a:chExt cx="222624" cy="222624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CF04881-2E2B-4585-AE59-05989867C066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36C6973-9499-4102-8D74-0E72B6070E24}"/>
                </a:ext>
              </a:extLst>
            </p:cNvPr>
            <p:cNvCxnSpPr>
              <a:stCxn id="78" idx="2"/>
              <a:endCxn id="78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CF1380A-A894-41E3-B08E-7BE7A8089001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ED6B1D8-89BC-47D3-A7E4-E81CC80F3A2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8412334" y="3743192"/>
            <a:ext cx="0" cy="37559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8CF6994-05F9-4AD8-8473-83017A71A817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8412334" y="4468698"/>
            <a:ext cx="0" cy="38945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35C0830-D203-42DE-8680-D27F4F34F497}"/>
              </a:ext>
            </a:extLst>
          </p:cNvPr>
          <p:cNvGrpSpPr/>
          <p:nvPr/>
        </p:nvGrpSpPr>
        <p:grpSpPr>
          <a:xfrm>
            <a:off x="8301937" y="5594440"/>
            <a:ext cx="222624" cy="222624"/>
            <a:chOff x="6357953" y="4543829"/>
            <a:chExt cx="222624" cy="22262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0347092-B026-4F98-A868-308655C0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357953" y="4655141"/>
              <a:ext cx="2226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1FB5C79-A586-4149-BF63-83C5B7D5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469265" y="4543829"/>
              <a:ext cx="0" cy="2226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10163CC-63BF-4B32-8E2C-1F7DAF08432D}"/>
                </a:ext>
              </a:extLst>
            </p:cNvPr>
            <p:cNvSpPr/>
            <p:nvPr/>
          </p:nvSpPr>
          <p:spPr>
            <a:xfrm>
              <a:off x="6357955" y="4543829"/>
              <a:ext cx="222619" cy="2226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5F47A7F-559A-4661-A5DA-33731DFC02F1}"/>
              </a:ext>
            </a:extLst>
          </p:cNvPr>
          <p:cNvCxnSpPr>
            <a:cxnSpLocks/>
            <a:stCxn id="78" idx="4"/>
            <a:endCxn id="97" idx="0"/>
          </p:cNvCxnSpPr>
          <p:nvPr/>
        </p:nvCxnSpPr>
        <p:spPr>
          <a:xfrm>
            <a:off x="8412334" y="5080777"/>
            <a:ext cx="915" cy="51366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5D6ED5E-015B-4F22-A01F-98E75686B2EF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7991475" y="4969465"/>
            <a:ext cx="309547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3C5A14-1B00-46DB-BB0E-D3E489F82728}"/>
              </a:ext>
            </a:extLst>
          </p:cNvPr>
          <p:cNvSpPr/>
          <p:nvPr/>
        </p:nvSpPr>
        <p:spPr>
          <a:xfrm>
            <a:off x="6280093" y="4795223"/>
            <a:ext cx="1694207" cy="3499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RK[3 mod 2k/w]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6317831-441C-4350-98FF-2869EE4E39B5}"/>
              </a:ext>
            </a:extLst>
          </p:cNvPr>
          <p:cNvGrpSpPr/>
          <p:nvPr/>
        </p:nvGrpSpPr>
        <p:grpSpPr>
          <a:xfrm>
            <a:off x="7694213" y="5594440"/>
            <a:ext cx="222624" cy="222624"/>
            <a:chOff x="8301022" y="4729566"/>
            <a:chExt cx="222624" cy="222624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FD737F-DE6E-4DCA-BAAA-346518CD4547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B0C557F-506F-4775-8004-CC7F2F66619A}"/>
                </a:ext>
              </a:extLst>
            </p:cNvPr>
            <p:cNvCxnSpPr>
              <a:stCxn id="112" idx="2"/>
              <a:endCxn id="112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328CAB1-73FC-4B86-8952-32E9355D34BA}"/>
                </a:ext>
              </a:extLst>
            </p:cNvPr>
            <p:cNvCxnSpPr>
              <a:cxnSpLocks/>
              <a:stCxn id="112" idx="0"/>
              <a:endCxn id="112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726DB14-A34C-4FDB-BA39-22A142F30F3D}"/>
              </a:ext>
            </a:extLst>
          </p:cNvPr>
          <p:cNvCxnSpPr>
            <a:cxnSpLocks/>
            <a:stCxn id="118" idx="0"/>
            <a:endCxn id="112" idx="4"/>
          </p:cNvCxnSpPr>
          <p:nvPr/>
        </p:nvCxnSpPr>
        <p:spPr>
          <a:xfrm flipH="1" flipV="1">
            <a:off x="7805525" y="5817064"/>
            <a:ext cx="1965" cy="2270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CBF5B06-7E7E-4252-A4FC-FB1A76852D96}"/>
              </a:ext>
            </a:extLst>
          </p:cNvPr>
          <p:cNvSpPr/>
          <p:nvPr/>
        </p:nvSpPr>
        <p:spPr>
          <a:xfrm>
            <a:off x="7637426" y="6044100"/>
            <a:ext cx="34012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CA8B2C-B6A0-4922-8165-358367423439}"/>
              </a:ext>
            </a:extLst>
          </p:cNvPr>
          <p:cNvSpPr/>
          <p:nvPr/>
        </p:nvSpPr>
        <p:spPr>
          <a:xfrm>
            <a:off x="5870187" y="5323613"/>
            <a:ext cx="2162258" cy="10350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85A5FE-763E-4946-919F-EA39E57F3332}"/>
              </a:ext>
            </a:extLst>
          </p:cNvPr>
          <p:cNvCxnSpPr>
            <a:endCxn id="15" idx="0"/>
          </p:cNvCxnSpPr>
          <p:nvPr/>
        </p:nvCxnSpPr>
        <p:spPr>
          <a:xfrm>
            <a:off x="5623727" y="4795223"/>
            <a:ext cx="1327589" cy="52839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C38007D-7685-4456-801B-CF4F0B8D44B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748493" y="6293921"/>
            <a:ext cx="2812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C579C6-B548-4030-B0F5-6F1DB17787AE}"/>
              </a:ext>
            </a:extLst>
          </p:cNvPr>
          <p:cNvSpPr/>
          <p:nvPr/>
        </p:nvSpPr>
        <p:spPr>
          <a:xfrm>
            <a:off x="10029742" y="6118967"/>
            <a:ext cx="216225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Counter value flow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49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B61BD68-3463-4C34-A58D-BCE21ECD919C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8524558" y="5705750"/>
            <a:ext cx="9686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4ACC6EE-D3CE-4044-B71F-DC9B79B9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Pre-computation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2A876-558E-48EB-BB4F-D63E5722F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Round 4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Input values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4</a:t>
            </a:r>
            <a:r>
              <a:rPr lang="en-US" altLang="ko-KR" dirty="0"/>
              <a:t>[0]: Counter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4</a:t>
            </a:r>
            <a:r>
              <a:rPr lang="en-US" altLang="ko-KR" dirty="0"/>
              <a:t>[1]: Nonce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r>
              <a:rPr lang="en-US" altLang="ko-KR" b="1" dirty="0"/>
              <a:t>Same as Round 0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75CCBD-6DE3-4F73-8CDA-85C068F03205}"/>
              </a:ext>
            </a:extLst>
          </p:cNvPr>
          <p:cNvSpPr/>
          <p:nvPr/>
        </p:nvSpPr>
        <p:spPr>
          <a:xfrm>
            <a:off x="5937777" y="5378933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4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C59FB-1191-4ACA-855C-6C0155042A8A}"/>
              </a:ext>
            </a:extLst>
          </p:cNvPr>
          <p:cNvSpPr/>
          <p:nvPr/>
        </p:nvSpPr>
        <p:spPr>
          <a:xfrm>
            <a:off x="5937777" y="3422759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4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6DA8A-3CBF-4E3D-A05D-43DC3B7CC24D}"/>
              </a:ext>
            </a:extLst>
          </p:cNvPr>
          <p:cNvSpPr/>
          <p:nvPr/>
        </p:nvSpPr>
        <p:spPr>
          <a:xfrm>
            <a:off x="5937777" y="234942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4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E3494-11BE-4182-B760-FA7DB5D507B5}"/>
              </a:ext>
            </a:extLst>
          </p:cNvPr>
          <p:cNvSpPr/>
          <p:nvPr/>
        </p:nvSpPr>
        <p:spPr>
          <a:xfrm>
            <a:off x="5937777" y="1276085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4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DE0048-40F6-4E76-B4CC-12C7BDDD9ABD}"/>
              </a:ext>
            </a:extLst>
          </p:cNvPr>
          <p:cNvSpPr/>
          <p:nvPr/>
        </p:nvSpPr>
        <p:spPr>
          <a:xfrm>
            <a:off x="10396178" y="537893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5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7D4945-BD4A-48B2-A641-3B6FF95E7B3B}"/>
              </a:ext>
            </a:extLst>
          </p:cNvPr>
          <p:cNvSpPr/>
          <p:nvPr/>
        </p:nvSpPr>
        <p:spPr>
          <a:xfrm>
            <a:off x="10396178" y="3422759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5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196B05-90AC-4A4B-8F51-3CC7698292BA}"/>
              </a:ext>
            </a:extLst>
          </p:cNvPr>
          <p:cNvSpPr/>
          <p:nvPr/>
        </p:nvSpPr>
        <p:spPr>
          <a:xfrm>
            <a:off x="10396178" y="2349423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5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BE0678-8D37-42B2-A283-3467A78AC1D0}"/>
              </a:ext>
            </a:extLst>
          </p:cNvPr>
          <p:cNvSpPr/>
          <p:nvPr/>
        </p:nvSpPr>
        <p:spPr>
          <a:xfrm>
            <a:off x="10396178" y="1276085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5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544E4F-2E8C-415D-B9BD-44BE4404CD7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21679" y="3743192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5A4C74-1C8D-4790-9922-176EF4A5DECC}"/>
              </a:ext>
            </a:extLst>
          </p:cNvPr>
          <p:cNvCxnSpPr>
            <a:cxnSpLocks/>
          </p:cNvCxnSpPr>
          <p:nvPr/>
        </p:nvCxnSpPr>
        <p:spPr>
          <a:xfrm>
            <a:off x="9467191" y="3736807"/>
            <a:ext cx="612640" cy="197343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C4AFD2-9820-4465-A163-79CE450CEC3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060845" y="5699366"/>
            <a:ext cx="335333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CDCB86C-0087-4770-AE53-B5ABBCB12B4A}"/>
              </a:ext>
            </a:extLst>
          </p:cNvPr>
          <p:cNvCxnSpPr/>
          <p:nvPr/>
        </p:nvCxnSpPr>
        <p:spPr>
          <a:xfrm>
            <a:off x="7330290" y="2694205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B4365EA-87AB-4B7C-99B8-22B719EB97B7}"/>
              </a:ext>
            </a:extLst>
          </p:cNvPr>
          <p:cNvCxnSpPr>
            <a:cxnSpLocks/>
          </p:cNvCxnSpPr>
          <p:nvPr/>
        </p:nvCxnSpPr>
        <p:spPr>
          <a:xfrm>
            <a:off x="9476479" y="2706976"/>
            <a:ext cx="592977" cy="1048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C4FD1A-311B-4D29-A2B0-63FA4DF285CF}"/>
              </a:ext>
            </a:extLst>
          </p:cNvPr>
          <p:cNvCxnSpPr>
            <a:cxnSpLocks/>
          </p:cNvCxnSpPr>
          <p:nvPr/>
        </p:nvCxnSpPr>
        <p:spPr>
          <a:xfrm>
            <a:off x="10056083" y="3744790"/>
            <a:ext cx="35390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2663BB1-5C9E-4E81-9D2A-C304B2C4E5A8}"/>
              </a:ext>
            </a:extLst>
          </p:cNvPr>
          <p:cNvCxnSpPr/>
          <p:nvPr/>
        </p:nvCxnSpPr>
        <p:spPr>
          <a:xfrm>
            <a:off x="7321679" y="1596519"/>
            <a:ext cx="2164088" cy="12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E024019-0F9C-48FD-BAC0-EDCC3B35534C}"/>
              </a:ext>
            </a:extLst>
          </p:cNvPr>
          <p:cNvCxnSpPr>
            <a:cxnSpLocks/>
          </p:cNvCxnSpPr>
          <p:nvPr/>
        </p:nvCxnSpPr>
        <p:spPr>
          <a:xfrm>
            <a:off x="9467868" y="1609290"/>
            <a:ext cx="592977" cy="1048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B9B9AF0-3604-4F3E-969C-0AC5898ED10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0048875" y="2669857"/>
            <a:ext cx="34730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3005FDC-7FA6-4122-9DCF-E73E87DCBEB4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7330290" y="5705750"/>
            <a:ext cx="971649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86269EA-029C-4115-B6E7-AC2B147A0DF4}"/>
              </a:ext>
            </a:extLst>
          </p:cNvPr>
          <p:cNvCxnSpPr>
            <a:cxnSpLocks/>
          </p:cNvCxnSpPr>
          <p:nvPr/>
        </p:nvCxnSpPr>
        <p:spPr>
          <a:xfrm flipV="1">
            <a:off x="9477375" y="1581150"/>
            <a:ext cx="596900" cy="41314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FF5457D-11B9-43D6-8808-121EB2ACE7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056083" y="1596519"/>
            <a:ext cx="340095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AD0652-6B43-40B7-ACBA-8598F6FC4314}"/>
              </a:ext>
            </a:extLst>
          </p:cNvPr>
          <p:cNvSpPr/>
          <p:nvPr/>
        </p:nvSpPr>
        <p:spPr>
          <a:xfrm>
            <a:off x="8663450" y="5549955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F21B0A-3689-4F02-A712-BB549809BE66}"/>
              </a:ext>
            </a:extLst>
          </p:cNvPr>
          <p:cNvSpPr/>
          <p:nvPr/>
        </p:nvSpPr>
        <p:spPr>
          <a:xfrm>
            <a:off x="8042382" y="4118790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0504E81-4A49-423E-9E26-F230C256939E}"/>
              </a:ext>
            </a:extLst>
          </p:cNvPr>
          <p:cNvGrpSpPr/>
          <p:nvPr/>
        </p:nvGrpSpPr>
        <p:grpSpPr>
          <a:xfrm>
            <a:off x="8301022" y="4858153"/>
            <a:ext cx="222624" cy="222624"/>
            <a:chOff x="8301022" y="4729566"/>
            <a:chExt cx="222624" cy="222624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CF04881-2E2B-4585-AE59-05989867C066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36C6973-9499-4102-8D74-0E72B6070E24}"/>
                </a:ext>
              </a:extLst>
            </p:cNvPr>
            <p:cNvCxnSpPr>
              <a:stCxn id="78" idx="2"/>
              <a:endCxn id="78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CF1380A-A894-41E3-B08E-7BE7A8089001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ED6B1D8-89BC-47D3-A7E4-E81CC80F3A2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8412334" y="3743192"/>
            <a:ext cx="0" cy="375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8CF6994-05F9-4AD8-8473-83017A71A817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8412334" y="4468698"/>
            <a:ext cx="0" cy="38945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35C0830-D203-42DE-8680-D27F4F34F497}"/>
              </a:ext>
            </a:extLst>
          </p:cNvPr>
          <p:cNvGrpSpPr/>
          <p:nvPr/>
        </p:nvGrpSpPr>
        <p:grpSpPr>
          <a:xfrm>
            <a:off x="8301937" y="5594440"/>
            <a:ext cx="222624" cy="222624"/>
            <a:chOff x="6357953" y="4543829"/>
            <a:chExt cx="222624" cy="22262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0347092-B026-4F98-A868-308655C0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357953" y="4655141"/>
              <a:ext cx="2226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1FB5C79-A586-4149-BF63-83C5B7D5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469265" y="4543829"/>
              <a:ext cx="0" cy="2226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10163CC-63BF-4B32-8E2C-1F7DAF08432D}"/>
                </a:ext>
              </a:extLst>
            </p:cNvPr>
            <p:cNvSpPr/>
            <p:nvPr/>
          </p:nvSpPr>
          <p:spPr>
            <a:xfrm>
              <a:off x="6357955" y="4543829"/>
              <a:ext cx="222619" cy="2226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5F47A7F-559A-4661-A5DA-33731DFC02F1}"/>
              </a:ext>
            </a:extLst>
          </p:cNvPr>
          <p:cNvCxnSpPr>
            <a:cxnSpLocks/>
            <a:stCxn id="78" idx="4"/>
            <a:endCxn id="97" idx="0"/>
          </p:cNvCxnSpPr>
          <p:nvPr/>
        </p:nvCxnSpPr>
        <p:spPr>
          <a:xfrm>
            <a:off x="8412334" y="5080777"/>
            <a:ext cx="915" cy="51366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5D6ED5E-015B-4F22-A01F-98E75686B2EF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7991475" y="4969465"/>
            <a:ext cx="30954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3C5A14-1B00-46DB-BB0E-D3E489F82728}"/>
              </a:ext>
            </a:extLst>
          </p:cNvPr>
          <p:cNvSpPr/>
          <p:nvPr/>
        </p:nvSpPr>
        <p:spPr>
          <a:xfrm>
            <a:off x="6280093" y="4795223"/>
            <a:ext cx="1694207" cy="3499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RK[4 mod 2k/w]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6317831-441C-4350-98FF-2869EE4E39B5}"/>
              </a:ext>
            </a:extLst>
          </p:cNvPr>
          <p:cNvGrpSpPr/>
          <p:nvPr/>
        </p:nvGrpSpPr>
        <p:grpSpPr>
          <a:xfrm>
            <a:off x="7694213" y="5594440"/>
            <a:ext cx="222624" cy="222624"/>
            <a:chOff x="8301022" y="4729566"/>
            <a:chExt cx="222624" cy="222624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FD737F-DE6E-4DCA-BAAA-346518CD4547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B0C557F-506F-4775-8004-CC7F2F66619A}"/>
                </a:ext>
              </a:extLst>
            </p:cNvPr>
            <p:cNvCxnSpPr>
              <a:stCxn id="112" idx="2"/>
              <a:endCxn id="112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328CAB1-73FC-4B86-8952-32E9355D34BA}"/>
                </a:ext>
              </a:extLst>
            </p:cNvPr>
            <p:cNvCxnSpPr>
              <a:cxnSpLocks/>
              <a:stCxn id="112" idx="0"/>
              <a:endCxn id="112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726DB14-A34C-4FDB-BA39-22A142F30F3D}"/>
              </a:ext>
            </a:extLst>
          </p:cNvPr>
          <p:cNvCxnSpPr>
            <a:cxnSpLocks/>
            <a:stCxn id="118" idx="0"/>
            <a:endCxn id="112" idx="4"/>
          </p:cNvCxnSpPr>
          <p:nvPr/>
        </p:nvCxnSpPr>
        <p:spPr>
          <a:xfrm flipH="1" flipV="1">
            <a:off x="7805525" y="5817064"/>
            <a:ext cx="1965" cy="22703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CBF5B06-7E7E-4252-A4FC-FB1A76852D96}"/>
              </a:ext>
            </a:extLst>
          </p:cNvPr>
          <p:cNvSpPr/>
          <p:nvPr/>
        </p:nvSpPr>
        <p:spPr>
          <a:xfrm>
            <a:off x="7637426" y="6044100"/>
            <a:ext cx="34012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4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51E1A666-79D2-4031-B779-6C5E4F1706A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748493" y="6293921"/>
            <a:ext cx="2812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6F0767B-2A8D-4399-9235-C5ADC2379C0B}"/>
              </a:ext>
            </a:extLst>
          </p:cNvPr>
          <p:cNvSpPr/>
          <p:nvPr/>
        </p:nvSpPr>
        <p:spPr>
          <a:xfrm>
            <a:off x="10029742" y="6118967"/>
            <a:ext cx="216225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Counter value flow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1629CC-0BC7-4530-BDF2-A502049CFDB8}"/>
              </a:ext>
            </a:extLst>
          </p:cNvPr>
          <p:cNvSpPr/>
          <p:nvPr/>
        </p:nvSpPr>
        <p:spPr>
          <a:xfrm>
            <a:off x="6241464" y="4063626"/>
            <a:ext cx="2615869" cy="106056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7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B61BD68-3463-4C34-A58D-BCE21ECD919C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8524558" y="5705750"/>
            <a:ext cx="9686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4ACC6EE-D3CE-4044-B71F-DC9B79B9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Pre-computation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2A876-558E-48EB-BB4F-D63E5722F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Round 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Input values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5</a:t>
            </a:r>
            <a:r>
              <a:rPr lang="en-US" altLang="ko-KR" dirty="0"/>
              <a:t>[0]: Nonce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5</a:t>
            </a:r>
            <a:r>
              <a:rPr lang="en-US" altLang="ko-KR" dirty="0"/>
              <a:t>[1]: Nonce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r>
              <a:rPr lang="en-US" altLang="ko-KR" b="1" dirty="0"/>
              <a:t>All of instructions are can be skipped</a:t>
            </a:r>
          </a:p>
          <a:p>
            <a:pPr lvl="1"/>
            <a:r>
              <a:rPr lang="en-US" altLang="ko-KR" dirty="0"/>
              <a:t>Same as Round 1, 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75CCBD-6DE3-4F73-8CDA-85C068F03205}"/>
              </a:ext>
            </a:extLst>
          </p:cNvPr>
          <p:cNvSpPr/>
          <p:nvPr/>
        </p:nvSpPr>
        <p:spPr>
          <a:xfrm>
            <a:off x="5937777" y="537893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5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C59FB-1191-4ACA-855C-6C0155042A8A}"/>
              </a:ext>
            </a:extLst>
          </p:cNvPr>
          <p:cNvSpPr/>
          <p:nvPr/>
        </p:nvSpPr>
        <p:spPr>
          <a:xfrm>
            <a:off x="5937777" y="3422759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5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6DA8A-3CBF-4E3D-A05D-43DC3B7CC24D}"/>
              </a:ext>
            </a:extLst>
          </p:cNvPr>
          <p:cNvSpPr/>
          <p:nvPr/>
        </p:nvSpPr>
        <p:spPr>
          <a:xfrm>
            <a:off x="5937777" y="2349423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5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E3494-11BE-4182-B760-FA7DB5D507B5}"/>
              </a:ext>
            </a:extLst>
          </p:cNvPr>
          <p:cNvSpPr/>
          <p:nvPr/>
        </p:nvSpPr>
        <p:spPr>
          <a:xfrm>
            <a:off x="5937777" y="1276085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5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DE0048-40F6-4E76-B4CC-12C7BDDD9ABD}"/>
              </a:ext>
            </a:extLst>
          </p:cNvPr>
          <p:cNvSpPr/>
          <p:nvPr/>
        </p:nvSpPr>
        <p:spPr>
          <a:xfrm>
            <a:off x="10396178" y="537893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6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7D4945-BD4A-48B2-A641-3B6FF95E7B3B}"/>
              </a:ext>
            </a:extLst>
          </p:cNvPr>
          <p:cNvSpPr/>
          <p:nvPr/>
        </p:nvSpPr>
        <p:spPr>
          <a:xfrm>
            <a:off x="10396178" y="3422759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6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196B05-90AC-4A4B-8F51-3CC7698292BA}"/>
              </a:ext>
            </a:extLst>
          </p:cNvPr>
          <p:cNvSpPr/>
          <p:nvPr/>
        </p:nvSpPr>
        <p:spPr>
          <a:xfrm>
            <a:off x="10396178" y="2349423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6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BE0678-8D37-42B2-A283-3467A78AC1D0}"/>
              </a:ext>
            </a:extLst>
          </p:cNvPr>
          <p:cNvSpPr/>
          <p:nvPr/>
        </p:nvSpPr>
        <p:spPr>
          <a:xfrm>
            <a:off x="10396178" y="1276085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6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544E4F-2E8C-415D-B9BD-44BE4404CD7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21679" y="3743192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5A4C74-1C8D-4790-9922-176EF4A5DECC}"/>
              </a:ext>
            </a:extLst>
          </p:cNvPr>
          <p:cNvCxnSpPr>
            <a:cxnSpLocks/>
          </p:cNvCxnSpPr>
          <p:nvPr/>
        </p:nvCxnSpPr>
        <p:spPr>
          <a:xfrm>
            <a:off x="9467191" y="3736807"/>
            <a:ext cx="612640" cy="197343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C4AFD2-9820-4465-A163-79CE450CEC3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060845" y="5699366"/>
            <a:ext cx="335333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CDCB86C-0087-4770-AE53-B5ABBCB12B4A}"/>
              </a:ext>
            </a:extLst>
          </p:cNvPr>
          <p:cNvCxnSpPr/>
          <p:nvPr/>
        </p:nvCxnSpPr>
        <p:spPr>
          <a:xfrm>
            <a:off x="7330290" y="2694205"/>
            <a:ext cx="2164088" cy="12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B4365EA-87AB-4B7C-99B8-22B719EB97B7}"/>
              </a:ext>
            </a:extLst>
          </p:cNvPr>
          <p:cNvCxnSpPr>
            <a:cxnSpLocks/>
          </p:cNvCxnSpPr>
          <p:nvPr/>
        </p:nvCxnSpPr>
        <p:spPr>
          <a:xfrm>
            <a:off x="9476479" y="2706976"/>
            <a:ext cx="592977" cy="1048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C4FD1A-311B-4D29-A2B0-63FA4DF285CF}"/>
              </a:ext>
            </a:extLst>
          </p:cNvPr>
          <p:cNvCxnSpPr>
            <a:cxnSpLocks/>
          </p:cNvCxnSpPr>
          <p:nvPr/>
        </p:nvCxnSpPr>
        <p:spPr>
          <a:xfrm>
            <a:off x="10056083" y="3744790"/>
            <a:ext cx="353909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2663BB1-5C9E-4E81-9D2A-C304B2C4E5A8}"/>
              </a:ext>
            </a:extLst>
          </p:cNvPr>
          <p:cNvCxnSpPr/>
          <p:nvPr/>
        </p:nvCxnSpPr>
        <p:spPr>
          <a:xfrm>
            <a:off x="7321679" y="1596519"/>
            <a:ext cx="2164088" cy="12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E024019-0F9C-48FD-BAC0-EDCC3B35534C}"/>
              </a:ext>
            </a:extLst>
          </p:cNvPr>
          <p:cNvCxnSpPr>
            <a:cxnSpLocks/>
          </p:cNvCxnSpPr>
          <p:nvPr/>
        </p:nvCxnSpPr>
        <p:spPr>
          <a:xfrm>
            <a:off x="9467868" y="1609290"/>
            <a:ext cx="592977" cy="1048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B9B9AF0-3604-4F3E-969C-0AC5898ED10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0048875" y="2669857"/>
            <a:ext cx="34730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3005FDC-7FA6-4122-9DCF-E73E87DCBEB4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7330290" y="5705750"/>
            <a:ext cx="971649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86269EA-029C-4115-B6E7-AC2B147A0DF4}"/>
              </a:ext>
            </a:extLst>
          </p:cNvPr>
          <p:cNvCxnSpPr>
            <a:cxnSpLocks/>
          </p:cNvCxnSpPr>
          <p:nvPr/>
        </p:nvCxnSpPr>
        <p:spPr>
          <a:xfrm flipV="1">
            <a:off x="9477375" y="1581150"/>
            <a:ext cx="596900" cy="4131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FF5457D-11B9-43D6-8808-121EB2ACE7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056083" y="1596519"/>
            <a:ext cx="340095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AD0652-6B43-40B7-ACBA-8598F6FC4314}"/>
              </a:ext>
            </a:extLst>
          </p:cNvPr>
          <p:cNvSpPr/>
          <p:nvPr/>
        </p:nvSpPr>
        <p:spPr>
          <a:xfrm>
            <a:off x="8663450" y="5549955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F21B0A-3689-4F02-A712-BB549809BE66}"/>
              </a:ext>
            </a:extLst>
          </p:cNvPr>
          <p:cNvSpPr/>
          <p:nvPr/>
        </p:nvSpPr>
        <p:spPr>
          <a:xfrm>
            <a:off x="8042382" y="4118790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0504E81-4A49-423E-9E26-F230C256939E}"/>
              </a:ext>
            </a:extLst>
          </p:cNvPr>
          <p:cNvGrpSpPr/>
          <p:nvPr/>
        </p:nvGrpSpPr>
        <p:grpSpPr>
          <a:xfrm>
            <a:off x="8301022" y="4858153"/>
            <a:ext cx="222624" cy="222624"/>
            <a:chOff x="8301022" y="4729566"/>
            <a:chExt cx="222624" cy="222624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CF04881-2E2B-4585-AE59-05989867C066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36C6973-9499-4102-8D74-0E72B6070E24}"/>
                </a:ext>
              </a:extLst>
            </p:cNvPr>
            <p:cNvCxnSpPr>
              <a:stCxn id="78" idx="2"/>
              <a:endCxn id="78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CF1380A-A894-41E3-B08E-7BE7A8089001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ED6B1D8-89BC-47D3-A7E4-E81CC80F3A2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8412334" y="3743192"/>
            <a:ext cx="0" cy="37559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8CF6994-05F9-4AD8-8473-83017A71A817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8412334" y="4468698"/>
            <a:ext cx="0" cy="38945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35C0830-D203-42DE-8680-D27F4F34F497}"/>
              </a:ext>
            </a:extLst>
          </p:cNvPr>
          <p:cNvGrpSpPr/>
          <p:nvPr/>
        </p:nvGrpSpPr>
        <p:grpSpPr>
          <a:xfrm>
            <a:off x="8301937" y="5594440"/>
            <a:ext cx="222624" cy="222624"/>
            <a:chOff x="6357953" y="4543829"/>
            <a:chExt cx="222624" cy="22262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0347092-B026-4F98-A868-308655C0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357953" y="4655141"/>
              <a:ext cx="222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1FB5C79-A586-4149-BF63-83C5B7D5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469265" y="4543829"/>
              <a:ext cx="0" cy="22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10163CC-63BF-4B32-8E2C-1F7DAF08432D}"/>
                </a:ext>
              </a:extLst>
            </p:cNvPr>
            <p:cNvSpPr/>
            <p:nvPr/>
          </p:nvSpPr>
          <p:spPr>
            <a:xfrm>
              <a:off x="6357955" y="4543829"/>
              <a:ext cx="222619" cy="222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5F47A7F-559A-4661-A5DA-33731DFC02F1}"/>
              </a:ext>
            </a:extLst>
          </p:cNvPr>
          <p:cNvCxnSpPr>
            <a:cxnSpLocks/>
            <a:stCxn id="78" idx="4"/>
            <a:endCxn id="97" idx="0"/>
          </p:cNvCxnSpPr>
          <p:nvPr/>
        </p:nvCxnSpPr>
        <p:spPr>
          <a:xfrm>
            <a:off x="8412334" y="5080777"/>
            <a:ext cx="915" cy="51366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5D6ED5E-015B-4F22-A01F-98E75686B2EF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7991475" y="4969465"/>
            <a:ext cx="30954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3C5A14-1B00-46DB-BB0E-D3E489F82728}"/>
              </a:ext>
            </a:extLst>
          </p:cNvPr>
          <p:cNvSpPr/>
          <p:nvPr/>
        </p:nvSpPr>
        <p:spPr>
          <a:xfrm>
            <a:off x="6280093" y="4795223"/>
            <a:ext cx="1694207" cy="3499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RK[5 mod 2k/w]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6317831-441C-4350-98FF-2869EE4E39B5}"/>
              </a:ext>
            </a:extLst>
          </p:cNvPr>
          <p:cNvGrpSpPr/>
          <p:nvPr/>
        </p:nvGrpSpPr>
        <p:grpSpPr>
          <a:xfrm>
            <a:off x="7694213" y="5594440"/>
            <a:ext cx="222624" cy="222624"/>
            <a:chOff x="8301022" y="4729566"/>
            <a:chExt cx="222624" cy="222624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FD737F-DE6E-4DCA-BAAA-346518CD4547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B0C557F-506F-4775-8004-CC7F2F66619A}"/>
                </a:ext>
              </a:extLst>
            </p:cNvPr>
            <p:cNvCxnSpPr>
              <a:stCxn id="112" idx="2"/>
              <a:endCxn id="112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328CAB1-73FC-4B86-8952-32E9355D34BA}"/>
                </a:ext>
              </a:extLst>
            </p:cNvPr>
            <p:cNvCxnSpPr>
              <a:cxnSpLocks/>
              <a:stCxn id="112" idx="0"/>
              <a:endCxn id="112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726DB14-A34C-4FDB-BA39-22A142F30F3D}"/>
              </a:ext>
            </a:extLst>
          </p:cNvPr>
          <p:cNvCxnSpPr>
            <a:cxnSpLocks/>
            <a:stCxn id="118" idx="0"/>
            <a:endCxn id="112" idx="4"/>
          </p:cNvCxnSpPr>
          <p:nvPr/>
        </p:nvCxnSpPr>
        <p:spPr>
          <a:xfrm flipH="1" flipV="1">
            <a:off x="7805525" y="5817064"/>
            <a:ext cx="1965" cy="2270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CBF5B06-7E7E-4252-A4FC-FB1A76852D96}"/>
              </a:ext>
            </a:extLst>
          </p:cNvPr>
          <p:cNvSpPr/>
          <p:nvPr/>
        </p:nvSpPr>
        <p:spPr>
          <a:xfrm>
            <a:off x="7637426" y="6044100"/>
            <a:ext cx="34012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5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9EA2877-FFB6-4249-8196-6BBB5B7AD219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748493" y="6293921"/>
            <a:ext cx="2812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1B753AA-3F90-40C4-BA04-FF32E8756E16}"/>
              </a:ext>
            </a:extLst>
          </p:cNvPr>
          <p:cNvSpPr/>
          <p:nvPr/>
        </p:nvSpPr>
        <p:spPr>
          <a:xfrm>
            <a:off x="10029742" y="6118967"/>
            <a:ext cx="216225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Counter value flow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7BDEA5-BE1E-49E2-B112-5000F850AAC1}"/>
              </a:ext>
            </a:extLst>
          </p:cNvPr>
          <p:cNvSpPr/>
          <p:nvPr/>
        </p:nvSpPr>
        <p:spPr>
          <a:xfrm>
            <a:off x="6277712" y="4063626"/>
            <a:ext cx="3216666" cy="227023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9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B61BD68-3463-4C34-A58D-BCE21ECD919C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8524558" y="5705750"/>
            <a:ext cx="9686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4ACC6EE-D3CE-4044-B71F-DC9B79B9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Pre-computation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2A876-558E-48EB-BB4F-D63E5722F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Round 6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Input values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6</a:t>
            </a:r>
            <a:r>
              <a:rPr lang="en-US" altLang="ko-KR" dirty="0"/>
              <a:t>[0]: Nonce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6</a:t>
            </a:r>
            <a:r>
              <a:rPr lang="en-US" altLang="ko-KR" dirty="0"/>
              <a:t>[1]: Counter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r>
              <a:rPr lang="en-US" altLang="ko-KR" b="1" dirty="0"/>
              <a:t>XOR with Round Counter part</a:t>
            </a:r>
            <a:br>
              <a:rPr lang="en-US" altLang="ko-KR" b="1" dirty="0"/>
            </a:br>
            <a:r>
              <a:rPr lang="en-US" altLang="ko-KR" b="1" dirty="0"/>
              <a:t>	can be pre-computation</a:t>
            </a:r>
          </a:p>
          <a:p>
            <a:r>
              <a:rPr lang="en-US" altLang="ko-KR" b="1" dirty="0"/>
              <a:t>One</a:t>
            </a:r>
            <a:r>
              <a:rPr lang="ko-KR" altLang="en-US" b="1" dirty="0"/>
              <a:t> </a:t>
            </a:r>
            <a:r>
              <a:rPr lang="en-US" altLang="ko-KR" b="1" dirty="0"/>
              <a:t>more</a:t>
            </a:r>
            <a:r>
              <a:rPr lang="ko-KR" altLang="en-US" b="1" dirty="0"/>
              <a:t> </a:t>
            </a:r>
            <a:r>
              <a:rPr lang="en-US" altLang="ko-KR" b="1" dirty="0"/>
              <a:t>block</a:t>
            </a:r>
            <a:r>
              <a:rPr lang="ko-KR" altLang="en-US" b="1" dirty="0"/>
              <a:t> </a:t>
            </a:r>
            <a:r>
              <a:rPr lang="en-US" altLang="ko-KR" b="1" dirty="0"/>
              <a:t>affected</a:t>
            </a:r>
            <a:r>
              <a:rPr lang="ko-KR" altLang="en-US" b="1" dirty="0"/>
              <a:t> </a:t>
            </a:r>
            <a:r>
              <a:rPr lang="en-US" altLang="ko-KR" b="1" dirty="0"/>
              <a:t>by</a:t>
            </a:r>
            <a:r>
              <a:rPr lang="ko-KR" altLang="en-US" b="1" dirty="0"/>
              <a:t> </a:t>
            </a:r>
            <a:r>
              <a:rPr lang="en-US" altLang="ko-KR" b="1" dirty="0"/>
              <a:t>counter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75CCBD-6DE3-4F73-8CDA-85C068F03205}"/>
              </a:ext>
            </a:extLst>
          </p:cNvPr>
          <p:cNvSpPr/>
          <p:nvPr/>
        </p:nvSpPr>
        <p:spPr>
          <a:xfrm>
            <a:off x="5937777" y="537893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6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C59FB-1191-4ACA-855C-6C0155042A8A}"/>
              </a:ext>
            </a:extLst>
          </p:cNvPr>
          <p:cNvSpPr/>
          <p:nvPr/>
        </p:nvSpPr>
        <p:spPr>
          <a:xfrm>
            <a:off x="5937777" y="3422759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6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6DA8A-3CBF-4E3D-A05D-43DC3B7CC24D}"/>
              </a:ext>
            </a:extLst>
          </p:cNvPr>
          <p:cNvSpPr/>
          <p:nvPr/>
        </p:nvSpPr>
        <p:spPr>
          <a:xfrm>
            <a:off x="5937777" y="2349423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6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E3494-11BE-4182-B760-FA7DB5D507B5}"/>
              </a:ext>
            </a:extLst>
          </p:cNvPr>
          <p:cNvSpPr/>
          <p:nvPr/>
        </p:nvSpPr>
        <p:spPr>
          <a:xfrm>
            <a:off x="5937777" y="1276085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6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DE0048-40F6-4E76-B4CC-12C7BDDD9ABD}"/>
              </a:ext>
            </a:extLst>
          </p:cNvPr>
          <p:cNvSpPr/>
          <p:nvPr/>
        </p:nvSpPr>
        <p:spPr>
          <a:xfrm>
            <a:off x="10396178" y="5378933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7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7D4945-BD4A-48B2-A641-3B6FF95E7B3B}"/>
              </a:ext>
            </a:extLst>
          </p:cNvPr>
          <p:cNvSpPr/>
          <p:nvPr/>
        </p:nvSpPr>
        <p:spPr>
          <a:xfrm>
            <a:off x="10396178" y="3422759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7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196B05-90AC-4A4B-8F51-3CC7698292BA}"/>
              </a:ext>
            </a:extLst>
          </p:cNvPr>
          <p:cNvSpPr/>
          <p:nvPr/>
        </p:nvSpPr>
        <p:spPr>
          <a:xfrm>
            <a:off x="10396178" y="234942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7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BE0678-8D37-42B2-A283-3467A78AC1D0}"/>
              </a:ext>
            </a:extLst>
          </p:cNvPr>
          <p:cNvSpPr/>
          <p:nvPr/>
        </p:nvSpPr>
        <p:spPr>
          <a:xfrm>
            <a:off x="10396178" y="1276085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7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544E4F-2E8C-415D-B9BD-44BE4404CD7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21679" y="3743192"/>
            <a:ext cx="2164088" cy="12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5A4C74-1C8D-4790-9922-176EF4A5DECC}"/>
              </a:ext>
            </a:extLst>
          </p:cNvPr>
          <p:cNvCxnSpPr>
            <a:cxnSpLocks/>
          </p:cNvCxnSpPr>
          <p:nvPr/>
        </p:nvCxnSpPr>
        <p:spPr>
          <a:xfrm>
            <a:off x="9467191" y="3736807"/>
            <a:ext cx="612640" cy="197343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C4AFD2-9820-4465-A163-79CE450CEC3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060845" y="5699366"/>
            <a:ext cx="335333" cy="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CDCB86C-0087-4770-AE53-B5ABBCB12B4A}"/>
              </a:ext>
            </a:extLst>
          </p:cNvPr>
          <p:cNvCxnSpPr/>
          <p:nvPr/>
        </p:nvCxnSpPr>
        <p:spPr>
          <a:xfrm>
            <a:off x="7330290" y="2694205"/>
            <a:ext cx="2164088" cy="12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B4365EA-87AB-4B7C-99B8-22B719EB97B7}"/>
              </a:ext>
            </a:extLst>
          </p:cNvPr>
          <p:cNvCxnSpPr>
            <a:cxnSpLocks/>
          </p:cNvCxnSpPr>
          <p:nvPr/>
        </p:nvCxnSpPr>
        <p:spPr>
          <a:xfrm>
            <a:off x="9476479" y="2706976"/>
            <a:ext cx="592977" cy="1048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C4FD1A-311B-4D29-A2B0-63FA4DF285CF}"/>
              </a:ext>
            </a:extLst>
          </p:cNvPr>
          <p:cNvCxnSpPr>
            <a:cxnSpLocks/>
          </p:cNvCxnSpPr>
          <p:nvPr/>
        </p:nvCxnSpPr>
        <p:spPr>
          <a:xfrm>
            <a:off x="10056083" y="3744790"/>
            <a:ext cx="353909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2663BB1-5C9E-4E81-9D2A-C304B2C4E5A8}"/>
              </a:ext>
            </a:extLst>
          </p:cNvPr>
          <p:cNvCxnSpPr/>
          <p:nvPr/>
        </p:nvCxnSpPr>
        <p:spPr>
          <a:xfrm>
            <a:off x="7321679" y="1596519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E024019-0F9C-48FD-BAC0-EDCC3B35534C}"/>
              </a:ext>
            </a:extLst>
          </p:cNvPr>
          <p:cNvCxnSpPr>
            <a:cxnSpLocks/>
          </p:cNvCxnSpPr>
          <p:nvPr/>
        </p:nvCxnSpPr>
        <p:spPr>
          <a:xfrm>
            <a:off x="9467868" y="1609290"/>
            <a:ext cx="592977" cy="1048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B9B9AF0-3604-4F3E-969C-0AC5898ED10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0048875" y="2669857"/>
            <a:ext cx="34730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3005FDC-7FA6-4122-9DCF-E73E87DCBEB4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7330290" y="5705750"/>
            <a:ext cx="971649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86269EA-029C-4115-B6E7-AC2B147A0DF4}"/>
              </a:ext>
            </a:extLst>
          </p:cNvPr>
          <p:cNvCxnSpPr>
            <a:cxnSpLocks/>
          </p:cNvCxnSpPr>
          <p:nvPr/>
        </p:nvCxnSpPr>
        <p:spPr>
          <a:xfrm flipV="1">
            <a:off x="9477375" y="1581150"/>
            <a:ext cx="596900" cy="41314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FF5457D-11B9-43D6-8808-121EB2ACE7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056083" y="1596519"/>
            <a:ext cx="340095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AD0652-6B43-40B7-ACBA-8598F6FC4314}"/>
              </a:ext>
            </a:extLst>
          </p:cNvPr>
          <p:cNvSpPr/>
          <p:nvPr/>
        </p:nvSpPr>
        <p:spPr>
          <a:xfrm>
            <a:off x="8663450" y="5549955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F21B0A-3689-4F02-A712-BB549809BE66}"/>
              </a:ext>
            </a:extLst>
          </p:cNvPr>
          <p:cNvSpPr/>
          <p:nvPr/>
        </p:nvSpPr>
        <p:spPr>
          <a:xfrm>
            <a:off x="8042382" y="4118790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0504E81-4A49-423E-9E26-F230C256939E}"/>
              </a:ext>
            </a:extLst>
          </p:cNvPr>
          <p:cNvGrpSpPr/>
          <p:nvPr/>
        </p:nvGrpSpPr>
        <p:grpSpPr>
          <a:xfrm>
            <a:off x="8301022" y="4858153"/>
            <a:ext cx="222624" cy="222624"/>
            <a:chOff x="8301022" y="4729566"/>
            <a:chExt cx="222624" cy="222624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CF04881-2E2B-4585-AE59-05989867C066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36C6973-9499-4102-8D74-0E72B6070E24}"/>
                </a:ext>
              </a:extLst>
            </p:cNvPr>
            <p:cNvCxnSpPr>
              <a:stCxn id="78" idx="2"/>
              <a:endCxn id="78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CF1380A-A894-41E3-B08E-7BE7A8089001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ED6B1D8-89BC-47D3-A7E4-E81CC80F3A2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8412334" y="3743192"/>
            <a:ext cx="0" cy="37559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8CF6994-05F9-4AD8-8473-83017A71A817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8412334" y="4468698"/>
            <a:ext cx="0" cy="38945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35C0830-D203-42DE-8680-D27F4F34F497}"/>
              </a:ext>
            </a:extLst>
          </p:cNvPr>
          <p:cNvGrpSpPr/>
          <p:nvPr/>
        </p:nvGrpSpPr>
        <p:grpSpPr>
          <a:xfrm>
            <a:off x="8301937" y="5594440"/>
            <a:ext cx="222624" cy="222624"/>
            <a:chOff x="6357953" y="4543829"/>
            <a:chExt cx="222624" cy="22262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0347092-B026-4F98-A868-308655C0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357953" y="4655141"/>
              <a:ext cx="2226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1FB5C79-A586-4149-BF63-83C5B7D5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469265" y="4543829"/>
              <a:ext cx="0" cy="2226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10163CC-63BF-4B32-8E2C-1F7DAF08432D}"/>
                </a:ext>
              </a:extLst>
            </p:cNvPr>
            <p:cNvSpPr/>
            <p:nvPr/>
          </p:nvSpPr>
          <p:spPr>
            <a:xfrm>
              <a:off x="6357955" y="4543829"/>
              <a:ext cx="222619" cy="2226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5F47A7F-559A-4661-A5DA-33731DFC02F1}"/>
              </a:ext>
            </a:extLst>
          </p:cNvPr>
          <p:cNvCxnSpPr>
            <a:cxnSpLocks/>
            <a:stCxn id="78" idx="4"/>
            <a:endCxn id="97" idx="0"/>
          </p:cNvCxnSpPr>
          <p:nvPr/>
        </p:nvCxnSpPr>
        <p:spPr>
          <a:xfrm>
            <a:off x="8412334" y="5080777"/>
            <a:ext cx="915" cy="51366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5D6ED5E-015B-4F22-A01F-98E75686B2EF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7991475" y="4969465"/>
            <a:ext cx="309547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3C5A14-1B00-46DB-BB0E-D3E489F82728}"/>
              </a:ext>
            </a:extLst>
          </p:cNvPr>
          <p:cNvSpPr/>
          <p:nvPr/>
        </p:nvSpPr>
        <p:spPr>
          <a:xfrm>
            <a:off x="6280093" y="4795223"/>
            <a:ext cx="1694207" cy="3499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RK[6 mod 2k/w]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6317831-441C-4350-98FF-2869EE4E39B5}"/>
              </a:ext>
            </a:extLst>
          </p:cNvPr>
          <p:cNvGrpSpPr/>
          <p:nvPr/>
        </p:nvGrpSpPr>
        <p:grpSpPr>
          <a:xfrm>
            <a:off x="7694213" y="5594440"/>
            <a:ext cx="222624" cy="222624"/>
            <a:chOff x="8301022" y="4729566"/>
            <a:chExt cx="222624" cy="222624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FD737F-DE6E-4DCA-BAAA-346518CD4547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B0C557F-506F-4775-8004-CC7F2F66619A}"/>
                </a:ext>
              </a:extLst>
            </p:cNvPr>
            <p:cNvCxnSpPr>
              <a:stCxn id="112" idx="2"/>
              <a:endCxn id="112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328CAB1-73FC-4B86-8952-32E9355D34BA}"/>
                </a:ext>
              </a:extLst>
            </p:cNvPr>
            <p:cNvCxnSpPr>
              <a:cxnSpLocks/>
              <a:stCxn id="112" idx="0"/>
              <a:endCxn id="112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726DB14-A34C-4FDB-BA39-22A142F30F3D}"/>
              </a:ext>
            </a:extLst>
          </p:cNvPr>
          <p:cNvCxnSpPr>
            <a:cxnSpLocks/>
            <a:stCxn id="118" idx="0"/>
            <a:endCxn id="112" idx="4"/>
          </p:cNvCxnSpPr>
          <p:nvPr/>
        </p:nvCxnSpPr>
        <p:spPr>
          <a:xfrm flipH="1" flipV="1">
            <a:off x="7805525" y="5817064"/>
            <a:ext cx="1965" cy="2270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CBF5B06-7E7E-4252-A4FC-FB1A76852D96}"/>
              </a:ext>
            </a:extLst>
          </p:cNvPr>
          <p:cNvSpPr/>
          <p:nvPr/>
        </p:nvSpPr>
        <p:spPr>
          <a:xfrm>
            <a:off x="7637426" y="6044100"/>
            <a:ext cx="34012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6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837528F-A8B8-4FA3-8C1E-9FE509DDA222}"/>
              </a:ext>
            </a:extLst>
          </p:cNvPr>
          <p:cNvSpPr/>
          <p:nvPr/>
        </p:nvSpPr>
        <p:spPr>
          <a:xfrm>
            <a:off x="5870187" y="5323613"/>
            <a:ext cx="2162258" cy="103501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93BB8CD-CB6A-42CA-BF09-1EC9E7714B1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943475" y="4969465"/>
            <a:ext cx="2007841" cy="3541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B03CCAE-8AA4-446E-99FC-73C5CE3A2F81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9748493" y="6293921"/>
            <a:ext cx="2812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69CF76-8F29-4737-A7B1-6B2D6B5F7E65}"/>
              </a:ext>
            </a:extLst>
          </p:cNvPr>
          <p:cNvSpPr/>
          <p:nvPr/>
        </p:nvSpPr>
        <p:spPr>
          <a:xfrm>
            <a:off x="10029742" y="6118967"/>
            <a:ext cx="216225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Counter value flow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7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B61BD68-3463-4C34-A58D-BCE21ECD919C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8524558" y="5705750"/>
            <a:ext cx="9686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4ACC6EE-D3CE-4044-B71F-DC9B79B9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Pre-computation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2A876-558E-48EB-BB4F-D63E5722F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Round 7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Input values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7</a:t>
            </a:r>
            <a:r>
              <a:rPr lang="en-US" altLang="ko-KR" dirty="0"/>
              <a:t>[0]: Counter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7</a:t>
            </a:r>
            <a:r>
              <a:rPr lang="en-US" altLang="ko-KR" dirty="0"/>
              <a:t>[1]: Counter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r>
              <a:rPr lang="en-US" altLang="ko-KR" b="1" dirty="0"/>
              <a:t>Whole operations are</a:t>
            </a:r>
            <a:br>
              <a:rPr lang="en-US" altLang="ko-KR" b="1" dirty="0"/>
            </a:br>
            <a:r>
              <a:rPr lang="en-US" altLang="ko-KR" b="1" dirty="0"/>
              <a:t>		must be implemented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75CCBD-6DE3-4F73-8CDA-85C068F03205}"/>
              </a:ext>
            </a:extLst>
          </p:cNvPr>
          <p:cNvSpPr/>
          <p:nvPr/>
        </p:nvSpPr>
        <p:spPr>
          <a:xfrm>
            <a:off x="5937777" y="5378933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7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AC59FB-1191-4ACA-855C-6C0155042A8A}"/>
              </a:ext>
            </a:extLst>
          </p:cNvPr>
          <p:cNvSpPr/>
          <p:nvPr/>
        </p:nvSpPr>
        <p:spPr>
          <a:xfrm>
            <a:off x="5937777" y="3422759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7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6DA8A-3CBF-4E3D-A05D-43DC3B7CC24D}"/>
              </a:ext>
            </a:extLst>
          </p:cNvPr>
          <p:cNvSpPr/>
          <p:nvPr/>
        </p:nvSpPr>
        <p:spPr>
          <a:xfrm>
            <a:off x="5937777" y="2349423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7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8E3494-11BE-4182-B760-FA7DB5D507B5}"/>
              </a:ext>
            </a:extLst>
          </p:cNvPr>
          <p:cNvSpPr/>
          <p:nvPr/>
        </p:nvSpPr>
        <p:spPr>
          <a:xfrm>
            <a:off x="5937777" y="1276085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7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DE0048-40F6-4E76-B4CC-12C7BDDD9ABD}"/>
              </a:ext>
            </a:extLst>
          </p:cNvPr>
          <p:cNvSpPr/>
          <p:nvPr/>
        </p:nvSpPr>
        <p:spPr>
          <a:xfrm>
            <a:off x="10396178" y="5378933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[0]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7D4945-BD4A-48B2-A641-3B6FF95E7B3B}"/>
              </a:ext>
            </a:extLst>
          </p:cNvPr>
          <p:cNvSpPr/>
          <p:nvPr/>
        </p:nvSpPr>
        <p:spPr>
          <a:xfrm>
            <a:off x="10396178" y="3422759"/>
            <a:ext cx="1383902" cy="6408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[1]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196B05-90AC-4A4B-8F51-3CC7698292BA}"/>
              </a:ext>
            </a:extLst>
          </p:cNvPr>
          <p:cNvSpPr/>
          <p:nvPr/>
        </p:nvSpPr>
        <p:spPr>
          <a:xfrm>
            <a:off x="10396178" y="2349423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[2]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BE0678-8D37-42B2-A283-3467A78AC1D0}"/>
              </a:ext>
            </a:extLst>
          </p:cNvPr>
          <p:cNvSpPr/>
          <p:nvPr/>
        </p:nvSpPr>
        <p:spPr>
          <a:xfrm>
            <a:off x="10396178" y="1276085"/>
            <a:ext cx="1383902" cy="6408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X</a:t>
            </a:r>
            <a:r>
              <a:rPr lang="en-US" altLang="ko-KR" sz="2400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</a:t>
            </a:r>
            <a:r>
              <a:rPr lang="en-US" altLang="ko-KR" sz="24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[3]</a:t>
            </a:r>
            <a:endParaRPr lang="ko-KR" altLang="en-US" sz="24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9544E4F-2E8C-415D-B9BD-44BE4404CD7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21679" y="3743192"/>
            <a:ext cx="2164088" cy="12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75A4C74-1C8D-4790-9922-176EF4A5DECC}"/>
              </a:ext>
            </a:extLst>
          </p:cNvPr>
          <p:cNvCxnSpPr>
            <a:cxnSpLocks/>
          </p:cNvCxnSpPr>
          <p:nvPr/>
        </p:nvCxnSpPr>
        <p:spPr>
          <a:xfrm>
            <a:off x="9467191" y="3736807"/>
            <a:ext cx="612640" cy="197343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0C4AFD2-9820-4465-A163-79CE450CEC3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0060845" y="5699366"/>
            <a:ext cx="335333" cy="1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CDCB86C-0087-4770-AE53-B5ABBCB12B4A}"/>
              </a:ext>
            </a:extLst>
          </p:cNvPr>
          <p:cNvCxnSpPr/>
          <p:nvPr/>
        </p:nvCxnSpPr>
        <p:spPr>
          <a:xfrm>
            <a:off x="7330290" y="2694205"/>
            <a:ext cx="2164088" cy="127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B4365EA-87AB-4B7C-99B8-22B719EB97B7}"/>
              </a:ext>
            </a:extLst>
          </p:cNvPr>
          <p:cNvCxnSpPr>
            <a:cxnSpLocks/>
          </p:cNvCxnSpPr>
          <p:nvPr/>
        </p:nvCxnSpPr>
        <p:spPr>
          <a:xfrm>
            <a:off x="9476479" y="2706976"/>
            <a:ext cx="592977" cy="10489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C4FD1A-311B-4D29-A2B0-63FA4DF285CF}"/>
              </a:ext>
            </a:extLst>
          </p:cNvPr>
          <p:cNvCxnSpPr>
            <a:cxnSpLocks/>
          </p:cNvCxnSpPr>
          <p:nvPr/>
        </p:nvCxnSpPr>
        <p:spPr>
          <a:xfrm>
            <a:off x="10056083" y="3744790"/>
            <a:ext cx="35390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2663BB1-5C9E-4E81-9D2A-C304B2C4E5A8}"/>
              </a:ext>
            </a:extLst>
          </p:cNvPr>
          <p:cNvCxnSpPr/>
          <p:nvPr/>
        </p:nvCxnSpPr>
        <p:spPr>
          <a:xfrm>
            <a:off x="7321679" y="1596519"/>
            <a:ext cx="2164088" cy="127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E024019-0F9C-48FD-BAC0-EDCC3B35534C}"/>
              </a:ext>
            </a:extLst>
          </p:cNvPr>
          <p:cNvCxnSpPr>
            <a:cxnSpLocks/>
          </p:cNvCxnSpPr>
          <p:nvPr/>
        </p:nvCxnSpPr>
        <p:spPr>
          <a:xfrm>
            <a:off x="9467868" y="1609290"/>
            <a:ext cx="592977" cy="10489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B9B9AF0-3604-4F3E-969C-0AC5898ED10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0048875" y="2669857"/>
            <a:ext cx="347303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3005FDC-7FA6-4122-9DCF-E73E87DCBEB4}"/>
              </a:ext>
            </a:extLst>
          </p:cNvPr>
          <p:cNvCxnSpPr>
            <a:cxnSpLocks/>
            <a:endCxn id="97" idx="1"/>
          </p:cNvCxnSpPr>
          <p:nvPr/>
        </p:nvCxnSpPr>
        <p:spPr>
          <a:xfrm flipV="1">
            <a:off x="7330290" y="5705750"/>
            <a:ext cx="971649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86269EA-029C-4115-B6E7-AC2B147A0DF4}"/>
              </a:ext>
            </a:extLst>
          </p:cNvPr>
          <p:cNvCxnSpPr>
            <a:cxnSpLocks/>
          </p:cNvCxnSpPr>
          <p:nvPr/>
        </p:nvCxnSpPr>
        <p:spPr>
          <a:xfrm flipV="1">
            <a:off x="9477375" y="1581150"/>
            <a:ext cx="596900" cy="413146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FF5457D-11B9-43D6-8808-121EB2ACE7A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0056083" y="1596519"/>
            <a:ext cx="340095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4AD0652-6B43-40B7-ACBA-8598F6FC4314}"/>
              </a:ext>
            </a:extLst>
          </p:cNvPr>
          <p:cNvSpPr/>
          <p:nvPr/>
        </p:nvSpPr>
        <p:spPr>
          <a:xfrm>
            <a:off x="8663450" y="5549955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F21B0A-3689-4F02-A712-BB549809BE66}"/>
              </a:ext>
            </a:extLst>
          </p:cNvPr>
          <p:cNvSpPr/>
          <p:nvPr/>
        </p:nvSpPr>
        <p:spPr>
          <a:xfrm>
            <a:off x="8042382" y="4118790"/>
            <a:ext cx="739904" cy="34990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ROL</a:t>
            </a:r>
            <a:r>
              <a:rPr lang="en-US" altLang="ko-KR" baseline="-25000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0504E81-4A49-423E-9E26-F230C256939E}"/>
              </a:ext>
            </a:extLst>
          </p:cNvPr>
          <p:cNvGrpSpPr/>
          <p:nvPr/>
        </p:nvGrpSpPr>
        <p:grpSpPr>
          <a:xfrm>
            <a:off x="8301022" y="4858153"/>
            <a:ext cx="222624" cy="222624"/>
            <a:chOff x="8301022" y="4729566"/>
            <a:chExt cx="222624" cy="222624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7CF04881-2E2B-4585-AE59-05989867C066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336C6973-9499-4102-8D74-0E72B6070E24}"/>
                </a:ext>
              </a:extLst>
            </p:cNvPr>
            <p:cNvCxnSpPr>
              <a:stCxn id="78" idx="2"/>
              <a:endCxn id="78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0CF1380A-A894-41E3-B08E-7BE7A8089001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ED6B1D8-89BC-47D3-A7E4-E81CC80F3A28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8412334" y="3743192"/>
            <a:ext cx="0" cy="37559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8CF6994-05F9-4AD8-8473-83017A71A817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8412334" y="4468698"/>
            <a:ext cx="0" cy="38945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35C0830-D203-42DE-8680-D27F4F34F497}"/>
              </a:ext>
            </a:extLst>
          </p:cNvPr>
          <p:cNvGrpSpPr/>
          <p:nvPr/>
        </p:nvGrpSpPr>
        <p:grpSpPr>
          <a:xfrm>
            <a:off x="8301937" y="5594440"/>
            <a:ext cx="222624" cy="222624"/>
            <a:chOff x="6357953" y="4543829"/>
            <a:chExt cx="222624" cy="22262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0347092-B026-4F98-A868-308655C008EC}"/>
                </a:ext>
              </a:extLst>
            </p:cNvPr>
            <p:cNvCxnSpPr>
              <a:cxnSpLocks/>
            </p:cNvCxnSpPr>
            <p:nvPr/>
          </p:nvCxnSpPr>
          <p:spPr>
            <a:xfrm>
              <a:off x="6357953" y="4655141"/>
              <a:ext cx="2226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11FB5C79-A586-4149-BF63-83C5B7D5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469265" y="4543829"/>
              <a:ext cx="0" cy="2226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10163CC-63BF-4B32-8E2C-1F7DAF08432D}"/>
                </a:ext>
              </a:extLst>
            </p:cNvPr>
            <p:cNvSpPr/>
            <p:nvPr/>
          </p:nvSpPr>
          <p:spPr>
            <a:xfrm>
              <a:off x="6357955" y="4543829"/>
              <a:ext cx="222619" cy="2226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5F47A7F-559A-4661-A5DA-33731DFC02F1}"/>
              </a:ext>
            </a:extLst>
          </p:cNvPr>
          <p:cNvCxnSpPr>
            <a:cxnSpLocks/>
            <a:stCxn id="78" idx="4"/>
            <a:endCxn id="97" idx="0"/>
          </p:cNvCxnSpPr>
          <p:nvPr/>
        </p:nvCxnSpPr>
        <p:spPr>
          <a:xfrm>
            <a:off x="8412334" y="5080777"/>
            <a:ext cx="915" cy="513663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5D6ED5E-015B-4F22-A01F-98E75686B2EF}"/>
              </a:ext>
            </a:extLst>
          </p:cNvPr>
          <p:cNvCxnSpPr>
            <a:cxnSpLocks/>
            <a:endCxn id="78" idx="2"/>
          </p:cNvCxnSpPr>
          <p:nvPr/>
        </p:nvCxnSpPr>
        <p:spPr>
          <a:xfrm>
            <a:off x="7991475" y="4969465"/>
            <a:ext cx="309547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23C5A14-1B00-46DB-BB0E-D3E489F82728}"/>
              </a:ext>
            </a:extLst>
          </p:cNvPr>
          <p:cNvSpPr/>
          <p:nvPr/>
        </p:nvSpPr>
        <p:spPr>
          <a:xfrm>
            <a:off x="6280093" y="4795223"/>
            <a:ext cx="1694207" cy="349908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RK[7 mod 2k/w]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6317831-441C-4350-98FF-2869EE4E39B5}"/>
              </a:ext>
            </a:extLst>
          </p:cNvPr>
          <p:cNvGrpSpPr/>
          <p:nvPr/>
        </p:nvGrpSpPr>
        <p:grpSpPr>
          <a:xfrm>
            <a:off x="7694213" y="5594440"/>
            <a:ext cx="222624" cy="222624"/>
            <a:chOff x="8301022" y="4729566"/>
            <a:chExt cx="222624" cy="222624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96FD737F-DE6E-4DCA-BAAA-346518CD4547}"/>
                </a:ext>
              </a:extLst>
            </p:cNvPr>
            <p:cNvSpPr/>
            <p:nvPr/>
          </p:nvSpPr>
          <p:spPr>
            <a:xfrm>
              <a:off x="8301022" y="4729566"/>
              <a:ext cx="222624" cy="222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0B0C557F-506F-4775-8004-CC7F2F66619A}"/>
                </a:ext>
              </a:extLst>
            </p:cNvPr>
            <p:cNvCxnSpPr>
              <a:stCxn id="112" idx="2"/>
              <a:endCxn id="112" idx="6"/>
            </p:cNvCxnSpPr>
            <p:nvPr/>
          </p:nvCxnSpPr>
          <p:spPr>
            <a:xfrm>
              <a:off x="8301022" y="4840878"/>
              <a:ext cx="22262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328CAB1-73FC-4B86-8952-32E9355D34BA}"/>
                </a:ext>
              </a:extLst>
            </p:cNvPr>
            <p:cNvCxnSpPr>
              <a:cxnSpLocks/>
              <a:stCxn id="112" idx="0"/>
              <a:endCxn id="112" idx="4"/>
            </p:cNvCxnSpPr>
            <p:nvPr/>
          </p:nvCxnSpPr>
          <p:spPr>
            <a:xfrm>
              <a:off x="8412334" y="4729566"/>
              <a:ext cx="0" cy="2226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726DB14-A34C-4FDB-BA39-22A142F30F3D}"/>
              </a:ext>
            </a:extLst>
          </p:cNvPr>
          <p:cNvCxnSpPr>
            <a:cxnSpLocks/>
            <a:stCxn id="118" idx="0"/>
            <a:endCxn id="112" idx="4"/>
          </p:cNvCxnSpPr>
          <p:nvPr/>
        </p:nvCxnSpPr>
        <p:spPr>
          <a:xfrm flipH="1" flipV="1">
            <a:off x="7805525" y="5817064"/>
            <a:ext cx="1965" cy="22703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CBF5B06-7E7E-4252-A4FC-FB1A76852D96}"/>
              </a:ext>
            </a:extLst>
          </p:cNvPr>
          <p:cNvSpPr/>
          <p:nvPr/>
        </p:nvSpPr>
        <p:spPr>
          <a:xfrm>
            <a:off x="7637426" y="6044100"/>
            <a:ext cx="34012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7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57A758B-8A8E-4F9C-8BB7-E2B4CD64D91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748493" y="6293921"/>
            <a:ext cx="2812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7B39937-149B-420A-A79A-AB250A67FD48}"/>
              </a:ext>
            </a:extLst>
          </p:cNvPr>
          <p:cNvSpPr/>
          <p:nvPr/>
        </p:nvSpPr>
        <p:spPr>
          <a:xfrm>
            <a:off x="10029742" y="6118967"/>
            <a:ext cx="2162258" cy="34990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Counter value flow</a:t>
            </a:r>
            <a:endParaRPr lang="ko-KR" altLang="en-US" baseline="-25000" dirty="0">
              <a:solidFill>
                <a:sysClr val="windowText" lastClr="000000"/>
              </a:solidFill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99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CC6EE-D3CE-4044-B71F-DC9B79B9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Pre-computation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2A876-558E-48EB-BB4F-D63E5722F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/>
              <a:t>Original CHAM structure</a:t>
            </a:r>
          </a:p>
          <a:p>
            <a:pPr lvl="1">
              <a:lnSpc>
                <a:spcPct val="250000"/>
              </a:lnSpc>
            </a:pPr>
            <a:r>
              <a:rPr lang="en-US" altLang="ko-KR" dirty="0"/>
              <a:t>Red line: Counter value flow</a:t>
            </a:r>
          </a:p>
          <a:p>
            <a:pPr>
              <a:lnSpc>
                <a:spcPct val="250000"/>
              </a:lnSpc>
            </a:pPr>
            <a:r>
              <a:rPr lang="en-US" altLang="ko-KR" dirty="0"/>
              <a:t>Pre-computation part can be skipped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143844-8C37-4228-BB77-BB44C34FF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214" y="1038225"/>
            <a:ext cx="5110974" cy="533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8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CC6EE-D3CE-4044-B71F-DC9B79B9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Pre-computation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2A876-558E-48EB-BB4F-D63E5722F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b="1" dirty="0"/>
              <a:t>Optimized CHAM structure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Some instructions are removed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5 ROL(1-bit)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3 ROL(word-wise)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10 XOR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3 ADD</a:t>
            </a:r>
            <a:endParaRPr lang="en-US" altLang="ko-KR" b="1" dirty="0"/>
          </a:p>
          <a:p>
            <a:pPr lvl="1">
              <a:lnSpc>
                <a:spcPct val="250000"/>
              </a:lnSpc>
            </a:pPr>
            <a:r>
              <a:rPr lang="en-US" altLang="ko-KR" b="1" dirty="0"/>
              <a:t>Result is load from look-up table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B0CADF-15F8-43AB-8AC3-3A2ABF906E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16" y="979435"/>
            <a:ext cx="5021770" cy="54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7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Overview</a:t>
            </a:r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CHAM Block Cipher</a:t>
            </a:r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Proposed Implementation</a:t>
            </a:r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Evaluation</a:t>
            </a:r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Conclusion</a:t>
            </a:r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CC6EE-D3CE-4044-B71F-DC9B79B9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Parallel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2A876-558E-48EB-BB4F-D63E5722F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CHAM-64/128 has</a:t>
            </a:r>
            <a:r>
              <a:rPr lang="ko-KR" altLang="en-US" dirty="0"/>
              <a:t> </a:t>
            </a:r>
            <a:r>
              <a:rPr lang="en-US" altLang="ko-KR" dirty="0"/>
              <a:t>unused registers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Utilize these registers for Parallel implementation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D45B5C-9A3F-47F1-8CFA-EEB3111AC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3335390"/>
            <a:ext cx="88582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8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CC6EE-D3CE-4044-B71F-DC9B79B9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Parallel implementation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AAC0B7D-DE33-48CB-89B9-5206DA900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17781"/>
              </p:ext>
            </p:extLst>
          </p:nvPr>
        </p:nvGraphicFramePr>
        <p:xfrm>
          <a:off x="771525" y="1409700"/>
          <a:ext cx="10648950" cy="483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425">
                  <a:extLst>
                    <a:ext uri="{9D8B030D-6E8A-4147-A177-3AD203B41FA5}">
                      <a16:colId xmlns:a16="http://schemas.microsoft.com/office/drawing/2014/main" val="4135190793"/>
                    </a:ext>
                  </a:extLst>
                </a:gridCol>
                <a:gridCol w="7629525">
                  <a:extLst>
                    <a:ext uri="{9D8B030D-6E8A-4147-A177-3AD203B41FA5}">
                      <a16:colId xmlns:a16="http://schemas.microsoft.com/office/drawing/2014/main" val="525385020"/>
                    </a:ext>
                  </a:extLst>
                </a:gridCol>
              </a:tblGrid>
              <a:tr h="690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Value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Description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722288"/>
                  </a:ext>
                </a:extLst>
              </a:tr>
              <a:tr h="690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Total round variable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Using CPI instruction, total round value is not maintained in the register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898850"/>
                  </a:ext>
                </a:extLst>
              </a:tr>
              <a:tr h="690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Plaintext block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Temporarily stored in STACK memory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512382"/>
                  </a:ext>
                </a:extLst>
              </a:tr>
              <a:tr h="690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Address pointer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Stored in STACK, since pointer is not used throughout computations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8899583"/>
                  </a:ext>
                </a:extLst>
              </a:tr>
              <a:tr h="690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Round key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By accessing byte by byte, only single register is utilized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689580"/>
                  </a:ext>
                </a:extLst>
              </a:tr>
              <a:tr h="690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Round counter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Saved</a:t>
                      </a:r>
                      <a:r>
                        <a:rPr lang="ko-KR" altLang="en-US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 </a:t>
                      </a:r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in</a:t>
                      </a:r>
                      <a:r>
                        <a:rPr lang="ko-KR" altLang="en-US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 </a:t>
                      </a:r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STACK and only loaded when performing XOR operation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588407"/>
                  </a:ext>
                </a:extLst>
              </a:tr>
              <a:tr h="690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ZERO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In case of 3-parallel, some registers are temporarily initialized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181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888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97C6-2C4A-44C3-8B6C-191F7EF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Parallel implementation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D22C1-8257-46B2-B881-FB9ECE8502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(a): 2-parallel implementation</a:t>
            </a:r>
          </a:p>
          <a:p>
            <a:r>
              <a:rPr lang="en-US" altLang="ko-KR" dirty="0"/>
              <a:t>(b): 3-parallel implementation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B169C2-9FC6-41DF-9D34-700EBB601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163815"/>
            <a:ext cx="85725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1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Evaluation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ICISC’19 implementation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Basic optimal implementation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Optimized CTR mode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		implementation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</a:rPr>
              <a:t>Parallel implementation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Unit: clock cycles per byte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4F57EE-3CA3-4357-A75B-8F8A47DF5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44" y="1462424"/>
            <a:ext cx="6751056" cy="443797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3C53C3-3806-424A-BC03-6ECD9325BCDC}"/>
              </a:ext>
            </a:extLst>
          </p:cNvPr>
          <p:cNvSpPr/>
          <p:nvPr/>
        </p:nvSpPr>
        <p:spPr>
          <a:xfrm>
            <a:off x="5431419" y="1462424"/>
            <a:ext cx="6751056" cy="9093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6F6F88-C946-4A5F-A57B-6C8225FE2012}"/>
              </a:ext>
            </a:extLst>
          </p:cNvPr>
          <p:cNvSpPr/>
          <p:nvPr/>
        </p:nvSpPr>
        <p:spPr>
          <a:xfrm>
            <a:off x="5431419" y="2390776"/>
            <a:ext cx="6751056" cy="838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02F50B-E299-4179-8D46-8B6D8C3B4936}"/>
              </a:ext>
            </a:extLst>
          </p:cNvPr>
          <p:cNvSpPr/>
          <p:nvPr/>
        </p:nvSpPr>
        <p:spPr>
          <a:xfrm>
            <a:off x="5431419" y="3267076"/>
            <a:ext cx="6751056" cy="1133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C74B30-97FE-4E46-B3A4-E26072493EA7}"/>
              </a:ext>
            </a:extLst>
          </p:cNvPr>
          <p:cNvSpPr/>
          <p:nvPr/>
        </p:nvSpPr>
        <p:spPr>
          <a:xfrm>
            <a:off x="5431419" y="4421240"/>
            <a:ext cx="6751056" cy="11334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293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Evaluation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The implementation improved</a:t>
            </a:r>
            <a:br>
              <a:rPr lang="en-US" altLang="ko-KR" dirty="0"/>
            </a:br>
            <a:r>
              <a:rPr lang="en-US" altLang="ko-KR" dirty="0"/>
              <a:t>performance 4.2%,</a:t>
            </a:r>
            <a:r>
              <a:rPr lang="ko-KR" altLang="en-US" dirty="0"/>
              <a:t> </a:t>
            </a:r>
            <a:r>
              <a:rPr lang="en-US" altLang="ko-KR" dirty="0"/>
              <a:t>3.0%, 2.8%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2-parallel: 137.2</a:t>
            </a:r>
            <a:br>
              <a:rPr lang="en-US" altLang="ko-KR" dirty="0"/>
            </a:br>
            <a:r>
              <a:rPr lang="en-US" altLang="ko-KR" dirty="0"/>
              <a:t>3-parallel: 149.0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Unit: clock cycles per byte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4F57EE-3CA3-4357-A75B-8F8A47DF5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44" y="1462424"/>
            <a:ext cx="6751056" cy="44379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4B6E391-DA9E-43A9-8990-52784BC71084}"/>
              </a:ext>
            </a:extLst>
          </p:cNvPr>
          <p:cNvSpPr/>
          <p:nvPr/>
        </p:nvSpPr>
        <p:spPr>
          <a:xfrm>
            <a:off x="5431419" y="2367299"/>
            <a:ext cx="6751056" cy="20332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B4B4B8-B178-4C0C-8D6A-B81D0806B0B9}"/>
              </a:ext>
            </a:extLst>
          </p:cNvPr>
          <p:cNvSpPr/>
          <p:nvPr/>
        </p:nvSpPr>
        <p:spPr>
          <a:xfrm>
            <a:off x="5431419" y="4400550"/>
            <a:ext cx="6751056" cy="11620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10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Evaluation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Compared with other block ciphers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AES achieved the highest performance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SPN based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Proposed CHAM is second winner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Among ARX based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8D397F-4327-4CE9-AE66-52C1ED90C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60" y="1543050"/>
            <a:ext cx="5626240" cy="427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08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Conclusion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 this paper optimized CHAM-CTR proposed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Pre-computation model: 5 ROL(1-bit), 3 ROL(word-wise), 10 XOR, 3 ADD skipped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Parallel implementation: 2-Parallel, 3-Parallel CHAM-64/128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Proposed implementation achieved fast execution timing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It is practical IoT applications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Future works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Applying proposed techniques to other ARX based block ciphers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i.e. SPECK, SIMON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Variable key scenario implementation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Other microcontrollers will be investigated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5991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Overview</a:t>
            </a:r>
            <a:endParaRPr lang="ko-KR" altLang="en-US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768415B-4DBF-44C1-929A-C457EC7FE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1134554"/>
            <a:ext cx="6883400" cy="509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0031D-FDED-4B68-8A3C-9FDB4466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Overview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EE15C-CE35-4512-9621-0FFEEFBEB2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Lightweight Block Cipher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2FFD1D4-8423-4F8C-846D-76613B7A132C}"/>
              </a:ext>
            </a:extLst>
          </p:cNvPr>
          <p:cNvGrpSpPr/>
          <p:nvPr/>
        </p:nvGrpSpPr>
        <p:grpSpPr>
          <a:xfrm>
            <a:off x="471645" y="1924150"/>
            <a:ext cx="11248711" cy="3514524"/>
            <a:chOff x="791595" y="1997392"/>
            <a:chExt cx="11248711" cy="35145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5ED26A5-4D1B-4693-B164-00E974687734}"/>
                </a:ext>
              </a:extLst>
            </p:cNvPr>
            <p:cNvSpPr/>
            <p:nvPr/>
          </p:nvSpPr>
          <p:spPr>
            <a:xfrm>
              <a:off x="791595" y="2382473"/>
              <a:ext cx="3550174" cy="312944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040B517-C8BD-4387-A017-AA7EB60A2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934" y="2420573"/>
              <a:ext cx="2409495" cy="21311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31343A-3793-4AB6-AF68-0581BF04A815}"/>
                </a:ext>
              </a:extLst>
            </p:cNvPr>
            <p:cNvSpPr txBox="1"/>
            <p:nvPr/>
          </p:nvSpPr>
          <p:spPr>
            <a:xfrm>
              <a:off x="864881" y="4696658"/>
              <a:ext cx="340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Less computing power</a:t>
              </a:r>
              <a:endParaRPr lang="ko-KR" altLang="en-US" sz="2400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ACCD02-780C-405A-ACF2-0CBC201DBBDD}"/>
                </a:ext>
              </a:extLst>
            </p:cNvPr>
            <p:cNvSpPr/>
            <p:nvPr/>
          </p:nvSpPr>
          <p:spPr>
            <a:xfrm>
              <a:off x="4643540" y="2382473"/>
              <a:ext cx="3550174" cy="3129443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3DEBAB-A545-4721-B201-C62BED540066}"/>
                </a:ext>
              </a:extLst>
            </p:cNvPr>
            <p:cNvSpPr txBox="1"/>
            <p:nvPr/>
          </p:nvSpPr>
          <p:spPr>
            <a:xfrm>
              <a:off x="4716826" y="4696658"/>
              <a:ext cx="340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Little</a:t>
              </a:r>
              <a:r>
                <a:rPr lang="ko-KR" alt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 </a:t>
              </a:r>
              <a:r>
                <a:rPr lang="en-US" altLang="ko-KR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memory</a:t>
              </a:r>
              <a:r>
                <a:rPr lang="ko-KR" altLang="en-US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 </a:t>
              </a:r>
              <a:r>
                <a:rPr lang="en-US" altLang="ko-KR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usage</a:t>
              </a:r>
              <a:endParaRPr lang="ko-KR" altLang="en-US" sz="2400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2DEFB791-A056-42A3-8C18-EF5963906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7018" y="1997392"/>
              <a:ext cx="2863216" cy="2863216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B947CA-DCD9-4357-ACDB-0FFB768D6E31}"/>
                </a:ext>
              </a:extLst>
            </p:cNvPr>
            <p:cNvSpPr/>
            <p:nvPr/>
          </p:nvSpPr>
          <p:spPr>
            <a:xfrm>
              <a:off x="8490132" y="2382473"/>
              <a:ext cx="3550174" cy="31294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8ABA2D-3D9C-4E7B-8019-2DD70E6C18DC}"/>
                </a:ext>
              </a:extLst>
            </p:cNvPr>
            <p:cNvSpPr txBox="1"/>
            <p:nvPr/>
          </p:nvSpPr>
          <p:spPr>
            <a:xfrm>
              <a:off x="8563418" y="4696658"/>
              <a:ext cx="3403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Fast execution time</a:t>
              </a:r>
              <a:endParaRPr lang="ko-KR" altLang="en-US" sz="2400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F624643-352D-4D7A-A507-FD25A8036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151" y="2514933"/>
              <a:ext cx="1828132" cy="1828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939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 Block Cipher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[ICISC’17]: CHAM proposed from NSR(National Security Research)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[ICISC’19]: Revised CHAM proposed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For convenience, revised CHAM is</a:t>
            </a:r>
            <a:r>
              <a:rPr lang="ko-KR" altLang="en-US" dirty="0"/>
              <a:t> </a:t>
            </a:r>
            <a:r>
              <a:rPr lang="en-US" altLang="ko-KR" dirty="0"/>
              <a:t>referred to as CHAM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EE6578-87CC-47E3-9FDF-72084D634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45007"/>
              </p:ext>
            </p:extLst>
          </p:nvPr>
        </p:nvGraphicFramePr>
        <p:xfrm>
          <a:off x="1356221" y="3567155"/>
          <a:ext cx="9479558" cy="21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9655">
                  <a:extLst>
                    <a:ext uri="{9D8B030D-6E8A-4147-A177-3AD203B41FA5}">
                      <a16:colId xmlns:a16="http://schemas.microsoft.com/office/drawing/2014/main" val="2793972311"/>
                    </a:ext>
                  </a:extLst>
                </a:gridCol>
                <a:gridCol w="1130812">
                  <a:extLst>
                    <a:ext uri="{9D8B030D-6E8A-4147-A177-3AD203B41FA5}">
                      <a16:colId xmlns:a16="http://schemas.microsoft.com/office/drawing/2014/main" val="299467151"/>
                    </a:ext>
                  </a:extLst>
                </a:gridCol>
                <a:gridCol w="1153733">
                  <a:extLst>
                    <a:ext uri="{9D8B030D-6E8A-4147-A177-3AD203B41FA5}">
                      <a16:colId xmlns:a16="http://schemas.microsoft.com/office/drawing/2014/main" val="191678929"/>
                    </a:ext>
                  </a:extLst>
                </a:gridCol>
                <a:gridCol w="1130812">
                  <a:extLst>
                    <a:ext uri="{9D8B030D-6E8A-4147-A177-3AD203B41FA5}">
                      <a16:colId xmlns:a16="http://schemas.microsoft.com/office/drawing/2014/main" val="2888896566"/>
                    </a:ext>
                  </a:extLst>
                </a:gridCol>
                <a:gridCol w="1088431">
                  <a:extLst>
                    <a:ext uri="{9D8B030D-6E8A-4147-A177-3AD203B41FA5}">
                      <a16:colId xmlns:a16="http://schemas.microsoft.com/office/drawing/2014/main" val="3218039735"/>
                    </a:ext>
                  </a:extLst>
                </a:gridCol>
                <a:gridCol w="1196115">
                  <a:extLst>
                    <a:ext uri="{9D8B030D-6E8A-4147-A177-3AD203B41FA5}">
                      <a16:colId xmlns:a16="http://schemas.microsoft.com/office/drawing/2014/main" val="803242897"/>
                    </a:ext>
                  </a:extLst>
                </a:gridCol>
              </a:tblGrid>
              <a:tr h="534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Cipher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n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k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 err="1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rk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r</a:t>
                      </a:r>
                      <a:endParaRPr lang="ko-KR" altLang="en-US" sz="2600" dirty="0">
                        <a:solidFill>
                          <a:srgbClr val="FF0000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r(old)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extLst>
                  <a:ext uri="{0D108BD9-81ED-4DB2-BD59-A6C34878D82A}">
                    <a16:rowId xmlns:a16="http://schemas.microsoft.com/office/drawing/2014/main" val="3041961215"/>
                  </a:ext>
                </a:extLst>
              </a:tr>
              <a:tr h="534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CHAM-64/128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64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128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16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88</a:t>
                      </a:r>
                      <a:endParaRPr lang="ko-KR" altLang="en-US" sz="2600" dirty="0">
                        <a:solidFill>
                          <a:srgbClr val="FF0000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80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extLst>
                  <a:ext uri="{0D108BD9-81ED-4DB2-BD59-A6C34878D82A}">
                    <a16:rowId xmlns:a16="http://schemas.microsoft.com/office/drawing/2014/main" val="1124639541"/>
                  </a:ext>
                </a:extLst>
              </a:tr>
              <a:tr h="534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CHAM-128/128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128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128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32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112</a:t>
                      </a:r>
                      <a:endParaRPr lang="ko-KR" altLang="en-US" sz="2600" dirty="0">
                        <a:solidFill>
                          <a:srgbClr val="FF0000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80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extLst>
                  <a:ext uri="{0D108BD9-81ED-4DB2-BD59-A6C34878D82A}">
                    <a16:rowId xmlns:a16="http://schemas.microsoft.com/office/drawing/2014/main" val="1926991754"/>
                  </a:ext>
                </a:extLst>
              </a:tr>
              <a:tr h="5345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CHAM-128/256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128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256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32</a:t>
                      </a:r>
                      <a:endParaRPr lang="ko-KR" altLang="en-US" sz="26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120</a:t>
                      </a:r>
                      <a:endParaRPr lang="ko-KR" altLang="en-US" sz="2600" dirty="0">
                        <a:solidFill>
                          <a:srgbClr val="FF0000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Liberation Serif" panose="02020603050405020304" pitchFamily="18" charset="0"/>
                          <a:cs typeface="Liberation Serif" panose="02020603050405020304" pitchFamily="18" charset="0"/>
                        </a:rPr>
                        <a:t>96</a:t>
                      </a:r>
                      <a:endParaRPr lang="ko-KR" altLang="en-US" sz="20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marL="131814" marR="131814" marT="65907" marB="65907" anchor="ctr"/>
                </a:tc>
                <a:extLst>
                  <a:ext uri="{0D108BD9-81ED-4DB2-BD59-A6C34878D82A}">
                    <a16:rowId xmlns:a16="http://schemas.microsoft.com/office/drawing/2014/main" val="317878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8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 Block Cipher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510665-26A3-4E74-9B93-5BA6BC689F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709" y="1773310"/>
            <a:ext cx="7706582" cy="4552950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F95B3C1-80AC-46B3-9CD6-76D25CAC4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4-branch Feistel architecture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ARX based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74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The optimized CHAM-CTR mode encryption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On 8-bit AVR microcontrollers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2 kinds of implementations</a:t>
            </a:r>
          </a:p>
          <a:p>
            <a:pPr lvl="1">
              <a:lnSpc>
                <a:spcPct val="16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Pre-computation model</a:t>
            </a:r>
          </a:p>
          <a:p>
            <a:pPr lvl="1">
              <a:lnSpc>
                <a:spcPct val="16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Parallel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8045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Pre-computation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The input values of CTR mode of operation</a:t>
            </a:r>
          </a:p>
          <a:p>
            <a:pPr lvl="1">
              <a:lnSpc>
                <a:spcPct val="160000"/>
              </a:lnSpc>
            </a:pPr>
            <a:r>
              <a:rPr lang="en-US" altLang="ko-KR" dirty="0"/>
              <a:t>Nonce: Fixed value, 3/4 of total length</a:t>
            </a:r>
          </a:p>
          <a:p>
            <a:pPr lvl="1">
              <a:lnSpc>
                <a:spcPct val="160000"/>
              </a:lnSpc>
            </a:pPr>
            <a:r>
              <a:rPr lang="en-US" altLang="ko-KR" dirty="0"/>
              <a:t>Counter: Variable, 1/4 of total length</a:t>
            </a:r>
          </a:p>
          <a:p>
            <a:pPr>
              <a:lnSpc>
                <a:spcPct val="160000"/>
              </a:lnSpc>
            </a:pPr>
            <a:endParaRPr lang="en-US" altLang="ko-KR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D33AFD8-217F-48B6-894D-B045503482D9}"/>
              </a:ext>
            </a:extLst>
          </p:cNvPr>
          <p:cNvGrpSpPr/>
          <p:nvPr/>
        </p:nvGrpSpPr>
        <p:grpSpPr>
          <a:xfrm>
            <a:off x="2136400" y="4341136"/>
            <a:ext cx="7919200" cy="981118"/>
            <a:chOff x="1912689" y="2298976"/>
            <a:chExt cx="7919200" cy="98111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56081D6-D32C-4C54-84A0-3FDE2387386C}"/>
                </a:ext>
              </a:extLst>
            </p:cNvPr>
            <p:cNvGrpSpPr/>
            <p:nvPr/>
          </p:nvGrpSpPr>
          <p:grpSpPr>
            <a:xfrm>
              <a:off x="1912689" y="2785144"/>
              <a:ext cx="1979800" cy="494950"/>
              <a:chOff x="2978092" y="3330429"/>
              <a:chExt cx="1241568" cy="310392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AD487ED-DEAD-4529-874E-6052513D1322}"/>
                  </a:ext>
                </a:extLst>
              </p:cNvPr>
              <p:cNvSpPr/>
              <p:nvPr/>
            </p:nvSpPr>
            <p:spPr>
              <a:xfrm>
                <a:off x="2978092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B5B38A2-6E16-4CDA-9632-94C017BE2144}"/>
                  </a:ext>
                </a:extLst>
              </p:cNvPr>
              <p:cNvSpPr/>
              <p:nvPr/>
            </p:nvSpPr>
            <p:spPr>
              <a:xfrm>
                <a:off x="3288484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1FFE383-D7AD-406B-B0EB-515F649B0D17}"/>
                  </a:ext>
                </a:extLst>
              </p:cNvPr>
              <p:cNvSpPr/>
              <p:nvPr/>
            </p:nvSpPr>
            <p:spPr>
              <a:xfrm>
                <a:off x="3598876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8D693E9-8BE1-45BD-A67F-82112E091E49}"/>
                  </a:ext>
                </a:extLst>
              </p:cNvPr>
              <p:cNvSpPr/>
              <p:nvPr/>
            </p:nvSpPr>
            <p:spPr>
              <a:xfrm>
                <a:off x="3909268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499D480-79D6-4108-A4F9-408D24FB4EA1}"/>
                </a:ext>
              </a:extLst>
            </p:cNvPr>
            <p:cNvGrpSpPr/>
            <p:nvPr/>
          </p:nvGrpSpPr>
          <p:grpSpPr>
            <a:xfrm>
              <a:off x="3892489" y="2785144"/>
              <a:ext cx="1979800" cy="494950"/>
              <a:chOff x="2978092" y="3330429"/>
              <a:chExt cx="1241568" cy="310392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61897B6-E3B9-4332-B198-C67BFE0B5EB3}"/>
                  </a:ext>
                </a:extLst>
              </p:cNvPr>
              <p:cNvSpPr/>
              <p:nvPr/>
            </p:nvSpPr>
            <p:spPr>
              <a:xfrm>
                <a:off x="2978092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B4944FA6-BC7B-4D7D-8467-31F12E944836}"/>
                  </a:ext>
                </a:extLst>
              </p:cNvPr>
              <p:cNvSpPr/>
              <p:nvPr/>
            </p:nvSpPr>
            <p:spPr>
              <a:xfrm>
                <a:off x="3288484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AA51A42B-3E11-40AC-8EAB-2A7E530A33D6}"/>
                  </a:ext>
                </a:extLst>
              </p:cNvPr>
              <p:cNvSpPr/>
              <p:nvPr/>
            </p:nvSpPr>
            <p:spPr>
              <a:xfrm>
                <a:off x="3598876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AD4D03E-D45B-4639-B9A9-21CCDB3089E8}"/>
                  </a:ext>
                </a:extLst>
              </p:cNvPr>
              <p:cNvSpPr/>
              <p:nvPr/>
            </p:nvSpPr>
            <p:spPr>
              <a:xfrm>
                <a:off x="3909268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19BC324-15F0-44CF-AB2E-25712D3BFC8F}"/>
                </a:ext>
              </a:extLst>
            </p:cNvPr>
            <p:cNvGrpSpPr/>
            <p:nvPr/>
          </p:nvGrpSpPr>
          <p:grpSpPr>
            <a:xfrm>
              <a:off x="5872289" y="2785144"/>
              <a:ext cx="1979800" cy="494950"/>
              <a:chOff x="2978092" y="3330429"/>
              <a:chExt cx="1241568" cy="310392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4FD6382-51A4-430C-9D0F-5EC4237BB869}"/>
                  </a:ext>
                </a:extLst>
              </p:cNvPr>
              <p:cNvSpPr/>
              <p:nvPr/>
            </p:nvSpPr>
            <p:spPr>
              <a:xfrm>
                <a:off x="2978092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2F7BA89-D694-452B-ABD0-FEA7A802B614}"/>
                  </a:ext>
                </a:extLst>
              </p:cNvPr>
              <p:cNvSpPr/>
              <p:nvPr/>
            </p:nvSpPr>
            <p:spPr>
              <a:xfrm>
                <a:off x="3288484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6F38BA3-2FA5-40CE-9B84-4BA41FA542C2}"/>
                  </a:ext>
                </a:extLst>
              </p:cNvPr>
              <p:cNvSpPr/>
              <p:nvPr/>
            </p:nvSpPr>
            <p:spPr>
              <a:xfrm>
                <a:off x="3598876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32F89FB-F30A-4F6D-A693-7BE1DFDBC61F}"/>
                  </a:ext>
                </a:extLst>
              </p:cNvPr>
              <p:cNvSpPr/>
              <p:nvPr/>
            </p:nvSpPr>
            <p:spPr>
              <a:xfrm>
                <a:off x="3909268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601D115-8EE5-496F-82F4-F6A165D20D7F}"/>
                </a:ext>
              </a:extLst>
            </p:cNvPr>
            <p:cNvGrpSpPr/>
            <p:nvPr/>
          </p:nvGrpSpPr>
          <p:grpSpPr>
            <a:xfrm>
              <a:off x="7852089" y="2785144"/>
              <a:ext cx="1979800" cy="494950"/>
              <a:chOff x="2978092" y="3330429"/>
              <a:chExt cx="1241568" cy="310392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DE6A645-B05F-4B6D-9B76-64133914DAC6}"/>
                  </a:ext>
                </a:extLst>
              </p:cNvPr>
              <p:cNvSpPr/>
              <p:nvPr/>
            </p:nvSpPr>
            <p:spPr>
              <a:xfrm>
                <a:off x="2978092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23A764E-E2BF-4F41-A6E6-28EBE9DEA330}"/>
                  </a:ext>
                </a:extLst>
              </p:cNvPr>
              <p:cNvSpPr/>
              <p:nvPr/>
            </p:nvSpPr>
            <p:spPr>
              <a:xfrm>
                <a:off x="3288484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7827BEE-F8C3-4A1F-B6FF-4BC08E6D376C}"/>
                  </a:ext>
                </a:extLst>
              </p:cNvPr>
              <p:cNvSpPr/>
              <p:nvPr/>
            </p:nvSpPr>
            <p:spPr>
              <a:xfrm>
                <a:off x="3598876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355BE8E-D5DB-45A6-A3F4-E581A24657AE}"/>
                  </a:ext>
                </a:extLst>
              </p:cNvPr>
              <p:cNvSpPr/>
              <p:nvPr/>
            </p:nvSpPr>
            <p:spPr>
              <a:xfrm>
                <a:off x="3909268" y="3330429"/>
                <a:ext cx="310392" cy="31039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8C404F1-048B-448C-9F49-B86042218125}"/>
                </a:ext>
              </a:extLst>
            </p:cNvPr>
            <p:cNvCxnSpPr>
              <a:cxnSpLocks/>
            </p:cNvCxnSpPr>
            <p:nvPr/>
          </p:nvCxnSpPr>
          <p:spPr>
            <a:xfrm>
              <a:off x="1912689" y="2483644"/>
              <a:ext cx="0" cy="283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247C20D-688D-4D9C-9982-2CC0418C671C}"/>
                </a:ext>
              </a:extLst>
            </p:cNvPr>
            <p:cNvCxnSpPr>
              <a:cxnSpLocks/>
            </p:cNvCxnSpPr>
            <p:nvPr/>
          </p:nvCxnSpPr>
          <p:spPr>
            <a:xfrm>
              <a:off x="7852089" y="2483643"/>
              <a:ext cx="0" cy="283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E74D60A-2341-498B-B0B0-326A09DA91A3}"/>
                </a:ext>
              </a:extLst>
            </p:cNvPr>
            <p:cNvCxnSpPr>
              <a:cxnSpLocks/>
            </p:cNvCxnSpPr>
            <p:nvPr/>
          </p:nvCxnSpPr>
          <p:spPr>
            <a:xfrm>
              <a:off x="9831889" y="2483642"/>
              <a:ext cx="0" cy="283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7E5AD40-14A9-439A-81CD-A6455012CB82}"/>
                </a:ext>
              </a:extLst>
            </p:cNvPr>
            <p:cNvCxnSpPr>
              <a:cxnSpLocks/>
            </p:cNvCxnSpPr>
            <p:nvPr/>
          </p:nvCxnSpPr>
          <p:spPr>
            <a:xfrm>
              <a:off x="1912689" y="2682240"/>
              <a:ext cx="5939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C3246E3-2764-49E3-BE05-681E82C7A984}"/>
                </a:ext>
              </a:extLst>
            </p:cNvPr>
            <p:cNvCxnSpPr>
              <a:cxnSpLocks/>
            </p:cNvCxnSpPr>
            <p:nvPr/>
          </p:nvCxnSpPr>
          <p:spPr>
            <a:xfrm>
              <a:off x="7852089" y="2682240"/>
              <a:ext cx="19798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EEDE757-BD3B-42D7-A5B8-BFFC509A8421}"/>
                </a:ext>
              </a:extLst>
            </p:cNvPr>
            <p:cNvSpPr txBox="1"/>
            <p:nvPr/>
          </p:nvSpPr>
          <p:spPr>
            <a:xfrm>
              <a:off x="4200192" y="2298976"/>
              <a:ext cx="136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Nonce</a:t>
              </a:r>
              <a:endPara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344331C-9E1F-469F-AA24-4F92ACC7E2EB}"/>
                </a:ext>
              </a:extLst>
            </p:cNvPr>
            <p:cNvSpPr txBox="1"/>
            <p:nvPr/>
          </p:nvSpPr>
          <p:spPr>
            <a:xfrm>
              <a:off x="8165299" y="2298976"/>
              <a:ext cx="136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Counter</a:t>
              </a:r>
              <a:endPara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65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The counter value is indicates number of block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Each blocks has identical Nonce value</a:t>
            </a:r>
          </a:p>
          <a:p>
            <a:pPr>
              <a:lnSpc>
                <a:spcPct val="16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Calculation result of Nonce part can be pre-computation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Proposed Implementation: Pre-computation</a:t>
            </a:r>
            <a:endParaRPr lang="ko-KR" altLang="en-US" dirty="0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9FD8C1F8-4004-4F83-A07B-097DB870C91D}"/>
              </a:ext>
            </a:extLst>
          </p:cNvPr>
          <p:cNvGrpSpPr/>
          <p:nvPr/>
        </p:nvGrpSpPr>
        <p:grpSpPr>
          <a:xfrm>
            <a:off x="1554582" y="3376257"/>
            <a:ext cx="9082837" cy="2834043"/>
            <a:chOff x="2506288" y="3376257"/>
            <a:chExt cx="9082837" cy="2834043"/>
          </a:xfrm>
        </p:grpSpPr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264420EB-15EB-4C7B-863D-23A92CB963B5}"/>
                </a:ext>
              </a:extLst>
            </p:cNvPr>
            <p:cNvGrpSpPr/>
            <p:nvPr/>
          </p:nvGrpSpPr>
          <p:grpSpPr>
            <a:xfrm>
              <a:off x="3669925" y="3862425"/>
              <a:ext cx="7919200" cy="494950"/>
              <a:chOff x="3669925" y="4103404"/>
              <a:chExt cx="7919200" cy="494950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C1BF600-47D6-41C5-BC35-9C41AEC66594}"/>
                  </a:ext>
                </a:extLst>
              </p:cNvPr>
              <p:cNvSpPr/>
              <p:nvPr/>
            </p:nvSpPr>
            <p:spPr>
              <a:xfrm>
                <a:off x="366992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EC58115D-1620-4AEC-BF95-DA7B185B400E}"/>
                  </a:ext>
                </a:extLst>
              </p:cNvPr>
              <p:cNvSpPr/>
              <p:nvPr/>
            </p:nvSpPr>
            <p:spPr>
              <a:xfrm>
                <a:off x="416487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936CB2BA-74D7-4C54-9A17-0FBD20AF7665}"/>
                  </a:ext>
                </a:extLst>
              </p:cNvPr>
              <p:cNvSpPr/>
              <p:nvPr/>
            </p:nvSpPr>
            <p:spPr>
              <a:xfrm>
                <a:off x="465982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45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561B7752-43B9-4506-BFFA-0BCF21C954FE}"/>
                  </a:ext>
                </a:extLst>
              </p:cNvPr>
              <p:cNvSpPr/>
              <p:nvPr/>
            </p:nvSpPr>
            <p:spPr>
              <a:xfrm>
                <a:off x="515477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67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BE615D4-1ADD-4FD5-B618-C273B871CD67}"/>
                  </a:ext>
                </a:extLst>
              </p:cNvPr>
              <p:cNvSpPr/>
              <p:nvPr/>
            </p:nvSpPr>
            <p:spPr>
              <a:xfrm>
                <a:off x="564972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89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73592ED-C67D-4D62-95CA-13936FDA1FB3}"/>
                  </a:ext>
                </a:extLst>
              </p:cNvPr>
              <p:cNvSpPr/>
              <p:nvPr/>
            </p:nvSpPr>
            <p:spPr>
              <a:xfrm>
                <a:off x="614467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ab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63AD848-7D49-4BEF-A421-B6489841DF96}"/>
                  </a:ext>
                </a:extLst>
              </p:cNvPr>
              <p:cNvSpPr/>
              <p:nvPr/>
            </p:nvSpPr>
            <p:spPr>
              <a:xfrm>
                <a:off x="663962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cd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D2F0FD1-8F67-485A-99A5-B88B0C85D809}"/>
                  </a:ext>
                </a:extLst>
              </p:cNvPr>
              <p:cNvSpPr/>
              <p:nvPr/>
            </p:nvSpPr>
            <p:spPr>
              <a:xfrm>
                <a:off x="713457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ef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06FC90B-CD7A-43C5-B177-6027A6B3BD7E}"/>
                  </a:ext>
                </a:extLst>
              </p:cNvPr>
              <p:cNvSpPr/>
              <p:nvPr/>
            </p:nvSpPr>
            <p:spPr>
              <a:xfrm>
                <a:off x="762952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fe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4D32CD85-77DF-4DF9-A284-F9C18B69C8E6}"/>
                  </a:ext>
                </a:extLst>
              </p:cNvPr>
              <p:cNvSpPr/>
              <p:nvPr/>
            </p:nvSpPr>
            <p:spPr>
              <a:xfrm>
                <a:off x="812447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dc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28F9DECE-2B66-4B09-95C1-DA6B9FB1140E}"/>
                  </a:ext>
                </a:extLst>
              </p:cNvPr>
              <p:cNvSpPr/>
              <p:nvPr/>
            </p:nvSpPr>
            <p:spPr>
              <a:xfrm>
                <a:off x="861942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ba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558144C-5674-469B-B778-61FFFC293706}"/>
                  </a:ext>
                </a:extLst>
              </p:cNvPr>
              <p:cNvSpPr/>
              <p:nvPr/>
            </p:nvSpPr>
            <p:spPr>
              <a:xfrm>
                <a:off x="911437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98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02FE8859-9D63-422A-AF57-0098D0B640C2}"/>
                  </a:ext>
                </a:extLst>
              </p:cNvPr>
              <p:cNvSpPr/>
              <p:nvPr/>
            </p:nvSpPr>
            <p:spPr>
              <a:xfrm>
                <a:off x="960932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A3ECE240-BDC2-4A2F-83DA-5906794D0A74}"/>
                  </a:ext>
                </a:extLst>
              </p:cNvPr>
              <p:cNvSpPr/>
              <p:nvPr/>
            </p:nvSpPr>
            <p:spPr>
              <a:xfrm>
                <a:off x="1010427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D06FBF0A-CAB5-4F70-988F-40036F5D9E2A}"/>
                  </a:ext>
                </a:extLst>
              </p:cNvPr>
              <p:cNvSpPr/>
              <p:nvPr/>
            </p:nvSpPr>
            <p:spPr>
              <a:xfrm>
                <a:off x="1059922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B35F322-23F8-40F0-AD9A-5F53D6DAA0FA}"/>
                  </a:ext>
                </a:extLst>
              </p:cNvPr>
              <p:cNvSpPr/>
              <p:nvPr/>
            </p:nvSpPr>
            <p:spPr>
              <a:xfrm>
                <a:off x="11094175" y="41034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27AE8F8-F686-47CD-A7E6-5FF861FAFAD3}"/>
                </a:ext>
              </a:extLst>
            </p:cNvPr>
            <p:cNvCxnSpPr>
              <a:cxnSpLocks/>
            </p:cNvCxnSpPr>
            <p:nvPr/>
          </p:nvCxnSpPr>
          <p:spPr>
            <a:xfrm>
              <a:off x="3669925" y="3560925"/>
              <a:ext cx="0" cy="283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354D2C-B77A-4C10-8FD6-BB1E87BB2AA9}"/>
                </a:ext>
              </a:extLst>
            </p:cNvPr>
            <p:cNvCxnSpPr>
              <a:cxnSpLocks/>
            </p:cNvCxnSpPr>
            <p:nvPr/>
          </p:nvCxnSpPr>
          <p:spPr>
            <a:xfrm>
              <a:off x="9609325" y="3560924"/>
              <a:ext cx="0" cy="283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01A4E482-7113-4487-B720-2DF4E1BE533F}"/>
                </a:ext>
              </a:extLst>
            </p:cNvPr>
            <p:cNvCxnSpPr>
              <a:cxnSpLocks/>
            </p:cNvCxnSpPr>
            <p:nvPr/>
          </p:nvCxnSpPr>
          <p:spPr>
            <a:xfrm>
              <a:off x="11589125" y="3560923"/>
              <a:ext cx="0" cy="2833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CEAB386-2DE1-4321-8495-CC3A5FE4AD84}"/>
                </a:ext>
              </a:extLst>
            </p:cNvPr>
            <p:cNvCxnSpPr>
              <a:cxnSpLocks/>
            </p:cNvCxnSpPr>
            <p:nvPr/>
          </p:nvCxnSpPr>
          <p:spPr>
            <a:xfrm>
              <a:off x="3669925" y="3759521"/>
              <a:ext cx="5939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2D051FE-BC0E-40E4-B7B5-91B4837CAB51}"/>
                </a:ext>
              </a:extLst>
            </p:cNvPr>
            <p:cNvCxnSpPr>
              <a:cxnSpLocks/>
            </p:cNvCxnSpPr>
            <p:nvPr/>
          </p:nvCxnSpPr>
          <p:spPr>
            <a:xfrm>
              <a:off x="9609325" y="3759521"/>
              <a:ext cx="19798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5E41F0-3173-414A-9F5A-3FED50972C88}"/>
                </a:ext>
              </a:extLst>
            </p:cNvPr>
            <p:cNvSpPr txBox="1"/>
            <p:nvPr/>
          </p:nvSpPr>
          <p:spPr>
            <a:xfrm>
              <a:off x="5957428" y="3376257"/>
              <a:ext cx="136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Nonce</a:t>
              </a:r>
              <a:endParaRPr lang="ko-KR" altLang="en-US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55C3B7-964B-4ABB-8B6C-79D46D62AADA}"/>
                </a:ext>
              </a:extLst>
            </p:cNvPr>
            <p:cNvSpPr txBox="1"/>
            <p:nvPr/>
          </p:nvSpPr>
          <p:spPr>
            <a:xfrm>
              <a:off x="9922535" y="3376257"/>
              <a:ext cx="1364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Counter</a:t>
              </a:r>
              <a:endParaRPr lang="ko-KR" altLang="en-US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262B37C8-30C2-40DA-BA47-F8C879BC92DA}"/>
                </a:ext>
              </a:extLst>
            </p:cNvPr>
            <p:cNvGrpSpPr/>
            <p:nvPr/>
          </p:nvGrpSpPr>
          <p:grpSpPr>
            <a:xfrm>
              <a:off x="3669925" y="4357725"/>
              <a:ext cx="7919200" cy="494950"/>
              <a:chOff x="3669925" y="4598704"/>
              <a:chExt cx="7919200" cy="49495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1F78B78-90D0-4C23-9110-8EDD16C0F408}"/>
                  </a:ext>
                </a:extLst>
              </p:cNvPr>
              <p:cNvSpPr/>
              <p:nvPr/>
            </p:nvSpPr>
            <p:spPr>
              <a:xfrm>
                <a:off x="366992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79F071C-2D42-47B5-8941-6A846471F1A5}"/>
                  </a:ext>
                </a:extLst>
              </p:cNvPr>
              <p:cNvSpPr/>
              <p:nvPr/>
            </p:nvSpPr>
            <p:spPr>
              <a:xfrm>
                <a:off x="416487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E9899FE-E65E-41D4-BFE9-1E6BA198EE4F}"/>
                  </a:ext>
                </a:extLst>
              </p:cNvPr>
              <p:cNvSpPr/>
              <p:nvPr/>
            </p:nvSpPr>
            <p:spPr>
              <a:xfrm>
                <a:off x="465982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45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0F9CC013-A73E-4D1F-96DA-8BF98851EA3A}"/>
                  </a:ext>
                </a:extLst>
              </p:cNvPr>
              <p:cNvSpPr/>
              <p:nvPr/>
            </p:nvSpPr>
            <p:spPr>
              <a:xfrm>
                <a:off x="515477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67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A6AB67B-B583-4DDE-A7F7-93A2FB3A78A6}"/>
                  </a:ext>
                </a:extLst>
              </p:cNvPr>
              <p:cNvSpPr/>
              <p:nvPr/>
            </p:nvSpPr>
            <p:spPr>
              <a:xfrm>
                <a:off x="564972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89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A0034C7-FCE3-4EA1-9804-9A79C14592D5}"/>
                  </a:ext>
                </a:extLst>
              </p:cNvPr>
              <p:cNvSpPr/>
              <p:nvPr/>
            </p:nvSpPr>
            <p:spPr>
              <a:xfrm>
                <a:off x="614467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ab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E590629-38C2-49E8-A852-D32CF61F4D71}"/>
                  </a:ext>
                </a:extLst>
              </p:cNvPr>
              <p:cNvSpPr/>
              <p:nvPr/>
            </p:nvSpPr>
            <p:spPr>
              <a:xfrm>
                <a:off x="663962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cd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A7A8B788-23C0-46F8-94F7-245050DCCD66}"/>
                  </a:ext>
                </a:extLst>
              </p:cNvPr>
              <p:cNvSpPr/>
              <p:nvPr/>
            </p:nvSpPr>
            <p:spPr>
              <a:xfrm>
                <a:off x="713457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ef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46A6D01-FB6F-46A8-A383-8018F9804B0E}"/>
                  </a:ext>
                </a:extLst>
              </p:cNvPr>
              <p:cNvSpPr/>
              <p:nvPr/>
            </p:nvSpPr>
            <p:spPr>
              <a:xfrm>
                <a:off x="762952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fe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8D5743C-4C28-4A81-BF26-708F38C578AC}"/>
                  </a:ext>
                </a:extLst>
              </p:cNvPr>
              <p:cNvSpPr/>
              <p:nvPr/>
            </p:nvSpPr>
            <p:spPr>
              <a:xfrm>
                <a:off x="812447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dc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01ECADD-1EAE-4B5B-B462-CAA062131EF6}"/>
                  </a:ext>
                </a:extLst>
              </p:cNvPr>
              <p:cNvSpPr/>
              <p:nvPr/>
            </p:nvSpPr>
            <p:spPr>
              <a:xfrm>
                <a:off x="861942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ba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F9B5889-CFF5-41D9-AD3A-DD2C845C6D88}"/>
                  </a:ext>
                </a:extLst>
              </p:cNvPr>
              <p:cNvSpPr/>
              <p:nvPr/>
            </p:nvSpPr>
            <p:spPr>
              <a:xfrm>
                <a:off x="911437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98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7A88F76-80E1-4642-8D4F-6F2E6712EE66}"/>
                  </a:ext>
                </a:extLst>
              </p:cNvPr>
              <p:cNvSpPr/>
              <p:nvPr/>
            </p:nvSpPr>
            <p:spPr>
              <a:xfrm>
                <a:off x="960932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4EAF826-43B9-4E87-8A45-E0ADC25024D9}"/>
                  </a:ext>
                </a:extLst>
              </p:cNvPr>
              <p:cNvSpPr/>
              <p:nvPr/>
            </p:nvSpPr>
            <p:spPr>
              <a:xfrm>
                <a:off x="1010427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B20C3DF-0D82-4832-909A-DECB08ACE673}"/>
                  </a:ext>
                </a:extLst>
              </p:cNvPr>
              <p:cNvSpPr/>
              <p:nvPr/>
            </p:nvSpPr>
            <p:spPr>
              <a:xfrm>
                <a:off x="1059922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3317539-CEC2-4804-A41E-03A0801F441A}"/>
                  </a:ext>
                </a:extLst>
              </p:cNvPr>
              <p:cNvSpPr/>
              <p:nvPr/>
            </p:nvSpPr>
            <p:spPr>
              <a:xfrm>
                <a:off x="11094175" y="45987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A20471AB-EE99-47F3-A051-E247973BF71B}"/>
                </a:ext>
              </a:extLst>
            </p:cNvPr>
            <p:cNvGrpSpPr/>
            <p:nvPr/>
          </p:nvGrpSpPr>
          <p:grpSpPr>
            <a:xfrm>
              <a:off x="3669925" y="4853025"/>
              <a:ext cx="7919200" cy="494950"/>
              <a:chOff x="3669925" y="5094004"/>
              <a:chExt cx="7919200" cy="49495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CB9096B-4601-448E-B6D9-A37E0D8BC552}"/>
                  </a:ext>
                </a:extLst>
              </p:cNvPr>
              <p:cNvSpPr/>
              <p:nvPr/>
            </p:nvSpPr>
            <p:spPr>
              <a:xfrm>
                <a:off x="366992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B089F9F-9427-4204-83EF-45085195BFEF}"/>
                  </a:ext>
                </a:extLst>
              </p:cNvPr>
              <p:cNvSpPr/>
              <p:nvPr/>
            </p:nvSpPr>
            <p:spPr>
              <a:xfrm>
                <a:off x="416487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79C3348-C508-4906-B216-0208D653995A}"/>
                  </a:ext>
                </a:extLst>
              </p:cNvPr>
              <p:cNvSpPr/>
              <p:nvPr/>
            </p:nvSpPr>
            <p:spPr>
              <a:xfrm>
                <a:off x="465982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45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D9445EB3-B2AD-4F98-A83F-FD4EB865ADEF}"/>
                  </a:ext>
                </a:extLst>
              </p:cNvPr>
              <p:cNvSpPr/>
              <p:nvPr/>
            </p:nvSpPr>
            <p:spPr>
              <a:xfrm>
                <a:off x="515477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67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36E74329-9985-46D0-B14A-317E5E60CB9F}"/>
                  </a:ext>
                </a:extLst>
              </p:cNvPr>
              <p:cNvSpPr/>
              <p:nvPr/>
            </p:nvSpPr>
            <p:spPr>
              <a:xfrm>
                <a:off x="564972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89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8D7E263-5868-42F5-98CE-1051C29BAF1B}"/>
                  </a:ext>
                </a:extLst>
              </p:cNvPr>
              <p:cNvSpPr/>
              <p:nvPr/>
            </p:nvSpPr>
            <p:spPr>
              <a:xfrm>
                <a:off x="614467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ab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CF8AF13E-0B6F-459C-A776-748823AE2682}"/>
                  </a:ext>
                </a:extLst>
              </p:cNvPr>
              <p:cNvSpPr/>
              <p:nvPr/>
            </p:nvSpPr>
            <p:spPr>
              <a:xfrm>
                <a:off x="663962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cd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FA9C6981-5840-436B-982F-8A6135A4C42F}"/>
                  </a:ext>
                </a:extLst>
              </p:cNvPr>
              <p:cNvSpPr/>
              <p:nvPr/>
            </p:nvSpPr>
            <p:spPr>
              <a:xfrm>
                <a:off x="713457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ef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867FE701-1B19-4F3C-BB20-D410F0719FE0}"/>
                  </a:ext>
                </a:extLst>
              </p:cNvPr>
              <p:cNvSpPr/>
              <p:nvPr/>
            </p:nvSpPr>
            <p:spPr>
              <a:xfrm>
                <a:off x="762952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fe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265EE879-19D2-43BC-B695-16F79CA51261}"/>
                  </a:ext>
                </a:extLst>
              </p:cNvPr>
              <p:cNvSpPr/>
              <p:nvPr/>
            </p:nvSpPr>
            <p:spPr>
              <a:xfrm>
                <a:off x="812447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dc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B73E028D-4B05-4B32-9543-361253D87F8A}"/>
                  </a:ext>
                </a:extLst>
              </p:cNvPr>
              <p:cNvSpPr/>
              <p:nvPr/>
            </p:nvSpPr>
            <p:spPr>
              <a:xfrm>
                <a:off x="861942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ba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45745F9C-33B1-4F5E-A96F-35C4363553F8}"/>
                  </a:ext>
                </a:extLst>
              </p:cNvPr>
              <p:cNvSpPr/>
              <p:nvPr/>
            </p:nvSpPr>
            <p:spPr>
              <a:xfrm>
                <a:off x="911437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98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A278A012-0197-4FFF-9547-978B2185AE09}"/>
                  </a:ext>
                </a:extLst>
              </p:cNvPr>
              <p:cNvSpPr/>
              <p:nvPr/>
            </p:nvSpPr>
            <p:spPr>
              <a:xfrm>
                <a:off x="960932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759BC72B-6B9B-4618-94E7-39B3AAC78C5F}"/>
                  </a:ext>
                </a:extLst>
              </p:cNvPr>
              <p:cNvSpPr/>
              <p:nvPr/>
            </p:nvSpPr>
            <p:spPr>
              <a:xfrm>
                <a:off x="1010427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D1CFCDCD-DD2D-4B7A-93C0-66970547EE30}"/>
                  </a:ext>
                </a:extLst>
              </p:cNvPr>
              <p:cNvSpPr/>
              <p:nvPr/>
            </p:nvSpPr>
            <p:spPr>
              <a:xfrm>
                <a:off x="1059922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1C81E83C-58F7-420E-BAD0-D576B9CF0D27}"/>
                  </a:ext>
                </a:extLst>
              </p:cNvPr>
              <p:cNvSpPr/>
              <p:nvPr/>
            </p:nvSpPr>
            <p:spPr>
              <a:xfrm>
                <a:off x="11094175" y="50940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02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B2624EAB-0EFA-482E-8A23-F58458D4655E}"/>
                </a:ext>
              </a:extLst>
            </p:cNvPr>
            <p:cNvGrpSpPr/>
            <p:nvPr/>
          </p:nvGrpSpPr>
          <p:grpSpPr>
            <a:xfrm>
              <a:off x="3669925" y="5715350"/>
              <a:ext cx="7919200" cy="494950"/>
              <a:chOff x="3669925" y="6084604"/>
              <a:chExt cx="7919200" cy="494950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49AE9DFD-51E9-410E-AA93-402E2A06D13F}"/>
                  </a:ext>
                </a:extLst>
              </p:cNvPr>
              <p:cNvSpPr/>
              <p:nvPr/>
            </p:nvSpPr>
            <p:spPr>
              <a:xfrm>
                <a:off x="366992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414009B-63E4-4086-B2A2-097A3C5E0389}"/>
                  </a:ext>
                </a:extLst>
              </p:cNvPr>
              <p:cNvSpPr/>
              <p:nvPr/>
            </p:nvSpPr>
            <p:spPr>
              <a:xfrm>
                <a:off x="416487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9CA252D6-2101-45EC-92A5-D9AB134C3420}"/>
                  </a:ext>
                </a:extLst>
              </p:cNvPr>
              <p:cNvSpPr/>
              <p:nvPr/>
            </p:nvSpPr>
            <p:spPr>
              <a:xfrm>
                <a:off x="465982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45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E20009E6-B4FE-4911-AFF8-1B56A797F918}"/>
                  </a:ext>
                </a:extLst>
              </p:cNvPr>
              <p:cNvSpPr/>
              <p:nvPr/>
            </p:nvSpPr>
            <p:spPr>
              <a:xfrm>
                <a:off x="515477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67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017E83A-E78A-4AAF-B0B2-F033255CFA40}"/>
                  </a:ext>
                </a:extLst>
              </p:cNvPr>
              <p:cNvSpPr/>
              <p:nvPr/>
            </p:nvSpPr>
            <p:spPr>
              <a:xfrm>
                <a:off x="564972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89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FCB97467-8E88-4B88-90EE-24C79D692B04}"/>
                  </a:ext>
                </a:extLst>
              </p:cNvPr>
              <p:cNvSpPr/>
              <p:nvPr/>
            </p:nvSpPr>
            <p:spPr>
              <a:xfrm>
                <a:off x="614467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ab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EAD4C453-5761-4DBD-948C-F3F74078AA79}"/>
                  </a:ext>
                </a:extLst>
              </p:cNvPr>
              <p:cNvSpPr/>
              <p:nvPr/>
            </p:nvSpPr>
            <p:spPr>
              <a:xfrm>
                <a:off x="663962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cd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C17DAB9D-330A-43BE-858F-5AE451FAA736}"/>
                  </a:ext>
                </a:extLst>
              </p:cNvPr>
              <p:cNvSpPr/>
              <p:nvPr/>
            </p:nvSpPr>
            <p:spPr>
              <a:xfrm>
                <a:off x="713457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ef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D386B31-E4CE-4854-B849-5D85B085355C}"/>
                  </a:ext>
                </a:extLst>
              </p:cNvPr>
              <p:cNvSpPr/>
              <p:nvPr/>
            </p:nvSpPr>
            <p:spPr>
              <a:xfrm>
                <a:off x="762952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fe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3009771A-4E6A-4114-A6FF-5B0C8D568E4F}"/>
                  </a:ext>
                </a:extLst>
              </p:cNvPr>
              <p:cNvSpPr/>
              <p:nvPr/>
            </p:nvSpPr>
            <p:spPr>
              <a:xfrm>
                <a:off x="812447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dc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8BB1990C-B662-4B38-961D-0CB374F48A40}"/>
                  </a:ext>
                </a:extLst>
              </p:cNvPr>
              <p:cNvSpPr/>
              <p:nvPr/>
            </p:nvSpPr>
            <p:spPr>
              <a:xfrm>
                <a:off x="861942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>
                    <a:solidFill>
                      <a:sysClr val="windowText" lastClr="000000"/>
                    </a:solidFill>
                  </a:rPr>
                  <a:t>ba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A948C812-E3E5-4F96-97F3-3966F48A409C}"/>
                  </a:ext>
                </a:extLst>
              </p:cNvPr>
              <p:cNvSpPr/>
              <p:nvPr/>
            </p:nvSpPr>
            <p:spPr>
              <a:xfrm>
                <a:off x="911437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98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94D1950-FBC7-4139-B030-2DE0E781FD07}"/>
                  </a:ext>
                </a:extLst>
              </p:cNvPr>
              <p:cNvSpPr/>
              <p:nvPr/>
            </p:nvSpPr>
            <p:spPr>
              <a:xfrm>
                <a:off x="960932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FA905487-596E-4DAA-A666-314311F004EE}"/>
                  </a:ext>
                </a:extLst>
              </p:cNvPr>
              <p:cNvSpPr/>
              <p:nvPr/>
            </p:nvSpPr>
            <p:spPr>
              <a:xfrm>
                <a:off x="1010427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B725E15C-AD63-4887-B3B2-DB9C25E02B47}"/>
                  </a:ext>
                </a:extLst>
              </p:cNvPr>
              <p:cNvSpPr/>
              <p:nvPr/>
            </p:nvSpPr>
            <p:spPr>
              <a:xfrm>
                <a:off x="1059922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8C721307-73BB-40E8-A66B-247E833D13BB}"/>
                  </a:ext>
                </a:extLst>
              </p:cNvPr>
              <p:cNvSpPr/>
              <p:nvPr/>
            </p:nvSpPr>
            <p:spPr>
              <a:xfrm>
                <a:off x="11094175" y="6084604"/>
                <a:ext cx="494950" cy="49495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09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3FC7F6B-C500-4D50-9018-5EAB56FABF56}"/>
                </a:ext>
              </a:extLst>
            </p:cNvPr>
            <p:cNvSpPr/>
            <p:nvPr/>
          </p:nvSpPr>
          <p:spPr>
            <a:xfrm>
              <a:off x="7372175" y="5235665"/>
              <a:ext cx="494950" cy="49495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…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C7C79FF-2457-4595-A486-655E7CBE5324}"/>
                </a:ext>
              </a:extLst>
            </p:cNvPr>
            <p:cNvSpPr txBox="1"/>
            <p:nvPr/>
          </p:nvSpPr>
          <p:spPr>
            <a:xfrm>
              <a:off x="2507875" y="3925234"/>
              <a:ext cx="1163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1st block</a:t>
              </a:r>
              <a:endPara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3C39121-BBAE-44E8-8092-A525C16181A0}"/>
                </a:ext>
              </a:extLst>
            </p:cNvPr>
            <p:cNvSpPr txBox="1"/>
            <p:nvPr/>
          </p:nvSpPr>
          <p:spPr>
            <a:xfrm>
              <a:off x="2507875" y="4420534"/>
              <a:ext cx="1163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2nd block</a:t>
              </a:r>
              <a:endPara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486D55F-3262-45D7-A01E-9CB594FA7DC8}"/>
                </a:ext>
              </a:extLst>
            </p:cNvPr>
            <p:cNvSpPr txBox="1"/>
            <p:nvPr/>
          </p:nvSpPr>
          <p:spPr>
            <a:xfrm>
              <a:off x="2507875" y="4915484"/>
              <a:ext cx="1163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3rd block</a:t>
              </a:r>
              <a:endPara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6329106-06C9-4033-930D-2E2560AEBF98}"/>
                </a:ext>
              </a:extLst>
            </p:cNvPr>
            <p:cNvSpPr txBox="1"/>
            <p:nvPr/>
          </p:nvSpPr>
          <p:spPr>
            <a:xfrm>
              <a:off x="2506288" y="5778159"/>
              <a:ext cx="1163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10th block</a:t>
              </a:r>
              <a:endParaRPr lang="ko-KR" altLang="en-US" dirty="0"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36203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2242</Words>
  <Application>Microsoft Office PowerPoint</Application>
  <PresentationFormat>와이드스크린</PresentationFormat>
  <Paragraphs>474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Liberation Serif</vt:lpstr>
      <vt:lpstr>Arial</vt:lpstr>
      <vt:lpstr>맑은 고딕</vt:lpstr>
      <vt:lpstr>CryptoCraft 테마</vt:lpstr>
      <vt:lpstr>제목 테마</vt:lpstr>
      <vt:lpstr>Compact Implementation of CHAM Block Cipher on Low-End Microcontrollers</vt:lpstr>
      <vt:lpstr>PowerPoint 프레젠테이션</vt:lpstr>
      <vt:lpstr> Overview</vt:lpstr>
      <vt:lpstr> Overview</vt:lpstr>
      <vt:lpstr> CHAM Block Cipher</vt:lpstr>
      <vt:lpstr> CHAM Block Cipher</vt:lpstr>
      <vt:lpstr> Proposed Implementation</vt:lpstr>
      <vt:lpstr> Proposed Implementation: Pre-computation</vt:lpstr>
      <vt:lpstr> Proposed Implementation: Pre-computation</vt:lpstr>
      <vt:lpstr> Proposed Implementation: Pre-computation</vt:lpstr>
      <vt:lpstr> Proposed Implementation: Pre-computation</vt:lpstr>
      <vt:lpstr> Proposed Implementation: Pre-computation</vt:lpstr>
      <vt:lpstr> Proposed Implementation: Pre-computation</vt:lpstr>
      <vt:lpstr> Proposed Implementation: Pre-computation</vt:lpstr>
      <vt:lpstr> Proposed Implementation: Pre-computation</vt:lpstr>
      <vt:lpstr> Proposed Implementation: Pre-computation</vt:lpstr>
      <vt:lpstr> Proposed Implementation: Pre-computation</vt:lpstr>
      <vt:lpstr> Proposed Implementation: Pre-computation</vt:lpstr>
      <vt:lpstr> Proposed Implementation: Pre-computation</vt:lpstr>
      <vt:lpstr> Proposed Implementation: Parallel implementation</vt:lpstr>
      <vt:lpstr> Proposed Implementation: Parallel implementation</vt:lpstr>
      <vt:lpstr> Proposed Implementation: Parallel implementation</vt:lpstr>
      <vt:lpstr> Evaluation</vt:lpstr>
      <vt:lpstr> Evaluation</vt:lpstr>
      <vt:lpstr> Evaluation</vt:lpstr>
      <vt:lpstr>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72</cp:revision>
  <dcterms:created xsi:type="dcterms:W3CDTF">2019-03-05T04:29:07Z</dcterms:created>
  <dcterms:modified xsi:type="dcterms:W3CDTF">2020-08-20T03:19:59Z</dcterms:modified>
</cp:coreProperties>
</file>