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23"/>
  </p:notesMasterIdLst>
  <p:handoutMasterIdLst>
    <p:handoutMasterId r:id="rId24"/>
  </p:handoutMasterIdLst>
  <p:sldIdLst>
    <p:sldId id="269" r:id="rId3"/>
    <p:sldId id="275" r:id="rId4"/>
    <p:sldId id="280" r:id="rId5"/>
    <p:sldId id="283" r:id="rId6"/>
    <p:sldId id="302" r:id="rId7"/>
    <p:sldId id="282" r:id="rId8"/>
    <p:sldId id="297" r:id="rId9"/>
    <p:sldId id="291" r:id="rId10"/>
    <p:sldId id="290" r:id="rId11"/>
    <p:sldId id="285" r:id="rId12"/>
    <p:sldId id="300" r:id="rId13"/>
    <p:sldId id="294" r:id="rId14"/>
    <p:sldId id="295" r:id="rId15"/>
    <p:sldId id="286" r:id="rId16"/>
    <p:sldId id="298" r:id="rId17"/>
    <p:sldId id="287" r:id="rId18"/>
    <p:sldId id="299" r:id="rId19"/>
    <p:sldId id="292" r:id="rId20"/>
    <p:sldId id="288" r:id="rId21"/>
    <p:sldId id="274" r:id="rId22"/>
  </p:sldIdLst>
  <p:sldSz cx="12192000" cy="6858000"/>
  <p:notesSz cx="6858000" cy="9144000"/>
  <p:embeddedFontLst>
    <p:embeddedFont>
      <p:font typeface="Bahnschrift Condensed" panose="020B0502040204020203" pitchFamily="34" charset="0"/>
      <p:regular r:id="rId25"/>
      <p:bold r:id="rId26"/>
    </p:embeddedFont>
    <p:embeddedFont>
      <p:font typeface="Cambria Math" panose="02040503050406030204" pitchFamily="18" charset="0"/>
      <p:regular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8041"/>
    <a:srgbClr val="DCA35A"/>
    <a:srgbClr val="223D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94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ym typeface="Wingdings" panose="05000000000000000000" pitchFamily="2" charset="2"/>
              </a:rPr>
              <a:t>Finally, it is classified as ransomware (block cipher) and general firmware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20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5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2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58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9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02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>
                <a:latin typeface="+mj-lt"/>
              </a:rPr>
              <a:t>(in previous experiment </a:t>
            </a:r>
            <a:r>
              <a:rPr lang="en-US" altLang="ko-KR" sz="1200">
                <a:latin typeface="+mj-lt"/>
                <a:sym typeface="Wingdings" panose="05000000000000000000" pitchFamily="2" charset="2"/>
              </a:rPr>
              <a:t></a:t>
            </a:r>
            <a:r>
              <a:rPr lang="en-US" altLang="ko-KR" sz="1200">
                <a:latin typeface="+mj-lt"/>
              </a:rPr>
              <a:t> </a:t>
            </a:r>
            <a:r>
              <a:rPr lang="ko-KR" altLang="en-US" sz="1200">
                <a:latin typeface="+mj-lt"/>
              </a:rPr>
              <a:t>잘못분류된경우는 대부분 그 </a:t>
            </a:r>
            <a:r>
              <a:rPr lang="en-US" altLang="ko-KR" sz="1200">
                <a:latin typeface="+mj-lt"/>
              </a:rPr>
              <a:t>.. </a:t>
            </a:r>
            <a:r>
              <a:rPr lang="ko-KR" altLang="en-US" sz="1200">
                <a:latin typeface="+mj-lt"/>
              </a:rPr>
              <a:t>같은 구조끼리</a:t>
            </a:r>
            <a:r>
              <a:rPr lang="en-US" altLang="ko-KR" sz="1200">
                <a:latin typeface="+mj-lt"/>
              </a:rPr>
              <a:t>…</a:t>
            </a:r>
            <a:r>
              <a:rPr lang="ko-KR" altLang="en-US" sz="1200">
                <a:latin typeface="+mj-lt"/>
              </a:rPr>
              <a:t>였음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7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22.png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579224"/>
            <a:ext cx="8403773" cy="344204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0" i="0" u="none" strike="noStrike" baseline="0">
                <a:latin typeface="Bahnschrift Condensed" panose="020B0502040204020203" pitchFamily="34" charset="0"/>
              </a:rPr>
              <a:t>Detecting Block Cipher Encryption for</a:t>
            </a:r>
            <a:br>
              <a:rPr lang="en-US" altLang="ko-KR" sz="4000" b="0" i="0" u="none" strike="noStrike" baseline="0">
                <a:latin typeface="Bahnschrift Condensed" panose="020B0502040204020203" pitchFamily="34" charset="0"/>
              </a:rPr>
            </a:br>
            <a:r>
              <a:rPr lang="en-US" altLang="ko-KR" sz="4000" b="0" i="0" u="none" strike="noStrike" baseline="0">
                <a:latin typeface="Bahnschrift Condensed" panose="020B0502040204020203" pitchFamily="34" charset="0"/>
              </a:rPr>
              <a:t>Defense against Crypto Ransomware on</a:t>
            </a:r>
            <a:br>
              <a:rPr lang="en-US" altLang="ko-KR" sz="4000" b="0" i="0" u="none" strike="noStrike" baseline="0">
                <a:latin typeface="Bahnschrift Condensed" panose="020B0502040204020203" pitchFamily="34" charset="0"/>
              </a:rPr>
            </a:br>
            <a:r>
              <a:rPr lang="en-US" altLang="ko-KR" sz="4000" b="0" i="0" u="none" strike="noStrike" baseline="0">
                <a:latin typeface="Bahnschrift Condensed" panose="020B0502040204020203" pitchFamily="34" charset="0"/>
              </a:rPr>
              <a:t>Low-end Internet of Things</a:t>
            </a:r>
            <a:endParaRPr lang="ko-KR" altLang="en-US" sz="8800" dirty="0">
              <a:latin typeface="Bahnschrift Condensed" panose="020B05020402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4205419"/>
            <a:ext cx="8403774" cy="1655762"/>
          </a:xfrm>
        </p:spPr>
        <p:txBody>
          <a:bodyPr>
            <a:normAutofit/>
          </a:bodyPr>
          <a:lstStyle/>
          <a:p>
            <a:r>
              <a:rPr lang="en-US" altLang="ko-KR" sz="2000" b="0" i="0" u="none" strike="noStrike" baseline="0">
                <a:latin typeface="Georgia" panose="02040502050405020303" pitchFamily="18" charset="0"/>
              </a:rPr>
              <a:t>Hyunji Kim, Jaehoon Park, Hyeokdong Kwon, Kyoungbae Jang, </a:t>
            </a:r>
          </a:p>
          <a:p>
            <a:r>
              <a:rPr lang="en-US" altLang="ko-KR" sz="2000" b="0" i="0" u="none" strike="noStrike" baseline="0">
                <a:latin typeface="Georgia" panose="02040502050405020303" pitchFamily="18" charset="0"/>
              </a:rPr>
              <a:t>Seungju Choi, and Hwajeong Seo</a:t>
            </a:r>
          </a:p>
          <a:p>
            <a:endParaRPr lang="en-US" altLang="ko-KR" sz="2000">
              <a:latin typeface="Georgia" panose="02040502050405020303" pitchFamily="18" charset="0"/>
            </a:endParaRPr>
          </a:p>
          <a:p>
            <a:r>
              <a:rPr lang="en-US" altLang="ko-KR" sz="1800">
                <a:latin typeface="Georgia" panose="02040502050405020303" pitchFamily="18" charset="0"/>
              </a:rPr>
              <a:t>khj1594012@gmail.com</a:t>
            </a:r>
            <a:endParaRPr lang="ko-KR" altLang="en-US" sz="1800">
              <a:latin typeface="Georgia" panose="02040502050405020303" pitchFamily="18" charset="0"/>
            </a:endParaRPr>
          </a:p>
          <a:p>
            <a:endParaRPr lang="en-US" altLang="ko-KR" sz="20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4424F-E1A6-436A-ACB2-72E74B06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Bahnschrift Condensed" panose="020B0502040204020203" pitchFamily="34" charset="0"/>
              </a:rPr>
              <a:t>Ransomware detection phase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C8B5130-450A-4380-B4A0-B345B316082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sz="1900" b="1" i="0" u="none" strike="noStrike" baseline="0">
                    <a:latin typeface="Georgia" panose="02040502050405020303" pitchFamily="18" charset="0"/>
                  </a:rPr>
                  <a:t>Detecting block cipher encryption for defense against crypto ransomware</a:t>
                </a:r>
                <a:endParaRPr lang="en-US" altLang="ko-KR" sz="1900" b="1">
                  <a:latin typeface="Georgia" panose="02040502050405020303" pitchFamily="18" charset="0"/>
                </a:endParaRP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ko-KR" sz="2000">
                    <a:solidFill>
                      <a:srgbClr val="C00000"/>
                    </a:solidFill>
                    <a:latin typeface="Georgia" panose="02040502050405020303" pitchFamily="18" charset="0"/>
                    <a:sym typeface="Wingdings" panose="05000000000000000000" pitchFamily="2" charset="2"/>
                  </a:rPr>
                  <a:t>algorithm </a:t>
                </a:r>
                <a:r>
                  <a:rPr lang="en-US" altLang="ko-KR" sz="2000">
                    <a:latin typeface="Georgia" panose="02040502050405020303" pitchFamily="18" charset="0"/>
                    <a:sym typeface="Wingdings" panose="05000000000000000000" pitchFamily="2" charset="2"/>
                  </a:rPr>
                  <a:t> : </a:t>
                </a:r>
                <a:r>
                  <a:rPr lang="en-US" altLang="ko-KR" sz="2000">
                    <a:latin typeface="Georgia" panose="02040502050405020303" pitchFamily="18" charset="0"/>
                  </a:rPr>
                  <a:t>AES, PRESENT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lang="en-US" altLang="ko-KR" sz="2000">
                    <a:latin typeface="Georgia" panose="02040502050405020303" pitchFamily="18" charset="0"/>
                  </a:rPr>
                  <a:t> HIGHT, LEA, general firmware </a:t>
                </a:r>
              </a:p>
              <a:p>
                <a:pPr marL="914400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altLang="ko-KR" sz="2000">
                    <a:solidFill>
                      <a:srgbClr val="C00000"/>
                    </a:solidFill>
                    <a:latin typeface="Georgia" panose="02040502050405020303" pitchFamily="18" charset="0"/>
                    <a:sym typeface="Wingdings" panose="05000000000000000000" pitchFamily="2" charset="2"/>
                  </a:rPr>
                  <a:t>architecture </a:t>
                </a:r>
                <a:r>
                  <a:rPr lang="en-US" altLang="ko-KR" sz="2000">
                    <a:latin typeface="Georgia" panose="02040502050405020303" pitchFamily="18" charset="0"/>
                    <a:sym typeface="Wingdings" panose="05000000000000000000" pitchFamily="2" charset="2"/>
                  </a:rPr>
                  <a:t>:</a:t>
                </a:r>
                <a:r>
                  <a:rPr lang="en-US" altLang="ko-KR" sz="2000">
                    <a:solidFill>
                      <a:srgbClr val="C00000"/>
                    </a:solidFill>
                    <a:latin typeface="Georgia" panose="02040502050405020303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ko-KR" sz="2000">
                    <a:latin typeface="Georgia" panose="02040502050405020303" pitchFamily="18" charset="0"/>
                    <a:sym typeface="Wingdings" panose="05000000000000000000" pitchFamily="2" charset="2"/>
                  </a:rPr>
                  <a:t>SPN, ARX, general firmware</a:t>
                </a:r>
                <a:endParaRPr lang="en-US" altLang="ko-KR" sz="2000">
                  <a:solidFill>
                    <a:srgbClr val="C00000"/>
                  </a:solidFill>
                  <a:latin typeface="Georgia" panose="02040502050405020303" pitchFamily="18" charset="0"/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 sz="2000">
                    <a:latin typeface="Georgia" panose="02040502050405020303" pitchFamily="18" charset="0"/>
                  </a:rPr>
                  <a:t> </a:t>
                </a:r>
                <a:r>
                  <a:rPr lang="en-US" altLang="ko-KR" sz="200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Classified</a:t>
                </a:r>
                <a:r>
                  <a:rPr lang="en-US" altLang="ko-KR" sz="2000">
                    <a:latin typeface="Georgia" panose="02040502050405020303" pitchFamily="18" charset="0"/>
                  </a:rPr>
                  <a:t> as the label with the </a:t>
                </a:r>
                <a:r>
                  <a:rPr lang="en-US" altLang="ko-KR" sz="200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highest probability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US" altLang="ko-KR" sz="2000">
                  <a:latin typeface="Georgia" panose="02040502050405020303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C8B5130-450A-4380-B4A0-B345B3160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F8E34C9A-1BA2-4FE2-A09A-03C14A4F072D}"/>
              </a:ext>
            </a:extLst>
          </p:cNvPr>
          <p:cNvGrpSpPr/>
          <p:nvPr/>
        </p:nvGrpSpPr>
        <p:grpSpPr>
          <a:xfrm>
            <a:off x="1045029" y="3801556"/>
            <a:ext cx="9122350" cy="2333475"/>
            <a:chOff x="1115624" y="3758399"/>
            <a:chExt cx="8830887" cy="290458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4C8360-092E-46E5-B90B-498FEF149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53204" y="3903716"/>
              <a:ext cx="393539" cy="197876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6D5DD0-A962-4DE5-99E7-0E30C5F6DC02}"/>
                </a:ext>
              </a:extLst>
            </p:cNvPr>
            <p:cNvSpPr txBox="1"/>
            <p:nvPr/>
          </p:nvSpPr>
          <p:spPr>
            <a:xfrm>
              <a:off x="1115624" y="5935083"/>
              <a:ext cx="2668697" cy="727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>
                  <a:latin typeface="Georgia" panose="02040502050405020303" pitchFamily="18" charset="0"/>
                </a:rPr>
                <a:t>fully connected </a:t>
              </a:r>
            </a:p>
            <a:p>
              <a:pPr algn="ctr"/>
              <a:r>
                <a:rPr lang="en-US" altLang="ko-KR" sz="1600">
                  <a:latin typeface="Georgia" panose="02040502050405020303" pitchFamily="18" charset="0"/>
                </a:rPr>
                <a:t>layer</a:t>
              </a:r>
              <a:endParaRPr lang="ko-KR" altLang="en-US" sz="1600">
                <a:latin typeface="Georgia" panose="02040502050405020303" pitchFamily="18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915DF72-F176-4237-87D2-14797AD9C0AA}"/>
                </a:ext>
              </a:extLst>
            </p:cNvPr>
            <p:cNvGrpSpPr/>
            <p:nvPr/>
          </p:nvGrpSpPr>
          <p:grpSpPr>
            <a:xfrm>
              <a:off x="3258370" y="3903716"/>
              <a:ext cx="3655797" cy="1925157"/>
              <a:chOff x="3796494" y="3410772"/>
              <a:chExt cx="4311571" cy="192515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3F585E16-4979-4222-836A-C118455D3206}"/>
                      </a:ext>
                    </a:extLst>
                  </p:cNvPr>
                  <p:cNvSpPr/>
                  <p:nvPr/>
                </p:nvSpPr>
                <p:spPr>
                  <a:xfrm>
                    <a:off x="3796495" y="4189798"/>
                    <a:ext cx="4311570" cy="1146131"/>
                  </a:xfrm>
                  <a:prstGeom prst="rect">
                    <a:avLst/>
                  </a:prstGeom>
                  <a:solidFill>
                    <a:srgbClr val="F2DCD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ko-KR" smtClean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</a:rPr>
                            <m:t>AES</m:t>
                          </m:r>
                          <m:r>
                            <m:rPr>
                              <m:nor/>
                            </m:rPr>
                            <a:rPr lang="en-US" altLang="ko-KR" smtClean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US" altLang="ko-KR" smtClean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</a:rPr>
                            <m:t>PRESENT</m:t>
                          </m:r>
                          <m:r>
                            <m:rPr>
                              <m:nor/>
                            </m:rPr>
                            <a:rPr lang="en-US" altLang="ko-KR" i="0" smtClean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i="0" smtClean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mtClean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m:t>SPN</m:t>
                          </m:r>
                          <m:r>
                            <m:rPr>
                              <m:nor/>
                            </m:rPr>
                            <a:rPr lang="en-US" altLang="ko-KR" i="0" smtClean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ko-KR" i="0">
                      <a:solidFill>
                        <a:srgbClr val="C00000"/>
                      </a:solidFill>
                      <a:latin typeface="Georgia" panose="02040502050405020303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a14:m>
                    <a:r>
                      <a:rPr lang="en-US" altLang="ko-KR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 </a:t>
                    </a:r>
                  </a:p>
                  <a:p>
                    <a:pPr algn="ctr"/>
                    <a:r>
                      <a:rPr lang="en-US" altLang="ko-KR">
                        <a:solidFill>
                          <a:schemeClr val="tx1"/>
                        </a:solidFill>
                        <a:latin typeface="Georgia" panose="02040502050405020303" pitchFamily="18" charset="0"/>
                      </a:rPr>
                      <a:t>HIGHT, LEA </a:t>
                    </a:r>
                    <a:r>
                      <a:rPr lang="en-US" altLang="ko-KR">
                        <a:solidFill>
                          <a:srgbClr val="C00000"/>
                        </a:solidFill>
                        <a:latin typeface="Georgia" panose="02040502050405020303" pitchFamily="18" charset="0"/>
                      </a:rPr>
                      <a:t>(ARX)</a:t>
                    </a:r>
                    <a:endParaRPr lang="ko-KR" altLang="en-US">
                      <a:solidFill>
                        <a:srgbClr val="C00000"/>
                      </a:solidFill>
                      <a:latin typeface="Georgia" panose="020405020504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3F585E16-4979-4222-836A-C118455D32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6495" y="4189798"/>
                    <a:ext cx="4311570" cy="11461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80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3632974-5972-4185-A3FD-EB4FE77115D0}"/>
                  </a:ext>
                </a:extLst>
              </p:cNvPr>
              <p:cNvSpPr/>
              <p:nvPr/>
            </p:nvSpPr>
            <p:spPr>
              <a:xfrm>
                <a:off x="3796494" y="3410772"/>
                <a:ext cx="4311570" cy="77868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Georgia" panose="02040502050405020303" pitchFamily="18" charset="0"/>
                  </a:rPr>
                  <a:t>general firmware</a:t>
                </a:r>
                <a:endParaRPr lang="ko-KR" altLang="en-US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9D326DD-91B1-462F-8EB6-1B7DA9A7A5E8}"/>
                </a:ext>
              </a:extLst>
            </p:cNvPr>
            <p:cNvGrpSpPr/>
            <p:nvPr/>
          </p:nvGrpSpPr>
          <p:grpSpPr>
            <a:xfrm>
              <a:off x="8172111" y="3903716"/>
              <a:ext cx="1533646" cy="1925157"/>
              <a:chOff x="3796494" y="3778170"/>
              <a:chExt cx="3067292" cy="1557760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C8701E0-1919-4FFB-A256-388AE088F01B}"/>
                  </a:ext>
                </a:extLst>
              </p:cNvPr>
              <p:cNvSpPr/>
              <p:nvPr/>
            </p:nvSpPr>
            <p:spPr>
              <a:xfrm>
                <a:off x="3796495" y="4408246"/>
                <a:ext cx="3067291" cy="927684"/>
              </a:xfrm>
              <a:prstGeom prst="rect">
                <a:avLst/>
              </a:prstGeom>
              <a:solidFill>
                <a:srgbClr val="F2DCD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Georgia" panose="02040502050405020303" pitchFamily="18" charset="0"/>
                  </a:rPr>
                  <a:t>crypto ransomware</a:t>
                </a:r>
                <a:endParaRPr lang="ko-KR" altLang="en-US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E1243F3-3BA9-4D3B-98D3-B559E7DB1DA1}"/>
                  </a:ext>
                </a:extLst>
              </p:cNvPr>
              <p:cNvSpPr/>
              <p:nvPr/>
            </p:nvSpPr>
            <p:spPr>
              <a:xfrm>
                <a:off x="3796494" y="3778170"/>
                <a:ext cx="3067291" cy="6300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Georgia" panose="02040502050405020303" pitchFamily="18" charset="0"/>
                  </a:rPr>
                  <a:t>general firmware</a:t>
                </a:r>
                <a:endParaRPr lang="ko-KR" altLang="en-US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p:grp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66F3E35-C847-4BAA-86E6-E24E3DCA4EF0}"/>
                </a:ext>
              </a:extLst>
            </p:cNvPr>
            <p:cNvCxnSpPr>
              <a:cxnSpLocks/>
            </p:cNvCxnSpPr>
            <p:nvPr/>
          </p:nvCxnSpPr>
          <p:spPr>
            <a:xfrm>
              <a:off x="2639123" y="4686197"/>
              <a:ext cx="619247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F2F00E0-1908-4669-8899-82704262D502}"/>
                </a:ext>
              </a:extLst>
            </p:cNvPr>
            <p:cNvCxnSpPr>
              <a:cxnSpLocks/>
            </p:cNvCxnSpPr>
            <p:nvPr/>
          </p:nvCxnSpPr>
          <p:spPr>
            <a:xfrm>
              <a:off x="7724172" y="4682483"/>
              <a:ext cx="447938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C69D84-473A-4626-8269-283F2FBD5DCC}"/>
                </a:ext>
              </a:extLst>
            </p:cNvPr>
            <p:cNvSpPr txBox="1"/>
            <p:nvPr/>
          </p:nvSpPr>
          <p:spPr>
            <a:xfrm>
              <a:off x="4677119" y="6020977"/>
              <a:ext cx="3578542" cy="459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Georgia" panose="02040502050405020303" pitchFamily="18" charset="0"/>
                </a:rPr>
                <a:t>classification and detection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C65443-CBCB-4C9B-BFE4-D8EF7C68814B}"/>
                </a:ext>
              </a:extLst>
            </p:cNvPr>
            <p:cNvSpPr/>
            <p:nvPr/>
          </p:nvSpPr>
          <p:spPr>
            <a:xfrm>
              <a:off x="3119674" y="3758399"/>
              <a:ext cx="6826837" cy="221894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1214F2A-D9F5-4997-9956-B18195E98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29160" y="4368632"/>
              <a:ext cx="678180" cy="693420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FD7E576-6860-4020-A448-B4A7CF6A3857}"/>
                </a:ext>
              </a:extLst>
            </p:cNvPr>
            <p:cNvCxnSpPr>
              <a:cxnSpLocks/>
            </p:cNvCxnSpPr>
            <p:nvPr/>
          </p:nvCxnSpPr>
          <p:spPr>
            <a:xfrm>
              <a:off x="6914166" y="4682395"/>
              <a:ext cx="33650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287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BFFDA-AA85-4849-AB04-F99D4661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Model and Hyper parameters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B8703-D6F6-40E4-AA0A-CECF0019F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000" b="1">
                <a:latin typeface="Georgia" panose="02040502050405020303" pitchFamily="18" charset="0"/>
              </a:rPr>
              <a:t>Inception-v3 </a:t>
            </a:r>
            <a:r>
              <a:rPr lang="en-US" altLang="ko-KR" sz="1800">
                <a:latin typeface="Georgia" panose="02040502050405020303" pitchFamily="18" charset="0"/>
              </a:rPr>
              <a:t>(pretrained weights) </a:t>
            </a:r>
            <a:r>
              <a:rPr lang="en-US" altLang="ko-KR" sz="2000" b="1">
                <a:latin typeface="Georgia" panose="02040502050405020303" pitchFamily="18" charset="0"/>
              </a:rPr>
              <a:t>+ 3 fully connected layers</a:t>
            </a:r>
          </a:p>
          <a:p>
            <a:pPr marL="457200" lvl="1" indent="0">
              <a:buNone/>
            </a:pPr>
            <a:r>
              <a:rPr lang="en-US" altLang="ko-KR" sz="2000">
                <a:solidFill>
                  <a:srgbClr val="0070C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 To adjust the classication problem</a:t>
            </a:r>
          </a:p>
          <a:p>
            <a:pPr lvl="2">
              <a:buFont typeface="Wingdings" panose="05000000000000000000" pitchFamily="2" charset="2"/>
              <a:buChar char="à"/>
            </a:pPr>
            <a:endParaRPr lang="en-US" altLang="ko-KR" sz="90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altLang="ko-KR" sz="2000" b="1">
                <a:latin typeface="Georgia" panose="02040502050405020303" pitchFamily="18" charset="0"/>
              </a:rPr>
              <a:t>Categorical crossentropy and Softmax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sz="2000" i="0">
                <a:solidFill>
                  <a:srgbClr val="0070C0"/>
                </a:solidFill>
                <a:effectLst/>
                <a:latin typeface="Georgia" panose="02040502050405020303" pitchFamily="18" charset="0"/>
              </a:rPr>
              <a:t> Multi-class classification</a:t>
            </a:r>
          </a:p>
          <a:p>
            <a:pPr lvl="1">
              <a:buFont typeface="Wingdings" panose="05000000000000000000" pitchFamily="2" charset="2"/>
              <a:buChar char="à"/>
            </a:pPr>
            <a:endParaRPr lang="en-US" altLang="ko-KR" sz="1000" i="0">
              <a:effectLst/>
              <a:latin typeface="Georgia" panose="02040502050405020303" pitchFamily="18" charset="0"/>
            </a:endParaRPr>
          </a:p>
          <a:p>
            <a:r>
              <a:rPr lang="en-US" altLang="ko-KR" sz="2000">
                <a:latin typeface="Georgia" panose="02040502050405020303" pitchFamily="18" charset="0"/>
              </a:rPr>
              <a:t>Set </a:t>
            </a:r>
            <a:r>
              <a:rPr lang="en-US" altLang="ko-KR" sz="2000">
                <a:solidFill>
                  <a:srgbClr val="C00000"/>
                </a:solidFill>
                <a:latin typeface="Georgia" panose="02040502050405020303" pitchFamily="18" charset="0"/>
              </a:rPr>
              <a:t>the optimal hyper parameter </a:t>
            </a:r>
            <a:r>
              <a:rPr lang="en-US" altLang="ko-KR" sz="2000">
                <a:latin typeface="Georgia" panose="02040502050405020303" pitchFamily="18" charset="0"/>
              </a:rPr>
              <a:t>through grid search.</a:t>
            </a:r>
          </a:p>
          <a:p>
            <a:pPr marL="0" indent="0">
              <a:buNone/>
            </a:pPr>
            <a:endParaRPr lang="en-US" altLang="ko-KR">
              <a:latin typeface="Georgia" panose="02040502050405020303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569465-AF4A-4127-9F52-63D45C857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66" y="3681412"/>
            <a:ext cx="9598868" cy="231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6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3F768-EF20-4A8D-BE54-2FC806EA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Dataset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2C4BB7-BC14-4ADD-88D6-40B1BEA41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i="0" u="none" strike="noStrike" baseline="0">
                <a:latin typeface="Georgia" panose="02040502050405020303" pitchFamily="18" charset="0"/>
              </a:rPr>
              <a:t>Block cipher</a:t>
            </a:r>
            <a:endParaRPr lang="en-US" altLang="ko-KR" sz="2000">
              <a:solidFill>
                <a:srgbClr val="2E75B6"/>
              </a:solidFill>
              <a:latin typeface="Georgia" panose="02040502050405020303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0" i="0" u="none" strike="noStrike" baseline="0">
                <a:solidFill>
                  <a:srgbClr val="2E75B6"/>
                </a:solidFill>
                <a:latin typeface="Georgia" panose="02040502050405020303" pitchFamily="18" charset="0"/>
              </a:rPr>
              <a:t>Cryptographic modules </a:t>
            </a:r>
            <a:r>
              <a:rPr lang="en-US" altLang="ko-KR" sz="1800" b="0" i="0" u="none" strike="noStrike" baseline="0">
                <a:latin typeface="Georgia" panose="02040502050405020303" pitchFamily="18" charset="0"/>
              </a:rPr>
              <a:t>written in C language among implementations of </a:t>
            </a:r>
            <a:r>
              <a:rPr lang="en-US" altLang="ko-KR" sz="1800" b="0" i="0" u="none" strike="noStrike" baseline="0">
                <a:solidFill>
                  <a:srgbClr val="0070C0"/>
                </a:solidFill>
                <a:latin typeface="Georgia" panose="02040502050405020303" pitchFamily="18" charset="0"/>
              </a:rPr>
              <a:t>FELICS</a:t>
            </a:r>
            <a:br>
              <a:rPr lang="en-US" altLang="ko-KR" sz="1800" b="0" i="0" u="none" strike="noStrike" baseline="0">
                <a:solidFill>
                  <a:srgbClr val="0070C0"/>
                </a:solidFill>
                <a:latin typeface="Georgia" panose="02040502050405020303" pitchFamily="18" charset="0"/>
              </a:rPr>
            </a:br>
            <a:r>
              <a:rPr lang="en-US" altLang="ko-KR" sz="1800" b="0" i="0" u="none" strike="noStrike" baseline="0">
                <a:latin typeface="Georgia" panose="02040502050405020303" pitchFamily="18" charset="0"/>
              </a:rPr>
              <a:t>(Fair Evaluation of Lightweight Cryptographic System)</a:t>
            </a:r>
          </a:p>
          <a:p>
            <a:pPr>
              <a:lnSpc>
                <a:spcPct val="100000"/>
              </a:lnSpc>
            </a:pPr>
            <a:r>
              <a:rPr lang="en-US" altLang="ko-KR" sz="2000" b="1">
                <a:latin typeface="Georgia" panose="02040502050405020303" pitchFamily="18" charset="0"/>
              </a:rPr>
              <a:t>General firmware </a:t>
            </a:r>
            <a:endParaRPr lang="en-US" altLang="ko-KR" sz="2000" b="1">
              <a:solidFill>
                <a:srgbClr val="2E75B6"/>
              </a:solidFill>
              <a:latin typeface="Georgia" panose="02040502050405020303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>
                <a:latin typeface="Georgia" panose="02040502050405020303" pitchFamily="18" charset="0"/>
              </a:rPr>
              <a:t>From </a:t>
            </a:r>
            <a:r>
              <a:rPr lang="en-US" altLang="ko-KR" sz="1800">
                <a:solidFill>
                  <a:srgbClr val="2E75B6"/>
                </a:solidFill>
                <a:latin typeface="Georgia" panose="02040502050405020303" pitchFamily="18" charset="0"/>
              </a:rPr>
              <a:t>AVR packages</a:t>
            </a:r>
            <a:endParaRPr lang="en-US" altLang="ko-KR" sz="1800" b="0" i="0" u="none" strike="noStrike" baseline="0">
              <a:solidFill>
                <a:srgbClr val="2E75B6"/>
              </a:solidFill>
              <a:latin typeface="Georgia" panose="02040502050405020303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ko-KR" sz="2000" b="1" i="0" u="none" strike="noStrike" baseline="0">
                <a:latin typeface="Georgia" panose="02040502050405020303" pitchFamily="18" charset="0"/>
              </a:rPr>
              <a:t>On 8-bit AVR ATmega128 </a:t>
            </a:r>
          </a:p>
          <a:p>
            <a:pPr algn="l">
              <a:lnSpc>
                <a:spcPct val="100000"/>
              </a:lnSpc>
            </a:pPr>
            <a:r>
              <a:rPr lang="en-US" altLang="ko-KR" sz="2000" b="1" i="0" u="none" strike="noStrike" baseline="0">
                <a:latin typeface="Georgia" panose="02040502050405020303" pitchFamily="18" charset="0"/>
              </a:rPr>
              <a:t>Unbalanced dataset</a:t>
            </a:r>
          </a:p>
          <a:p>
            <a:pPr lvl="1">
              <a:lnSpc>
                <a:spcPct val="100000"/>
              </a:lnSpc>
            </a:pPr>
            <a:r>
              <a:rPr lang="en-US" altLang="ko-KR" sz="1600" i="0" u="none" strike="noStrike" baseline="0">
                <a:latin typeface="Georgia" panose="02040502050405020303" pitchFamily="18" charset="0"/>
              </a:rPr>
              <a:t>macro and micro average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D68079-EDD4-442D-982C-0F350330A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19" b="1"/>
          <a:stretch/>
        </p:blipFill>
        <p:spPr>
          <a:xfrm>
            <a:off x="1948714" y="4413382"/>
            <a:ext cx="8294572" cy="1718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FA01E-EC39-4885-8A2E-350DA1F3A522}"/>
              </a:ext>
            </a:extLst>
          </p:cNvPr>
          <p:cNvSpPr txBox="1"/>
          <p:nvPr/>
        </p:nvSpPr>
        <p:spPr>
          <a:xfrm>
            <a:off x="411162" y="6085138"/>
            <a:ext cx="6120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u="none" strike="noStrike" baseline="0">
                <a:latin typeface="Georgia" panose="02040502050405020303" pitchFamily="18" charset="0"/>
              </a:rPr>
              <a:t>*</a:t>
            </a:r>
            <a:r>
              <a:rPr lang="en-US" altLang="ko-KR" sz="1400" b="0" i="0" u="none" strike="noStrike" baseline="0">
                <a:latin typeface="Georgia" panose="02040502050405020303" pitchFamily="18" charset="0"/>
              </a:rPr>
              <a:t>FELICS : Fair Evaluation of Lightweight Cryptographic System</a:t>
            </a:r>
            <a:endParaRPr lang="ko-KR" altLang="en-US" sz="14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63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77F39-40BB-44D3-98EB-0B9F9E7C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Dataset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4C2FBB-B6D9-468A-AF30-318A9FB11A81}"/>
              </a:ext>
            </a:extLst>
          </p:cNvPr>
          <p:cNvSpPr txBox="1"/>
          <p:nvPr/>
        </p:nvSpPr>
        <p:spPr>
          <a:xfrm>
            <a:off x="362992" y="1268312"/>
            <a:ext cx="4027038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Georgia" panose="02040502050405020303" pitchFamily="18" charset="0"/>
                <a:sym typeface="Wingdings" panose="05000000000000000000" pitchFamily="2" charset="2"/>
              </a:rPr>
              <a:t>SPN has a more complicated structure than ARX.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Georgia" panose="02040502050405020303" pitchFamily="18" charset="0"/>
              </a:rPr>
              <a:t>Images differ</a:t>
            </a:r>
            <a:r>
              <a:rPr lang="en-US" altLang="ko-KR" sz="2000">
                <a:solidFill>
                  <a:srgbClr val="C00000"/>
                </a:solidFill>
                <a:latin typeface="Georgia" panose="02040502050405020303" pitchFamily="18" charset="0"/>
              </a:rPr>
              <a:t> depending on </a:t>
            </a:r>
            <a:br>
              <a:rPr lang="en-US" altLang="ko-KR" sz="2000">
                <a:solidFill>
                  <a:srgbClr val="C00000"/>
                </a:solidFill>
                <a:latin typeface="Georgia" panose="02040502050405020303" pitchFamily="18" charset="0"/>
              </a:rPr>
            </a:br>
            <a:r>
              <a:rPr lang="en-US" altLang="ko-KR" sz="2000">
                <a:solidFill>
                  <a:srgbClr val="C00000"/>
                </a:solidFill>
                <a:latin typeface="Georgia" panose="02040502050405020303" pitchFamily="18" charset="0"/>
              </a:rPr>
              <a:t>the type or pattern of instructions </a:t>
            </a:r>
            <a:r>
              <a:rPr lang="en-US" altLang="ko-KR" sz="2000">
                <a:latin typeface="Georgia" panose="02040502050405020303" pitchFamily="18" charset="0"/>
              </a:rPr>
              <a:t>used.</a:t>
            </a:r>
            <a:endParaRPr lang="ko-KR" altLang="en-US" sz="2000">
              <a:latin typeface="Georgia" panose="02040502050405020303" pitchFamily="18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708A9A8-BA59-4D63-BE41-A54ABBCB8273}"/>
              </a:ext>
            </a:extLst>
          </p:cNvPr>
          <p:cNvGrpSpPr/>
          <p:nvPr/>
        </p:nvGrpSpPr>
        <p:grpSpPr>
          <a:xfrm>
            <a:off x="4235417" y="588828"/>
            <a:ext cx="8083685" cy="6031274"/>
            <a:chOff x="3620276" y="340420"/>
            <a:chExt cx="8721010" cy="6309833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6B884B4-9EE1-4993-B13B-872229E9FAC7}"/>
                </a:ext>
              </a:extLst>
            </p:cNvPr>
            <p:cNvGrpSpPr/>
            <p:nvPr/>
          </p:nvGrpSpPr>
          <p:grpSpPr>
            <a:xfrm>
              <a:off x="3620276" y="340420"/>
              <a:ext cx="8721010" cy="6309833"/>
              <a:chOff x="1818813" y="103873"/>
              <a:chExt cx="9415052" cy="665025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92E4369-E690-4509-B204-A68053020390}"/>
                  </a:ext>
                </a:extLst>
              </p:cNvPr>
              <p:cNvGrpSpPr/>
              <p:nvPr/>
            </p:nvGrpSpPr>
            <p:grpSpPr>
              <a:xfrm>
                <a:off x="1818813" y="103873"/>
                <a:ext cx="8059192" cy="6650253"/>
                <a:chOff x="4048829" y="207746"/>
                <a:chExt cx="8059192" cy="6650253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7D8B35D1-79ED-4791-8B2D-3D3001171D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8829" y="207746"/>
                  <a:ext cx="8059192" cy="6650253"/>
                </a:xfrm>
                <a:prstGeom prst="rect">
                  <a:avLst/>
                </a:prstGeom>
              </p:spPr>
            </p:pic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419AA23B-7B15-4BA8-8BCE-081990F4D109}"/>
                    </a:ext>
                  </a:extLst>
                </p:cNvPr>
                <p:cNvSpPr/>
                <p:nvPr/>
              </p:nvSpPr>
              <p:spPr>
                <a:xfrm>
                  <a:off x="4048829" y="235739"/>
                  <a:ext cx="8059192" cy="1956955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3E2920E2-0C63-47FE-8F1F-0A632241C406}"/>
                    </a:ext>
                  </a:extLst>
                </p:cNvPr>
                <p:cNvSpPr/>
                <p:nvPr/>
              </p:nvSpPr>
              <p:spPr>
                <a:xfrm>
                  <a:off x="4048829" y="2431295"/>
                  <a:ext cx="8059192" cy="1956956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71A8791D-D337-4E78-870C-2768E5F5DBC2}"/>
                  </a:ext>
                </a:extLst>
              </p:cNvPr>
              <p:cNvGrpSpPr/>
              <p:nvPr/>
            </p:nvGrpSpPr>
            <p:grpSpPr>
              <a:xfrm>
                <a:off x="9706755" y="1045791"/>
                <a:ext cx="1527110" cy="4712433"/>
                <a:chOff x="9639338" y="1025894"/>
                <a:chExt cx="1527110" cy="4712433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635DA5-5C6F-4D11-BD2D-5A1C700300FC}"/>
                    </a:ext>
                  </a:extLst>
                </p:cNvPr>
                <p:cNvSpPr txBox="1"/>
                <p:nvPr/>
              </p:nvSpPr>
              <p:spPr>
                <a:xfrm>
                  <a:off x="9863410" y="1025894"/>
                  <a:ext cx="9983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/>
                    <a:t>SPN</a:t>
                  </a:r>
                  <a:endParaRPr lang="ko-KR" altLang="en-US" sz="2000" b="1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D043C4-68E6-4BED-BE66-2AC51CFABA34}"/>
                    </a:ext>
                  </a:extLst>
                </p:cNvPr>
                <p:cNvSpPr txBox="1"/>
                <p:nvPr/>
              </p:nvSpPr>
              <p:spPr>
                <a:xfrm>
                  <a:off x="9863410" y="3121237"/>
                  <a:ext cx="99837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/>
                    <a:t>ARX</a:t>
                  </a:r>
                  <a:endParaRPr lang="ko-KR" altLang="en-US" sz="2000" b="1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4992EF4-8725-4ABC-8EDA-D93C563E00AA}"/>
                    </a:ext>
                  </a:extLst>
                </p:cNvPr>
                <p:cNvSpPr txBox="1"/>
                <p:nvPr/>
              </p:nvSpPr>
              <p:spPr>
                <a:xfrm>
                  <a:off x="9639338" y="5338217"/>
                  <a:ext cx="152711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/>
                    <a:t>General</a:t>
                  </a:r>
                  <a:endParaRPr lang="ko-KR" altLang="en-US" sz="2000" b="1"/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837D468-9506-49E9-B68A-91F58A7DDF7B}"/>
                </a:ext>
              </a:extLst>
            </p:cNvPr>
            <p:cNvSpPr/>
            <p:nvPr/>
          </p:nvSpPr>
          <p:spPr>
            <a:xfrm>
              <a:off x="3620276" y="4533317"/>
              <a:ext cx="7465100" cy="1856780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836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6E52-0BAA-4F8C-AF4C-24FC1305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Instruction-based vs Opcode-based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CA6EB9-1361-48FF-A5AF-296FE83004E7}"/>
              </a:ext>
            </a:extLst>
          </p:cNvPr>
          <p:cNvGrpSpPr/>
          <p:nvPr/>
        </p:nvGrpSpPr>
        <p:grpSpPr>
          <a:xfrm>
            <a:off x="833973" y="1808263"/>
            <a:ext cx="9690301" cy="3915597"/>
            <a:chOff x="731337" y="2511946"/>
            <a:chExt cx="9690301" cy="391559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502C360-92C9-4A2B-824B-69290E2146E0}"/>
                </a:ext>
              </a:extLst>
            </p:cNvPr>
            <p:cNvGrpSpPr/>
            <p:nvPr/>
          </p:nvGrpSpPr>
          <p:grpSpPr>
            <a:xfrm>
              <a:off x="877078" y="3281090"/>
              <a:ext cx="9544560" cy="3146453"/>
              <a:chOff x="501158" y="3382690"/>
              <a:chExt cx="9544560" cy="2785207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2469BA2-EF04-4D97-AA46-63D2EF504EF7}"/>
                  </a:ext>
                </a:extLst>
              </p:cNvPr>
              <p:cNvGrpSpPr/>
              <p:nvPr/>
            </p:nvGrpSpPr>
            <p:grpSpPr>
              <a:xfrm>
                <a:off x="501158" y="3389816"/>
                <a:ext cx="4804242" cy="2778081"/>
                <a:chOff x="5016986" y="2427691"/>
                <a:chExt cx="4804242" cy="2778081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A741AE58-95D8-4644-80E0-97121E3C4B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71967" y="2427691"/>
                  <a:ext cx="4049261" cy="219236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FD8AF94-B083-44D7-98B6-690603581B6B}"/>
                    </a:ext>
                  </a:extLst>
                </p:cNvPr>
                <p:cNvSpPr txBox="1"/>
                <p:nvPr/>
              </p:nvSpPr>
              <p:spPr>
                <a:xfrm>
                  <a:off x="5016986" y="4878843"/>
                  <a:ext cx="1131649" cy="326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>
                      <a:latin typeface="Georgia" panose="02040502050405020303" pitchFamily="18" charset="0"/>
                    </a:rPr>
                    <a:t>operand</a:t>
                  </a:r>
                  <a:endParaRPr lang="ko-KR" altLang="en-US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201B36-94F5-41DF-9C99-5E9D141248C2}"/>
                    </a:ext>
                  </a:extLst>
                </p:cNvPr>
                <p:cNvSpPr txBox="1"/>
                <p:nvPr/>
              </p:nvSpPr>
              <p:spPr>
                <a:xfrm>
                  <a:off x="6104080" y="4878843"/>
                  <a:ext cx="1023829" cy="326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>
                      <a:latin typeface="Georgia" panose="02040502050405020303" pitchFamily="18" charset="0"/>
                    </a:rPr>
                    <a:t>opcode</a:t>
                  </a:r>
                  <a:endParaRPr lang="ko-KR" altLang="en-US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0DEBFA95-B7FF-4CD6-8FF8-354A279AABB8}"/>
                    </a:ext>
                  </a:extLst>
                </p:cNvPr>
                <p:cNvSpPr/>
                <p:nvPr/>
              </p:nvSpPr>
              <p:spPr>
                <a:xfrm>
                  <a:off x="5771967" y="2428615"/>
                  <a:ext cx="331992" cy="218713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30000"/>
                  </a:schemeClr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243F89EB-D7D9-41DD-BB5F-CD684C7F1D2D}"/>
                    </a:ext>
                  </a:extLst>
                </p:cNvPr>
                <p:cNvSpPr/>
                <p:nvPr/>
              </p:nvSpPr>
              <p:spPr>
                <a:xfrm>
                  <a:off x="6106704" y="2428615"/>
                  <a:ext cx="333364" cy="218713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Georgia" panose="02040502050405020303" pitchFamily="18" charset="0"/>
                  </a:endParaRPr>
                </a:p>
              </p:txBody>
            </p:sp>
            <p:cxnSp>
              <p:nvCxnSpPr>
                <p:cNvPr id="24" name="연결선: 꺾임 23">
                  <a:extLst>
                    <a:ext uri="{FF2B5EF4-FFF2-40B4-BE49-F238E27FC236}">
                      <a16:creationId xmlns:a16="http://schemas.microsoft.com/office/drawing/2014/main" id="{06A12745-F556-41B4-AB9F-94E35C8D566F}"/>
                    </a:ext>
                  </a:extLst>
                </p:cNvPr>
                <p:cNvCxnSpPr>
                  <a:cxnSpLocks/>
                  <a:stCxn id="20" idx="2"/>
                  <a:endCxn id="14" idx="0"/>
                </p:cNvCxnSpPr>
                <p:nvPr/>
              </p:nvCxnSpPr>
              <p:spPr>
                <a:xfrm rot="5400000">
                  <a:off x="5628839" y="4569718"/>
                  <a:ext cx="263097" cy="355152"/>
                </a:xfrm>
                <a:prstGeom prst="bentConnector3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연결선: 꺾임 26">
                  <a:extLst>
                    <a:ext uri="{FF2B5EF4-FFF2-40B4-BE49-F238E27FC236}">
                      <a16:creationId xmlns:a16="http://schemas.microsoft.com/office/drawing/2014/main" id="{1285752E-C2D7-4F2C-82E9-DCBE2714AF33}"/>
                    </a:ext>
                  </a:extLst>
                </p:cNvPr>
                <p:cNvCxnSpPr>
                  <a:cxnSpLocks/>
                  <a:stCxn id="22" idx="2"/>
                  <a:endCxn id="16" idx="0"/>
                </p:cNvCxnSpPr>
                <p:nvPr/>
              </p:nvCxnSpPr>
              <p:spPr>
                <a:xfrm rot="16200000" flipH="1">
                  <a:off x="6313142" y="4575989"/>
                  <a:ext cx="263097" cy="342609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E6D0965E-7D7B-41F0-8579-F44A3763E396}"/>
                  </a:ext>
                </a:extLst>
              </p:cNvPr>
              <p:cNvGrpSpPr/>
              <p:nvPr/>
            </p:nvGrpSpPr>
            <p:grpSpPr>
              <a:xfrm>
                <a:off x="6013764" y="3382690"/>
                <a:ext cx="4031954" cy="2197291"/>
                <a:chOff x="5993444" y="2710790"/>
                <a:chExt cx="4031954" cy="2197291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8A0F3CC9-15DB-455B-8451-E0117EA7EB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02603" y="2710790"/>
                  <a:ext cx="4022795" cy="219517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CB7A911-5ADF-4254-9414-9AFE7D0B2747}"/>
                    </a:ext>
                  </a:extLst>
                </p:cNvPr>
                <p:cNvSpPr/>
                <p:nvPr/>
              </p:nvSpPr>
              <p:spPr>
                <a:xfrm>
                  <a:off x="6315276" y="2720950"/>
                  <a:ext cx="333364" cy="218713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 w="190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BBB7510C-6B85-408E-8B4A-5233F64A3E7A}"/>
                    </a:ext>
                  </a:extLst>
                </p:cNvPr>
                <p:cNvSpPr/>
                <p:nvPr/>
              </p:nvSpPr>
              <p:spPr>
                <a:xfrm>
                  <a:off x="5993444" y="2718840"/>
                  <a:ext cx="331992" cy="2187131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30000"/>
                  </a:schemeClr>
                </a:solidFill>
                <a:ln w="190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Georgia" panose="02040502050405020303" pitchFamily="18" charset="0"/>
                  </a:endParaRPr>
                </a:p>
              </p:txBody>
            </p: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7AB774-D394-4FB4-98D9-32AD47CE2B41}"/>
                </a:ext>
              </a:extLst>
            </p:cNvPr>
            <p:cNvSpPr txBox="1"/>
            <p:nvPr/>
          </p:nvSpPr>
          <p:spPr>
            <a:xfrm>
              <a:off x="731337" y="2511946"/>
              <a:ext cx="75490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latin typeface="Georgia" panose="02040502050405020303" pitchFamily="18" charset="0"/>
                </a:rPr>
                <a:t>The opcode is same, but the operand is slightly different.</a:t>
              </a:r>
              <a:endParaRPr lang="ko-KR" altLang="en-US" sz="2000">
                <a:latin typeface="Georgia" panose="02040502050405020303" pitchFamily="18" charset="0"/>
              </a:endParaRPr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693245FF-E335-4DA9-BAD2-B0FD92DCD32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04783" y="917835"/>
              <a:ext cx="2110" cy="4744720"/>
            </a:xfrm>
            <a:prstGeom prst="bentConnector3">
              <a:avLst>
                <a:gd name="adj1" fmla="val -13723223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A1DCCA-B9D7-4CAD-AE59-6916C59C6C4F}"/>
              </a:ext>
            </a:extLst>
          </p:cNvPr>
          <p:cNvSpPr txBox="1"/>
          <p:nvPr/>
        </p:nvSpPr>
        <p:spPr>
          <a:xfrm>
            <a:off x="-215261" y="6016216"/>
            <a:ext cx="31910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400">
                <a:latin typeface="Georgia" panose="02040502050405020303" pitchFamily="18" charset="0"/>
              </a:rPr>
              <a:t>*</a:t>
            </a:r>
            <a:r>
              <a:rPr lang="en-US" altLang="ko-KR" sz="1400">
                <a:latin typeface="Georgia" panose="02040502050405020303" pitchFamily="18" charset="0"/>
              </a:rPr>
              <a:t>instruction (operand</a:t>
            </a:r>
            <a:r>
              <a:rPr lang="ko-KR" altLang="en-US" sz="1400">
                <a:latin typeface="Georgia" panose="02040502050405020303" pitchFamily="18" charset="0"/>
              </a:rPr>
              <a:t> </a:t>
            </a:r>
            <a:r>
              <a:rPr lang="en-US" altLang="ko-KR" sz="1400">
                <a:latin typeface="Georgia" panose="02040502050405020303" pitchFamily="18" charset="0"/>
              </a:rPr>
              <a:t>+ opcode)</a:t>
            </a:r>
          </a:p>
        </p:txBody>
      </p:sp>
    </p:spTree>
    <p:extLst>
      <p:ext uri="{BB962C8B-B14F-4D97-AF65-F5344CB8AC3E}">
        <p14:creationId xmlns:p14="http://schemas.microsoft.com/office/powerpoint/2010/main" val="3361432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6E52-0BAA-4F8C-AF4C-24FC1305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Instruction-based vs Opcode-based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BD72F81-7965-43A5-80CA-0C89633E18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>
                <a:latin typeface="Georgia" panose="02040502050405020303" pitchFamily="18" charset="0"/>
                <a:sym typeface="Wingdings" panose="05000000000000000000" pitchFamily="2" charset="2"/>
              </a:rPr>
              <a:t>Opcode-based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2000">
                <a:solidFill>
                  <a:srgbClr val="C0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Stable performance for untrained data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altLang="ko-KR" sz="1800" b="0" i="0" u="none" strike="noStrike" baseline="0">
                <a:latin typeface="Georgia" panose="02040502050405020303" pitchFamily="18" charset="0"/>
              </a:rPr>
              <a:t> The standard deviation </a:t>
            </a:r>
            <a:r>
              <a:rPr lang="en-US" altLang="ko-KR" sz="1800" b="0" i="0" u="none" strike="noStrike" baseline="0">
                <a:solidFill>
                  <a:srgbClr val="0070C0"/>
                </a:solidFill>
                <a:latin typeface="Georgia" panose="02040502050405020303" pitchFamily="18" charset="0"/>
              </a:rPr>
              <a:t>for micro and macro </a:t>
            </a:r>
            <a:r>
              <a:rPr lang="en-US" altLang="ko-KR" sz="1800" b="0" i="0" u="none" strike="noStrike" baseline="0">
                <a:latin typeface="Georgia" panose="02040502050405020303" pitchFamily="18" charset="0"/>
              </a:rPr>
              <a:t>is 0.12.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en-US" altLang="ko-KR" sz="1800">
                <a:latin typeface="Georgia" panose="02040502050405020303" pitchFamily="18" charset="0"/>
                <a:sym typeface="Wingdings" panose="05000000000000000000" pitchFamily="2" charset="2"/>
              </a:rPr>
              <a:t> The standard deviation of </a:t>
            </a:r>
            <a:r>
              <a:rPr lang="en-US" altLang="ko-KR" sz="1800">
                <a:solidFill>
                  <a:srgbClr val="0070C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the metrics for each experiment </a:t>
            </a:r>
            <a:r>
              <a:rPr lang="en-US" altLang="ko-KR" sz="1800">
                <a:latin typeface="Georgia" panose="02040502050405020303" pitchFamily="18" charset="0"/>
                <a:sym typeface="Wingdings" panose="05000000000000000000" pitchFamily="2" charset="2"/>
              </a:rPr>
              <a:t>is also less opcode based.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C43253-B586-4CA5-9555-A586449D57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58"/>
          <a:stretch/>
        </p:blipFill>
        <p:spPr>
          <a:xfrm>
            <a:off x="1184491" y="3012825"/>
            <a:ext cx="9823017" cy="22512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FA1F30-7776-4819-A24A-5183A8203F2B}"/>
              </a:ext>
            </a:extLst>
          </p:cNvPr>
          <p:cNvSpPr txBox="1"/>
          <p:nvPr/>
        </p:nvSpPr>
        <p:spPr>
          <a:xfrm>
            <a:off x="1396315" y="5161504"/>
            <a:ext cx="7855085" cy="1021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Georgia" panose="02040502050405020303" pitchFamily="18" charset="0"/>
                <a:sym typeface="Wingdings" panose="05000000000000000000" pitchFamily="2" charset="2"/>
              </a:rPr>
              <a:t>*</a:t>
            </a:r>
            <a:r>
              <a:rPr lang="en-US" altLang="ko-KR" sz="1400">
                <a:latin typeface="Georgia" panose="02040502050405020303" pitchFamily="18" charset="0"/>
                <a:sym typeface="Wingdings" panose="05000000000000000000" pitchFamily="2" charset="2"/>
              </a:rPr>
              <a:t>F-measure : a harmonic mean of precision and recall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Georgia" panose="02040502050405020303" pitchFamily="18" charset="0"/>
              </a:rPr>
              <a:t>*</a:t>
            </a:r>
            <a:r>
              <a:rPr lang="en-US" altLang="ko-KR" sz="1400">
                <a:latin typeface="Georgia" panose="02040502050405020303" pitchFamily="18" charset="0"/>
              </a:rPr>
              <a:t>micro : considering the number of data belonging to each class (for each data)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Georgia" panose="02040502050405020303" pitchFamily="18" charset="0"/>
              </a:rPr>
              <a:t>*</a:t>
            </a:r>
            <a:r>
              <a:rPr lang="en-US" altLang="ko-KR" sz="1400">
                <a:latin typeface="Georgia" panose="02040502050405020303" pitchFamily="18" charset="0"/>
              </a:rPr>
              <a:t>macro : considering all classes with the same weight (for label)</a:t>
            </a:r>
            <a:endParaRPr lang="ko-KR" altLang="en-US" sz="14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2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B20B2-5DF6-45A7-AFB3-B5D890B2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baseline="0">
                <a:latin typeface="Bahnschrift Condensed" panose="020B0502040204020203" pitchFamily="34" charset="0"/>
              </a:rPr>
              <a:t>GCC optimization option (O0, O1, O2)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3898F-CA2C-434F-8DD6-E230ACD439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2000">
                <a:latin typeface="Georgia" panose="02040502050405020303" pitchFamily="18" charset="0"/>
              </a:rPr>
              <a:t>The extracted opcode is slightly different depending on the optimization option.</a:t>
            </a:r>
          </a:p>
          <a:p>
            <a:pPr algn="l">
              <a:lnSpc>
                <a:spcPct val="150000"/>
              </a:lnSpc>
            </a:pPr>
            <a:r>
              <a:rPr lang="en-US" altLang="ko-KR" sz="2400" i="0" u="none" strike="noStrike" baseline="0">
                <a:latin typeface="Bahnschrift Condensed" panose="020B0502040204020203" pitchFamily="34" charset="0"/>
              </a:rPr>
              <a:t>O0</a:t>
            </a:r>
            <a:r>
              <a:rPr lang="en-US" altLang="ko-KR" sz="2000"/>
              <a:t> : </a:t>
            </a:r>
            <a:r>
              <a:rPr lang="en-US" altLang="ko-KR" sz="2000">
                <a:latin typeface="Georgia" panose="02040502050405020303" pitchFamily="18" charset="0"/>
              </a:rPr>
              <a:t>Best performance for validation dataset, </a:t>
            </a:r>
            <a:r>
              <a:rPr lang="en-US" altLang="ko-KR" sz="2000">
                <a:solidFill>
                  <a:srgbClr val="0070C0"/>
                </a:solidFill>
                <a:latin typeface="Georgia" panose="02040502050405020303" pitchFamily="18" charset="0"/>
              </a:rPr>
              <a:t>but not best for test dataset</a:t>
            </a:r>
          </a:p>
          <a:p>
            <a:pPr>
              <a:lnSpc>
                <a:spcPct val="150000"/>
              </a:lnSpc>
            </a:pPr>
            <a:r>
              <a:rPr lang="en-US" altLang="ko-KR" sz="2400" i="0" u="none" strike="noStrike" baseline="0">
                <a:latin typeface="Bahnschrift Condensed" panose="020B0502040204020203" pitchFamily="34" charset="0"/>
              </a:rPr>
              <a:t>O1</a:t>
            </a:r>
            <a:r>
              <a:rPr lang="en-US" altLang="ko-KR" sz="2000"/>
              <a:t> : </a:t>
            </a:r>
            <a:r>
              <a:rPr lang="en-US" altLang="ko-KR" sz="2000">
                <a:solidFill>
                  <a:srgbClr val="C00000"/>
                </a:solidFill>
                <a:latin typeface="Georgia" panose="02040502050405020303" pitchFamily="18" charset="0"/>
              </a:rPr>
              <a:t>Stable and best generalization performance </a:t>
            </a:r>
            <a:r>
              <a:rPr lang="en-US" altLang="ko-KR" sz="2000">
                <a:latin typeface="Georgia" panose="02040502050405020303" pitchFamily="18" charset="0"/>
              </a:rPr>
              <a:t>for test dataset (untrained data) </a:t>
            </a:r>
            <a:br>
              <a:rPr lang="en-US" altLang="ko-KR" sz="2000"/>
            </a:br>
            <a:r>
              <a:rPr lang="en-US" altLang="ko-KR" sz="2000"/>
              <a:t> 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CAF8C36-AB36-4B35-8AD8-A32E7FC4E8E8}"/>
              </a:ext>
            </a:extLst>
          </p:cNvPr>
          <p:cNvGrpSpPr/>
          <p:nvPr/>
        </p:nvGrpSpPr>
        <p:grpSpPr>
          <a:xfrm>
            <a:off x="1110635" y="3282692"/>
            <a:ext cx="9970730" cy="2818304"/>
            <a:chOff x="1408920" y="3561270"/>
            <a:chExt cx="9098575" cy="246775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CB96223-8135-401E-9C09-5C7FDDF72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462"/>
            <a:stretch/>
          </p:blipFill>
          <p:spPr>
            <a:xfrm>
              <a:off x="1408920" y="3561270"/>
              <a:ext cx="9098575" cy="2467753"/>
            </a:xfrm>
            <a:prstGeom prst="rect">
              <a:avLst/>
            </a:prstGeom>
          </p:spPr>
        </p:pic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1581FB07-4782-47B2-BC74-93508EC2A1FF}"/>
                </a:ext>
              </a:extLst>
            </p:cNvPr>
            <p:cNvSpPr/>
            <p:nvPr/>
          </p:nvSpPr>
          <p:spPr>
            <a:xfrm>
              <a:off x="1959428" y="5271796"/>
              <a:ext cx="7959013" cy="307910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82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A3A06-C73D-44AD-9B00-7B47B79B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baseline="0">
                <a:latin typeface="Bahnschrift Condensed" panose="020B0502040204020203" pitchFamily="34" charset="0"/>
              </a:rPr>
              <a:t>Frequently used instructions for each architecture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0DDDC-1741-4521-9720-7BA2C8B9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011" y="3848929"/>
            <a:ext cx="8671978" cy="22618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895248A-D14A-4522-94F1-3987097D627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altLang="ko-KR" sz="2000" b="1">
                    <a:latin typeface="Georgia" panose="02040502050405020303" pitchFamily="18" charset="0"/>
                  </a:rPr>
                  <a:t>SPN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sz="200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S-box</a:t>
                </a:r>
                <a:r>
                  <a:rPr lang="en-US" altLang="ko-KR" sz="2000">
                    <a:latin typeface="Georgia" panose="02040502050405020303" pitchFamily="18" charset="0"/>
                  </a:rPr>
                  <a:t> </a:t>
                </a:r>
                <a:r>
                  <a:rPr lang="en-US" altLang="ko-KR" sz="200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operation</a:t>
                </a:r>
                <a:r>
                  <a:rPr lang="en-US" altLang="ko-KR" sz="2000">
                    <a:latin typeface="Georgia" panose="02040502050405020303" pitchFamily="18" charset="0"/>
                  </a:rPr>
                  <a:t> </a:t>
                </a:r>
                <a:r>
                  <a:rPr lang="en-US" altLang="ko-KR" sz="2000">
                    <a:latin typeface="Georgia" panose="02040502050405020303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2000">
                    <a:latin typeface="Georgia" panose="02040502050405020303" pitchFamily="18" charset="0"/>
                  </a:rPr>
                  <a:t> the pattern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LD</m:t>
                    </m:r>
                    <m:r>
                      <a:rPr lang="en-US" altLang="ko-KR" sz="200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>
                        <a:solidFill>
                          <a:srgbClr val="223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XOR</m:t>
                    </m:r>
                    <m:r>
                      <a:rPr lang="en-US" altLang="ko-KR" sz="200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</m:t>
                    </m:r>
                  </m:oMath>
                </a14:m>
                <a:r>
                  <a:rPr lang="en-US" altLang="ko-KR" sz="200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ko-KR" sz="2000">
                    <a:latin typeface="Georgia" panose="02040502050405020303" pitchFamily="18" charset="0"/>
                  </a:rPr>
                  <a:t>, memory access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LD</m:t>
                    </m:r>
                  </m:oMath>
                </a14:m>
                <a:r>
                  <a:rPr lang="en-US" altLang="ko-KR" sz="2000">
                    <a:latin typeface="Georgia" panose="02040502050405020303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</m:t>
                    </m:r>
                  </m:oMath>
                </a14:m>
                <a:r>
                  <a:rPr lang="en-US" altLang="ko-KR" sz="2000">
                    <a:latin typeface="Georgia" panose="02040502050405020303" pitchFamily="18" charset="0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b="1">
                    <a:latin typeface="Georgia" panose="02040502050405020303" pitchFamily="18" charset="0"/>
                  </a:rPr>
                  <a:t>ARX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sz="2000" b="0" i="0" u="none" strike="noStrike" baseline="0">
                    <a:latin typeface="Georgia" panose="02040502050405020303" pitchFamily="18" charset="0"/>
                  </a:rPr>
                  <a:t>Addition, Rotation, and eXclusive-</a:t>
                </a:r>
                <a:r>
                  <a:rPr lang="en-US" altLang="ko-KR" sz="2000">
                    <a:latin typeface="Georgia" panose="02040502050405020303" pitchFamily="18" charset="0"/>
                  </a:rPr>
                  <a:t>or</a:t>
                </a:r>
                <a:r>
                  <a:rPr lang="en-US" altLang="ko-KR" sz="2000" b="0" i="0" u="none" strike="noStrike" baseline="0">
                    <a:latin typeface="Georgia" panose="02040502050405020303" pitchFamily="18" charset="0"/>
                  </a:rPr>
                  <a:t> </a:t>
                </a:r>
                <a:r>
                  <a:rPr lang="en-US" altLang="ko-KR" sz="2000" b="0" i="0" u="none" strike="noStrike" baseline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(arithmetic and logical operations</a:t>
                </a:r>
                <a:r>
                  <a:rPr lang="en-US" altLang="ko-KR" sz="2000" b="0" i="0" u="none" strike="noStrike" baseline="0">
                    <a:latin typeface="Georgia" panose="02040502050405020303" pitchFamily="18" charset="0"/>
                  </a:rPr>
                  <a:t>) </a:t>
                </a:r>
                <a:r>
                  <a:rPr lang="en-US" altLang="ko-KR" sz="2000" b="0" i="0" u="none" strike="noStrike" baseline="0">
                    <a:latin typeface="Georgia" panose="02040502050405020303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sz="2000">
                    <a:latin typeface="Georgia" panose="02040502050405020303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u="none" strike="noStrike" baseline="0" smtClean="0">
                        <a:solidFill>
                          <a:srgbClr val="223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ADD</m:t>
                    </m:r>
                    <m:r>
                      <a:rPr lang="en-US" altLang="ko-KR" sz="2000" b="0" i="0" u="none" strike="noStrike" baseline="0" smtClean="0">
                        <a:solidFill>
                          <a:srgbClr val="223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000" b="0" i="0" u="none" strike="noStrike" baseline="0" smtClean="0">
                        <a:solidFill>
                          <a:srgbClr val="223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XOR</m:t>
                    </m:r>
                    <m:r>
                      <a:rPr lang="en-US" altLang="ko-KR" sz="2000" b="0" i="0" u="none" strike="noStrike" baseline="0" smtClean="0">
                        <a:solidFill>
                          <a:srgbClr val="223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000" b="0" i="0" u="none" strike="noStrike" baseline="0" smtClean="0">
                        <a:solidFill>
                          <a:srgbClr val="223D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SUB</m:t>
                    </m:r>
                  </m:oMath>
                </a14:m>
                <a:endParaRPr lang="en-US" altLang="ko-KR" sz="2000" b="0" u="none" strike="noStrike" baseline="0">
                  <a:solidFill>
                    <a:srgbClr val="223DFF"/>
                  </a:solidFill>
                  <a:latin typeface="Georgia" panose="02040502050405020303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sz="2000" b="1">
                    <a:latin typeface="Georgia" panose="02040502050405020303" pitchFamily="18" charset="0"/>
                  </a:rPr>
                  <a:t>General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sz="2000">
                    <a:latin typeface="Georgia" panose="02040502050405020303" pitchFamily="18" charset="0"/>
                  </a:rPr>
                  <a:t>interrupt function, I/O register, </a:t>
                </a:r>
                <a:r>
                  <a:rPr lang="en-US" altLang="ko-KR" sz="200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branch statements </a:t>
                </a:r>
                <a:r>
                  <a:rPr lang="en-US" altLang="ko-KR" sz="2000">
                    <a:latin typeface="Georgia" panose="02040502050405020303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0" smtClean="0">
                        <a:solidFill>
                          <a:srgbClr val="BF804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RJMP</m:t>
                    </m:r>
                    <m:r>
                      <a:rPr lang="en-US" altLang="ko-KR" sz="2000" i="0" smtClean="0">
                        <a:solidFill>
                          <a:srgbClr val="BF804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000" i="0" smtClean="0">
                        <a:solidFill>
                          <a:srgbClr val="BF804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BNE</m:t>
                    </m:r>
                    <m:r>
                      <a:rPr lang="en-US" altLang="ko-KR" sz="2000" i="0" smtClean="0">
                        <a:solidFill>
                          <a:srgbClr val="BF804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000" i="0" smtClean="0">
                        <a:solidFill>
                          <a:srgbClr val="BF804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CP</m:t>
                    </m:r>
                    <m:r>
                      <a:rPr lang="en-US" altLang="ko-KR" sz="2000" i="0" smtClean="0">
                        <a:solidFill>
                          <a:srgbClr val="BF804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altLang="ko-KR" sz="2000">
                  <a:solidFill>
                    <a:srgbClr val="C00000"/>
                  </a:solidFill>
                  <a:latin typeface="Georgia" panose="02040502050405020303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895248A-D14A-4522-94F1-3987097D6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482" t="-7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82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D4AC9-FB67-4FC9-88FB-7C4236E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i="0" u="none" strike="noStrike" baseline="0">
                <a:latin typeface="Bahnschrift Condensed" panose="020B0502040204020203" pitchFamily="34" charset="0"/>
              </a:rPr>
              <a:t>SPN vs ARX vs General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B2E25-A01D-4892-837D-D4DB183B7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i="0" u="none" strike="noStrike" baseline="0">
                <a:latin typeface="Georgia" panose="02040502050405020303" pitchFamily="18" charset="0"/>
              </a:rPr>
              <a:t>Cryptographic algorithms of the </a:t>
            </a:r>
            <a:r>
              <a:rPr lang="en-US" altLang="ko-KR" sz="2000" b="1">
                <a:solidFill>
                  <a:srgbClr val="C00000"/>
                </a:solidFill>
                <a:latin typeface="Georgia" panose="02040502050405020303" pitchFamily="18" charset="0"/>
              </a:rPr>
              <a:t>same architecture </a:t>
            </a:r>
            <a:r>
              <a:rPr lang="en-US" altLang="ko-KR" sz="2000" b="1">
                <a:latin typeface="Georgia" panose="02040502050405020303" pitchFamily="18" charset="0"/>
                <a:sym typeface="Wingdings" panose="05000000000000000000" pitchFamily="2" charset="2"/>
              </a:rPr>
              <a:t>have</a:t>
            </a:r>
            <a:r>
              <a:rPr lang="en-US" altLang="ko-KR" sz="2000" b="1">
                <a:latin typeface="Georgia" panose="02040502050405020303" pitchFamily="18" charset="0"/>
              </a:rPr>
              <a:t> </a:t>
            </a:r>
            <a:r>
              <a:rPr lang="en-US" altLang="ko-KR" sz="2000" b="1">
                <a:solidFill>
                  <a:srgbClr val="C00000"/>
                </a:solidFill>
                <a:latin typeface="Georgia" panose="02040502050405020303" pitchFamily="18" charset="0"/>
              </a:rPr>
              <a:t>similar patterns</a:t>
            </a:r>
            <a:r>
              <a:rPr lang="en-US" altLang="ko-KR" sz="2000" b="1">
                <a:latin typeface="Georgia" panose="02040502050405020303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000">
                <a:latin typeface="Georgia" panose="02040502050405020303" pitchFamily="18" charset="0"/>
              </a:rPr>
              <a:t> incorrect classification </a:t>
            </a:r>
            <a:r>
              <a:rPr lang="en-US" altLang="ko-KR" sz="2000">
                <a:solidFill>
                  <a:srgbClr val="0070C0"/>
                </a:solidFill>
                <a:latin typeface="Georgia" panose="02040502050405020303" pitchFamily="18" charset="0"/>
              </a:rPr>
              <a:t>between algorithms with the same architecture</a:t>
            </a:r>
            <a:endParaRPr lang="en-US" altLang="ko-KR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C00000"/>
                </a:solidFill>
                <a:latin typeface="Georgia" panose="02040502050405020303" pitchFamily="18" charset="0"/>
              </a:rPr>
              <a:t>Classification for each architecture </a:t>
            </a:r>
            <a:r>
              <a:rPr lang="en-US" altLang="ko-KR" sz="1800">
                <a:latin typeface="Georgia" panose="02040502050405020303" pitchFamily="18" charset="0"/>
              </a:rPr>
              <a:t>(SPN, ARX and General firmware, not each algorithm) </a:t>
            </a:r>
            <a:r>
              <a:rPr lang="en-US" altLang="ko-KR" sz="2000" b="1">
                <a:latin typeface="Georgia" panose="02040502050405020303" pitchFamily="18" charset="0"/>
              </a:rPr>
              <a:t>achieved better performance.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300">
              <a:latin typeface="Georgia" panose="02040502050405020303" pitchFamily="18" charset="0"/>
            </a:endParaRPr>
          </a:p>
          <a:p>
            <a:r>
              <a:rPr lang="en-US" altLang="ko-KR" sz="2000">
                <a:latin typeface="Georgia" panose="02040502050405020303" pitchFamily="18" charset="0"/>
              </a:rPr>
              <a:t>It </a:t>
            </a:r>
            <a:r>
              <a:rPr lang="en-US" altLang="ko-KR" sz="2000">
                <a:solidFill>
                  <a:srgbClr val="0070C0"/>
                </a:solidFill>
                <a:latin typeface="Georgia" panose="02040502050405020303" pitchFamily="18" charset="0"/>
              </a:rPr>
              <a:t>accurately predicted </a:t>
            </a:r>
            <a:r>
              <a:rPr lang="en-US" altLang="ko-KR" sz="2000">
                <a:latin typeface="Georgia" panose="02040502050405020303" pitchFamily="18" charset="0"/>
              </a:rPr>
              <a:t>test data in optimization option </a:t>
            </a:r>
            <a:r>
              <a:rPr lang="en-US" altLang="ko-KR" sz="2000">
                <a:latin typeface="Bahnschrift Condensed" panose="020B0502040204020203" pitchFamily="34" charset="0"/>
              </a:rPr>
              <a:t>O1</a:t>
            </a:r>
            <a:r>
              <a:rPr lang="en-US" altLang="ko-KR" sz="2000">
                <a:latin typeface="Georgia" panose="02040502050405020303" pitchFamily="18" charset="0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8888159-8AB6-4EBD-991C-EFCAF8570048}"/>
              </a:ext>
            </a:extLst>
          </p:cNvPr>
          <p:cNvGrpSpPr/>
          <p:nvPr/>
        </p:nvGrpSpPr>
        <p:grpSpPr>
          <a:xfrm>
            <a:off x="1728486" y="3870134"/>
            <a:ext cx="8735028" cy="2522781"/>
            <a:chOff x="1263282" y="3535497"/>
            <a:chExt cx="9159590" cy="257281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027D954-E4F7-4C24-B727-32A786217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3282" y="3535497"/>
              <a:ext cx="9159590" cy="2572819"/>
            </a:xfrm>
            <a:prstGeom prst="rect">
              <a:avLst/>
            </a:prstGeom>
          </p:spPr>
        </p:pic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3093FE0C-675A-4301-B119-CE9A349396A2}"/>
                </a:ext>
              </a:extLst>
            </p:cNvPr>
            <p:cNvSpPr/>
            <p:nvPr/>
          </p:nvSpPr>
          <p:spPr>
            <a:xfrm>
              <a:off x="1445467" y="5387837"/>
              <a:ext cx="8797759" cy="307910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842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1D1CF-6343-4577-B0F9-129F800EF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Conclusion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E90D7-9B50-4F64-BCAC-F0A0D7E72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200" b="1">
                <a:solidFill>
                  <a:srgbClr val="0070C0"/>
                </a:solidFill>
                <a:latin typeface="Georgia" panose="02040502050405020303" pitchFamily="18" charset="0"/>
              </a:rPr>
              <a:t>Contribution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b="0" i="0" u="none" strike="noStrike" baseline="0">
                <a:latin typeface="Georgia" panose="02040502050405020303" pitchFamily="18" charset="0"/>
              </a:rPr>
              <a:t>Deep learning based crypto ransomware detection for low-end microcontrollers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b="0" i="0" u="none" strike="noStrike" baseline="0">
                <a:latin typeface="Georgia" panose="02040502050405020303" pitchFamily="18" charset="0"/>
              </a:rPr>
              <a:t>Experiments with several options for high accuracy</a:t>
            </a:r>
            <a:endParaRPr lang="en-US" altLang="ko-KR" sz="2000">
              <a:latin typeface="Georgia" panose="02040502050405020303" pitchFamily="18" charset="0"/>
            </a:endParaRPr>
          </a:p>
          <a:p>
            <a:pPr algn="l"/>
            <a:endParaRPr lang="en-US" altLang="ko-KR" sz="1800">
              <a:latin typeface="Georgia" panose="02040502050405020303" pitchFamily="18" charset="0"/>
            </a:endParaRPr>
          </a:p>
          <a:p>
            <a:pPr algn="l"/>
            <a:r>
              <a:rPr lang="en-US" altLang="ko-KR" sz="2200" b="1">
                <a:solidFill>
                  <a:srgbClr val="0070C0"/>
                </a:solidFill>
                <a:latin typeface="Georgia" panose="02040502050405020303" pitchFamily="18" charset="0"/>
              </a:rPr>
              <a:t>Future</a:t>
            </a:r>
            <a:r>
              <a:rPr lang="en-US" altLang="ko-KR" sz="220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ko-KR" sz="2200" b="1">
                <a:solidFill>
                  <a:srgbClr val="0070C0"/>
                </a:solidFill>
                <a:latin typeface="Georgia" panose="02040502050405020303" pitchFamily="18" charset="0"/>
              </a:rPr>
              <a:t>work</a:t>
            </a:r>
            <a:r>
              <a:rPr lang="en-US" altLang="ko-KR" sz="220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>
                <a:latin typeface="Georgia" panose="02040502050405020303" pitchFamily="18" charset="0"/>
              </a:rPr>
              <a:t>Test and evaluate our method using the real ransomware samples.</a:t>
            </a:r>
            <a:endParaRPr lang="ko-KR" altLang="en-US" sz="200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1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Bahnschrift Condensed" panose="020B0502040204020203" pitchFamily="34" charset="0"/>
              </a:rPr>
              <a:t>Crypto Ransomware</a:t>
            </a:r>
            <a:endParaRPr lang="ko-KR" altLang="en-US" sz="3200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Bahnschrift Condensed" panose="020B0502040204020203" pitchFamily="34" charset="0"/>
              </a:rPr>
              <a:t>Previous Works</a:t>
            </a:r>
            <a:endParaRPr lang="ko-KR" altLang="en-US" sz="3200">
              <a:latin typeface="Bahnschrift Condensed" panose="020B0502040204020203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latin typeface="Bahnschrift Condensed" panose="020B0502040204020203" pitchFamily="34" charset="0"/>
              </a:rPr>
              <a:t>Proposed Method</a:t>
            </a:r>
            <a:endParaRPr lang="ko-KR" altLang="en-US" sz="3200">
              <a:latin typeface="Bahnschrift Condensed" panose="020B0502040204020203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solidFill>
                  <a:schemeClr val="tx1"/>
                </a:solidFill>
                <a:latin typeface="Bahnschrift Condensed" panose="020B0502040204020203" pitchFamily="34" charset="0"/>
              </a:rPr>
              <a:t>Evaluation</a:t>
            </a:r>
            <a:endParaRPr lang="ko-KR" altLang="en-US" sz="320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r>
              <a:rPr lang="en-US" altLang="ko-KR" sz="3200">
                <a:solidFill>
                  <a:schemeClr val="tx1"/>
                </a:solidFill>
                <a:latin typeface="Bahnschrift Condensed" panose="020B0502040204020203" pitchFamily="34" charset="0"/>
              </a:rPr>
              <a:t>Conclusion </a:t>
            </a:r>
            <a:endParaRPr lang="ko-KR" altLang="en-US" sz="320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latin typeface="Bahnschrift Condensed" panose="020B0502040204020203" pitchFamily="34" charset="0"/>
              </a:rPr>
              <a:t>Crypto Ransomware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latin typeface="Georgia" panose="02040502050405020303" pitchFamily="18" charset="0"/>
              </a:rPr>
              <a:t>A crypto ransomware </a:t>
            </a:r>
            <a:r>
              <a:rPr lang="en-US" altLang="ko-KR" sz="2000" b="1">
                <a:solidFill>
                  <a:srgbClr val="C00000"/>
                </a:solidFill>
                <a:latin typeface="Georgia" panose="02040502050405020303" pitchFamily="18" charset="0"/>
              </a:rPr>
              <a:t>encrypts files </a:t>
            </a:r>
            <a:r>
              <a:rPr lang="en-US" altLang="ko-KR" sz="2000" b="1">
                <a:latin typeface="Georgia" panose="02040502050405020303" pitchFamily="18" charset="0"/>
              </a:rPr>
              <a:t>of victims </a:t>
            </a:r>
            <a:r>
              <a:rPr lang="en-US" altLang="ko-KR" sz="2000" b="1">
                <a:solidFill>
                  <a:srgbClr val="0070C0"/>
                </a:solidFill>
                <a:latin typeface="Georgia" panose="02040502050405020303" pitchFamily="18" charset="0"/>
              </a:rPr>
              <a:t>using block cipher encryption</a:t>
            </a:r>
            <a:r>
              <a:rPr lang="en-US" altLang="ko-KR" sz="2000" b="1">
                <a:latin typeface="Georgia" panose="02040502050405020303" pitchFamily="18" charset="0"/>
              </a:rPr>
              <a:t>. </a:t>
            </a:r>
          </a:p>
          <a:p>
            <a:pPr algn="l">
              <a:lnSpc>
                <a:spcPct val="150000"/>
              </a:lnSpc>
            </a:pPr>
            <a:endParaRPr lang="en-US" altLang="ko-KR" sz="2000" b="1" i="0" u="none" strike="noStrike" baseline="0">
              <a:latin typeface="Georgia" panose="02040502050405020303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ko-KR" sz="2000" b="1">
              <a:latin typeface="Georgia" panose="02040502050405020303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ko-KR" sz="2000" b="1" i="0" u="none" strike="noStrike" baseline="0">
              <a:latin typeface="Georgia" panose="02040502050405020303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ko-KR" sz="2000" b="1">
              <a:latin typeface="Georgia" panose="02040502050405020303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ko-KR" sz="2000" b="1">
              <a:latin typeface="Georgia" panose="02040502050405020303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ko-KR" sz="2000" b="1">
              <a:latin typeface="Georgia" panose="02040502050405020303" pitchFamily="18" charset="0"/>
            </a:endParaRPr>
          </a:p>
          <a:p>
            <a:pPr algn="l">
              <a:lnSpc>
                <a:spcPct val="150000"/>
              </a:lnSpc>
            </a:pPr>
            <a:endParaRPr lang="en-US" altLang="ko-KR" sz="2000" b="1">
              <a:latin typeface="Georgia" panose="02040502050405020303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b="1" i="0" u="none" strike="noStrike" baseline="0">
                <a:latin typeface="Georgia" panose="02040502050405020303" pitchFamily="18" charset="0"/>
              </a:rPr>
              <a:t>The ransomware virus has became </a:t>
            </a:r>
            <a:r>
              <a:rPr lang="en-US" altLang="ko-KR" sz="2000" b="1" i="0" u="none" strike="noStrike" baseline="0">
                <a:solidFill>
                  <a:srgbClr val="0070C0"/>
                </a:solidFill>
                <a:latin typeface="Georgia" panose="02040502050405020303" pitchFamily="18" charset="0"/>
              </a:rPr>
              <a:t>a massive threat </a:t>
            </a:r>
            <a:r>
              <a:rPr lang="en-US" altLang="ko-KR" sz="2000" b="1" i="0" u="none" strike="noStrike" baseline="0">
                <a:latin typeface="Georgia" panose="02040502050405020303" pitchFamily="18" charset="0"/>
              </a:rPr>
              <a:t>of people with digital devices.</a:t>
            </a:r>
            <a:endParaRPr lang="en-US" altLang="ko-KR" sz="2400" b="1">
              <a:latin typeface="Georgia" panose="02040502050405020303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2000">
                <a:latin typeface="Georgia" panose="02040502050405020303" pitchFamily="18" charset="0"/>
                <a:sym typeface="Wingdings" panose="05000000000000000000" pitchFamily="2" charset="2"/>
              </a:rPr>
              <a:t> It is necessary to defend against ransomware.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0657AA-F632-4710-AB2E-B6866045E847}"/>
              </a:ext>
            </a:extLst>
          </p:cNvPr>
          <p:cNvGrpSpPr/>
          <p:nvPr/>
        </p:nvGrpSpPr>
        <p:grpSpPr>
          <a:xfrm>
            <a:off x="481444" y="2235587"/>
            <a:ext cx="2442263" cy="2386826"/>
            <a:chOff x="8435178" y="3060440"/>
            <a:chExt cx="2545397" cy="25453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64A7BA7-E2E6-4365-B206-9E53694F4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5178" y="3060440"/>
              <a:ext cx="2545397" cy="254539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C041B4-F5FF-401D-8D74-EF5FBEEBF62E}"/>
                </a:ext>
              </a:extLst>
            </p:cNvPr>
            <p:cNvSpPr/>
            <p:nvPr/>
          </p:nvSpPr>
          <p:spPr>
            <a:xfrm>
              <a:off x="8640147" y="3334762"/>
              <a:ext cx="2127380" cy="13585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rgbClr val="FF0000"/>
                  </a:solidFill>
                  <a:latin typeface="Georgia" panose="02040502050405020303" pitchFamily="18" charset="0"/>
                </a:rPr>
                <a:t>ransomware</a:t>
              </a:r>
              <a:endParaRPr lang="ko-KR" altLang="en-US" sz="2400">
                <a:latin typeface="Georgia" panose="02040502050405020303" pitchFamily="18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F2793F4-240A-442D-8396-2CC129526AA5}"/>
              </a:ext>
            </a:extLst>
          </p:cNvPr>
          <p:cNvGrpSpPr/>
          <p:nvPr/>
        </p:nvGrpSpPr>
        <p:grpSpPr>
          <a:xfrm>
            <a:off x="2868408" y="1825045"/>
            <a:ext cx="9188357" cy="3207910"/>
            <a:chOff x="3573824" y="1993711"/>
            <a:chExt cx="9188357" cy="320791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E73AA177-9B42-4FC9-A28C-607D8C721FC9}"/>
                </a:ext>
              </a:extLst>
            </p:cNvPr>
            <p:cNvGrpSpPr/>
            <p:nvPr/>
          </p:nvGrpSpPr>
          <p:grpSpPr>
            <a:xfrm>
              <a:off x="3573824" y="1993711"/>
              <a:ext cx="9188357" cy="3207910"/>
              <a:chOff x="2117857" y="2180323"/>
              <a:chExt cx="9188357" cy="32079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9A431D1-7506-4D9C-9B92-02DA25E11333}"/>
                  </a:ext>
                </a:extLst>
              </p:cNvPr>
              <p:cNvSpPr txBox="1"/>
              <p:nvPr/>
            </p:nvSpPr>
            <p:spPr>
              <a:xfrm>
                <a:off x="4575849" y="2316861"/>
                <a:ext cx="6000962" cy="872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 sz="1800">
                    <a:latin typeface="Georgia" panose="02040502050405020303" pitchFamily="18" charset="0"/>
                  </a:rPr>
                  <a:t>1) The hacker </a:t>
                </a:r>
                <a:r>
                  <a:rPr lang="en-US" altLang="ko-KR" sz="180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requests a ransom </a:t>
                </a:r>
                <a:r>
                  <a:rPr lang="en-US" altLang="ko-KR" sz="1800">
                    <a:latin typeface="Georgia" panose="02040502050405020303" pitchFamily="18" charset="0"/>
                  </a:rPr>
                  <a:t>for encrypted files 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altLang="ko-KR">
                    <a:latin typeface="Georgia" panose="02040502050405020303" pitchFamily="18" charset="0"/>
                  </a:rPr>
                  <a:t>    </a:t>
                </a:r>
                <a:r>
                  <a:rPr lang="en-US" altLang="ko-KR" sz="1800">
                    <a:latin typeface="Georgia" panose="02040502050405020303" pitchFamily="18" charset="0"/>
                  </a:rPr>
                  <a:t>from the victim.</a:t>
                </a:r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582851D-849E-4B1C-A0F6-5929767FACE0}"/>
                  </a:ext>
                </a:extLst>
              </p:cNvPr>
              <p:cNvGrpSpPr/>
              <p:nvPr/>
            </p:nvGrpSpPr>
            <p:grpSpPr>
              <a:xfrm>
                <a:off x="2117857" y="2180323"/>
                <a:ext cx="2718192" cy="3207910"/>
                <a:chOff x="1938246" y="2015204"/>
                <a:chExt cx="2718192" cy="3207910"/>
              </a:xfrm>
            </p:grpSpPr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AEE54039-5E02-49D3-80AB-FC4162C1A1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78815" y="3692966"/>
                  <a:ext cx="841066" cy="841066"/>
                </a:xfrm>
                <a:prstGeom prst="rect">
                  <a:avLst/>
                </a:prstGeom>
              </p:spPr>
            </p:pic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662F2F9A-CE7B-4842-AE9A-2146505482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6110" y="3046901"/>
                  <a:ext cx="679268" cy="679268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B2DDD7-A574-4C08-A076-8B0006DA218B}"/>
                    </a:ext>
                  </a:extLst>
                </p:cNvPr>
                <p:cNvSpPr txBox="1"/>
                <p:nvPr/>
              </p:nvSpPr>
              <p:spPr>
                <a:xfrm>
                  <a:off x="1938246" y="4853782"/>
                  <a:ext cx="11576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>
                      <a:latin typeface="Georgia" panose="02040502050405020303" pitchFamily="18" charset="0"/>
                    </a:rPr>
                    <a:t>Victims</a:t>
                  </a:r>
                  <a:endParaRPr lang="ko-KR" altLang="en-US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21" name="화살표: 굽음 20">
                  <a:extLst>
                    <a:ext uri="{FF2B5EF4-FFF2-40B4-BE49-F238E27FC236}">
                      <a16:creationId xmlns:a16="http://schemas.microsoft.com/office/drawing/2014/main" id="{C1FB8ABB-B177-4BF0-99D2-A589CB9BBE3F}"/>
                    </a:ext>
                  </a:extLst>
                </p:cNvPr>
                <p:cNvSpPr/>
                <p:nvPr/>
              </p:nvSpPr>
              <p:spPr>
                <a:xfrm>
                  <a:off x="2319611" y="2620858"/>
                  <a:ext cx="668355" cy="664712"/>
                </a:xfrm>
                <a:prstGeom prst="bentArrow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5250314E-83E9-47DB-A475-81841D109AC6}"/>
                    </a:ext>
                  </a:extLst>
                </p:cNvPr>
                <p:cNvGrpSpPr/>
                <p:nvPr/>
              </p:nvGrpSpPr>
              <p:grpSpPr>
                <a:xfrm>
                  <a:off x="3498823" y="2015204"/>
                  <a:ext cx="1157615" cy="1194144"/>
                  <a:chOff x="7333861" y="1358258"/>
                  <a:chExt cx="1157615" cy="1194144"/>
                </a:xfrm>
              </p:grpSpPr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C13310E-EE2B-462F-841F-6062E50E1A0F}"/>
                      </a:ext>
                    </a:extLst>
                  </p:cNvPr>
                  <p:cNvSpPr txBox="1"/>
                  <p:nvPr/>
                </p:nvSpPr>
                <p:spPr>
                  <a:xfrm>
                    <a:off x="7333861" y="2183070"/>
                    <a:ext cx="11576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>
                        <a:latin typeface="Georgia" panose="02040502050405020303" pitchFamily="18" charset="0"/>
                      </a:rPr>
                      <a:t>Hackers</a:t>
                    </a:r>
                    <a:endParaRPr lang="ko-KR" altLang="en-US">
                      <a:latin typeface="Georgia" panose="02040502050405020303" pitchFamily="18" charset="0"/>
                    </a:endParaRPr>
                  </a:p>
                </p:txBody>
              </p:sp>
              <p:pic>
                <p:nvPicPr>
                  <p:cNvPr id="23" name="그림 22">
                    <a:extLst>
                      <a:ext uri="{FF2B5EF4-FFF2-40B4-BE49-F238E27FC236}">
                        <a16:creationId xmlns:a16="http://schemas.microsoft.com/office/drawing/2014/main" id="{4327E8CC-1EAD-4BEF-B991-74EE481A5E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94380" y="1358258"/>
                    <a:ext cx="836576" cy="8365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6" name="화살표: 굽음 25">
                  <a:extLst>
                    <a:ext uri="{FF2B5EF4-FFF2-40B4-BE49-F238E27FC236}">
                      <a16:creationId xmlns:a16="http://schemas.microsoft.com/office/drawing/2014/main" id="{8B12A687-DDD7-49BC-BA56-D15349D7B0F0}"/>
                    </a:ext>
                  </a:extLst>
                </p:cNvPr>
                <p:cNvSpPr/>
                <p:nvPr/>
              </p:nvSpPr>
              <p:spPr>
                <a:xfrm rot="10800000">
                  <a:off x="3801398" y="4113499"/>
                  <a:ext cx="668355" cy="664712"/>
                </a:xfrm>
                <a:prstGeom prst="ben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rgbClr val="C00000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55E071B-F38C-4E32-A95E-6A761318C52A}"/>
                  </a:ext>
                </a:extLst>
              </p:cNvPr>
              <p:cNvGrpSpPr/>
              <p:nvPr/>
            </p:nvGrpSpPr>
            <p:grpSpPr>
              <a:xfrm>
                <a:off x="4593147" y="4069570"/>
                <a:ext cx="6713067" cy="959544"/>
                <a:chOff x="4651092" y="4126045"/>
                <a:chExt cx="6713067" cy="959544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10FEE36-8F5A-430B-9CB8-67AABD2B812C}"/>
                    </a:ext>
                  </a:extLst>
                </p:cNvPr>
                <p:cNvSpPr txBox="1"/>
                <p:nvPr/>
              </p:nvSpPr>
              <p:spPr>
                <a:xfrm>
                  <a:off x="4651092" y="4126045"/>
                  <a:ext cx="6459525" cy="4565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457200" lvl="1" indent="0">
                    <a:lnSpc>
                      <a:spcPct val="150000"/>
                    </a:lnSpc>
                    <a:buNone/>
                  </a:pPr>
                  <a:r>
                    <a:rPr lang="en-US" altLang="ko-KR" sz="1800">
                      <a:latin typeface="Georgia" panose="02040502050405020303" pitchFamily="18" charset="0"/>
                    </a:rPr>
                    <a:t>2) The victim pays the ransom and receives a secret key.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22DC183-2F4B-4AF5-A0BC-3C3F86D5F978}"/>
                    </a:ext>
                  </a:extLst>
                </p:cNvPr>
                <p:cNvSpPr txBox="1"/>
                <p:nvPr/>
              </p:nvSpPr>
              <p:spPr>
                <a:xfrm>
                  <a:off x="4651092" y="4629054"/>
                  <a:ext cx="6713067" cy="4565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457200" lvl="1" indent="0">
                    <a:lnSpc>
                      <a:spcPct val="150000"/>
                    </a:lnSpc>
                    <a:buNone/>
                  </a:pPr>
                  <a:r>
                    <a:rPr lang="en-US" altLang="ko-KR" sz="1800">
                      <a:latin typeface="Georgia" panose="02040502050405020303" pitchFamily="18" charset="0"/>
                    </a:rPr>
                    <a:t>3) The victim </a:t>
                  </a:r>
                  <a:r>
                    <a:rPr lang="en-US" altLang="ko-KR" sz="1800">
                      <a:solidFill>
                        <a:srgbClr val="0070C0"/>
                      </a:solidFill>
                      <a:latin typeface="Georgia" panose="02040502050405020303" pitchFamily="18" charset="0"/>
                    </a:rPr>
                    <a:t>recovers the encrypted file using a secret key.</a:t>
                  </a:r>
                </a:p>
              </p:txBody>
            </p:sp>
          </p:grp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58FC40A-096A-42B5-AF13-F929972B4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8626" y="3994807"/>
              <a:ext cx="836576" cy="836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355C7-57B8-4330-ACFC-CF5937945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Previous Works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8ED225F-28FE-4FAC-BA40-A54D67195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43426"/>
              </p:ext>
            </p:extLst>
          </p:nvPr>
        </p:nvGraphicFramePr>
        <p:xfrm>
          <a:off x="280539" y="2266089"/>
          <a:ext cx="11630922" cy="2465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7708">
                  <a:extLst>
                    <a:ext uri="{9D8B030D-6E8A-4147-A177-3AD203B41FA5}">
                      <a16:colId xmlns:a16="http://schemas.microsoft.com/office/drawing/2014/main" val="4186395993"/>
                    </a:ext>
                  </a:extLst>
                </a:gridCol>
                <a:gridCol w="2638765">
                  <a:extLst>
                    <a:ext uri="{9D8B030D-6E8A-4147-A177-3AD203B41FA5}">
                      <a16:colId xmlns:a16="http://schemas.microsoft.com/office/drawing/2014/main" val="2578370910"/>
                    </a:ext>
                  </a:extLst>
                </a:gridCol>
                <a:gridCol w="3071379">
                  <a:extLst>
                    <a:ext uri="{9D8B030D-6E8A-4147-A177-3AD203B41FA5}">
                      <a16:colId xmlns:a16="http://schemas.microsoft.com/office/drawing/2014/main" val="839209199"/>
                    </a:ext>
                  </a:extLst>
                </a:gridCol>
                <a:gridCol w="2233305">
                  <a:extLst>
                    <a:ext uri="{9D8B030D-6E8A-4147-A177-3AD203B41FA5}">
                      <a16:colId xmlns:a16="http://schemas.microsoft.com/office/drawing/2014/main" val="5312312"/>
                    </a:ext>
                  </a:extLst>
                </a:gridCol>
                <a:gridCol w="2119765">
                  <a:extLst>
                    <a:ext uri="{9D8B030D-6E8A-4147-A177-3AD203B41FA5}">
                      <a16:colId xmlns:a16="http://schemas.microsoft.com/office/drawing/2014/main" val="4047256670"/>
                    </a:ext>
                  </a:extLst>
                </a:gridCol>
              </a:tblGrid>
              <a:tr h="4584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>
                          <a:latin typeface="Georgia" panose="02040502050405020303" pitchFamily="18" charset="0"/>
                        </a:rPr>
                        <a:t>Features</a:t>
                      </a:r>
                      <a:endParaRPr lang="ko-KR" altLang="en-US" sz="2000" b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>
                          <a:latin typeface="Georgia" panose="02040502050405020303" pitchFamily="18" charset="0"/>
                        </a:rPr>
                        <a:t>Grobert et al. (2011)</a:t>
                      </a:r>
                      <a:endParaRPr lang="ko-KR" altLang="en-US" sz="2000" b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>
                          <a:latin typeface="Georgia" panose="02040502050405020303" pitchFamily="18" charset="0"/>
                        </a:rPr>
                        <a:t>Lestringant et al. (2015)</a:t>
                      </a:r>
                      <a:endParaRPr lang="ko-KR" altLang="en-US" sz="2000" b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>
                          <a:latin typeface="Georgia" panose="02040502050405020303" pitchFamily="18" charset="0"/>
                        </a:rPr>
                        <a:t>Kiraz et al. (2017)</a:t>
                      </a:r>
                      <a:endParaRPr lang="ko-KR" altLang="en-US" sz="2000" b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>
                          <a:latin typeface="Georgia" panose="02040502050405020303" pitchFamily="18" charset="0"/>
                        </a:rPr>
                        <a:t>This work (2020)</a:t>
                      </a:r>
                      <a:endParaRPr lang="ko-KR" altLang="en-US" sz="2000" b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970967"/>
                  </a:ext>
                </a:extLst>
              </a:tr>
              <a:tr h="4584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>
                          <a:latin typeface="Georgia" panose="02040502050405020303" pitchFamily="18" charset="0"/>
                        </a:rPr>
                        <a:t>Target</a:t>
                      </a:r>
                      <a:endParaRPr lang="ko-KR" altLang="en-US" sz="2000" b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>
                          <a:latin typeface="Georgia" panose="02040502050405020303" pitchFamily="18" charset="0"/>
                        </a:rPr>
                        <a:t>Block &amp; PKC</a:t>
                      </a:r>
                      <a:endParaRPr lang="ko-KR" altLang="en-US" sz="180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>
                          <a:latin typeface="Georgia" panose="02040502050405020303" pitchFamily="18" charset="0"/>
                        </a:rPr>
                        <a:t>Block Cipher</a:t>
                      </a:r>
                      <a:endParaRPr lang="ko-KR" altLang="en-US" sz="180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>
                          <a:latin typeface="Georgia" panose="02040502050405020303" pitchFamily="18" charset="0"/>
                        </a:rPr>
                        <a:t>PKC</a:t>
                      </a:r>
                      <a:endParaRPr lang="ko-KR" altLang="en-US" sz="180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>
                          <a:latin typeface="Georgia" panose="02040502050405020303" pitchFamily="18" charset="0"/>
                        </a:rPr>
                        <a:t>Block cipher</a:t>
                      </a:r>
                      <a:endParaRPr lang="ko-KR" altLang="en-US" sz="180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708926"/>
                  </a:ext>
                </a:extLst>
              </a:tr>
              <a:tr h="4584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>
                          <a:latin typeface="Georgia" panose="02040502050405020303" pitchFamily="18" charset="0"/>
                        </a:rPr>
                        <a:t>Analysis</a:t>
                      </a:r>
                      <a:endParaRPr lang="ko-KR" altLang="en-US" sz="2000" b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>
                          <a:latin typeface="Georgia" panose="02040502050405020303" pitchFamily="18" charset="0"/>
                        </a:rPr>
                        <a:t>Dynamic</a:t>
                      </a:r>
                      <a:endParaRPr lang="ko-KR" altLang="en-US" sz="180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>
                          <a:latin typeface="Georgia" panose="02040502050405020303" pitchFamily="18" charset="0"/>
                        </a:rPr>
                        <a:t>Static</a:t>
                      </a:r>
                      <a:endParaRPr lang="ko-KR" altLang="en-US" sz="180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>
                          <a:latin typeface="Georgia" panose="02040502050405020303" pitchFamily="18" charset="0"/>
                        </a:rPr>
                        <a:t>Dynamic</a:t>
                      </a:r>
                      <a:endParaRPr lang="ko-KR" altLang="en-US" sz="180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>
                          <a:latin typeface="Georgia" panose="02040502050405020303" pitchFamily="18" charset="0"/>
                        </a:rPr>
                        <a:t>Static</a:t>
                      </a:r>
                      <a:endParaRPr lang="ko-KR" altLang="en-US" sz="180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516447"/>
                  </a:ext>
                </a:extLst>
              </a:tr>
              <a:tr h="4584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>
                          <a:latin typeface="Georgia" panose="02040502050405020303" pitchFamily="18" charset="0"/>
                        </a:rPr>
                        <a:t>Method</a:t>
                      </a:r>
                      <a:endParaRPr lang="ko-KR" altLang="en-US" sz="2000" b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>
                          <a:latin typeface="Georgia" panose="02040502050405020303" pitchFamily="18" charset="0"/>
                        </a:rPr>
                        <a:t>Heuristics</a:t>
                      </a:r>
                      <a:endParaRPr lang="ko-KR" altLang="en-US" sz="180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>
                          <a:latin typeface="Georgia" panose="02040502050405020303" pitchFamily="18" charset="0"/>
                        </a:rPr>
                        <a:t>Data graph flow</a:t>
                      </a:r>
                      <a:endParaRPr lang="ko-KR" altLang="en-US" sz="180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>
                          <a:latin typeface="Georgia" panose="02040502050405020303" pitchFamily="18" charset="0"/>
                        </a:rPr>
                        <a:t>System monitor</a:t>
                      </a:r>
                      <a:endParaRPr lang="ko-KR" altLang="en-US" sz="180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>
                          <a:solidFill>
                            <a:srgbClr val="C00000"/>
                          </a:solidFill>
                          <a:latin typeface="Georgia" panose="02040502050405020303" pitchFamily="18" charset="0"/>
                        </a:rPr>
                        <a:t>Deep learning</a:t>
                      </a:r>
                      <a:endParaRPr lang="ko-KR" altLang="en-US" sz="1800">
                        <a:solidFill>
                          <a:srgbClr val="C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974251"/>
                  </a:ext>
                </a:extLst>
              </a:tr>
              <a:tr h="4584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>
                          <a:latin typeface="Georgia" panose="02040502050405020303" pitchFamily="18" charset="0"/>
                        </a:rPr>
                        <a:t>Machine</a:t>
                      </a:r>
                      <a:endParaRPr lang="ko-KR" altLang="en-US" sz="2000" b="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>
                          <a:latin typeface="Georgia" panose="02040502050405020303" pitchFamily="18" charset="0"/>
                        </a:rPr>
                        <a:t>Desktop</a:t>
                      </a:r>
                      <a:endParaRPr lang="ko-KR" altLang="en-US" sz="180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>
                          <a:latin typeface="Georgia" panose="02040502050405020303" pitchFamily="18" charset="0"/>
                        </a:rPr>
                        <a:t>Desktop</a:t>
                      </a:r>
                      <a:endParaRPr lang="ko-KR" altLang="en-US" sz="180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>
                          <a:latin typeface="Georgia" panose="02040502050405020303" pitchFamily="18" charset="0"/>
                        </a:rPr>
                        <a:t>Desktop</a:t>
                      </a:r>
                      <a:endParaRPr lang="ko-KR" altLang="en-US" sz="1800"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>
                          <a:solidFill>
                            <a:srgbClr val="C00000"/>
                          </a:solidFill>
                          <a:latin typeface="Georgia" panose="02040502050405020303" pitchFamily="18" charset="0"/>
                        </a:rPr>
                        <a:t>Microcontroller</a:t>
                      </a:r>
                      <a:endParaRPr lang="ko-KR" altLang="en-US" sz="1800">
                        <a:solidFill>
                          <a:srgbClr val="C0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796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0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7D273-3375-412D-AA51-FA8B5DF0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Proposed Method</a:t>
            </a:r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D0A51CB-763D-4CBB-8386-063FCF3C3A6C}"/>
              </a:ext>
            </a:extLst>
          </p:cNvPr>
          <p:cNvGrpSpPr/>
          <p:nvPr/>
        </p:nvGrpSpPr>
        <p:grpSpPr>
          <a:xfrm>
            <a:off x="758470" y="1283660"/>
            <a:ext cx="10675060" cy="1849749"/>
            <a:chOff x="648979" y="1157089"/>
            <a:chExt cx="10675060" cy="184974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CBF7CAE-15DC-4C06-8DE0-79010F411816}"/>
                </a:ext>
              </a:extLst>
            </p:cNvPr>
            <p:cNvGrpSpPr/>
            <p:nvPr/>
          </p:nvGrpSpPr>
          <p:grpSpPr>
            <a:xfrm>
              <a:off x="648979" y="1157089"/>
              <a:ext cx="8140457" cy="1366433"/>
              <a:chOff x="648979" y="1157089"/>
              <a:chExt cx="8140457" cy="136643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6CE12E1-7808-4E12-A2C1-849DF7DB8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979" y="1157089"/>
                <a:ext cx="1366433" cy="1366433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B786F1-C866-4590-A4E4-8B9BA1C5C7B9}"/>
                  </a:ext>
                </a:extLst>
              </p:cNvPr>
              <p:cNvSpPr txBox="1"/>
              <p:nvPr/>
            </p:nvSpPr>
            <p:spPr>
              <a:xfrm>
                <a:off x="1735493" y="1408119"/>
                <a:ext cx="705394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000" b="1">
                    <a:latin typeface="Georgia" panose="02040502050405020303" pitchFamily="18" charset="0"/>
                  </a:rPr>
                  <a:t>1. Crypto ransomware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sz="180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Cryptographic process</a:t>
                </a:r>
              </a:p>
            </p:txBody>
          </p:sp>
        </p:grp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77CBFD6-DF90-4BD6-9BDC-3451B03A7303}"/>
                </a:ext>
              </a:extLst>
            </p:cNvPr>
            <p:cNvSpPr/>
            <p:nvPr/>
          </p:nvSpPr>
          <p:spPr>
            <a:xfrm>
              <a:off x="10177428" y="1557342"/>
              <a:ext cx="1146611" cy="14494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Georgia" panose="02040502050405020303" pitchFamily="18" charset="0"/>
                </a:rPr>
                <a:t>binary </a:t>
              </a:r>
            </a:p>
            <a:p>
              <a:pPr algn="ctr"/>
              <a:r>
                <a:rPr lang="en-US" altLang="ko-KR">
                  <a:ln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  <a:latin typeface="Georgia" panose="02040502050405020303" pitchFamily="18" charset="0"/>
                </a:rPr>
                <a:t>file</a:t>
              </a:r>
            </a:p>
            <a:p>
              <a:pPr algn="ctr"/>
              <a:r>
                <a:rPr lang="en-US" altLang="ko-KR">
                  <a:solidFill>
                    <a:sysClr val="windowText" lastClr="000000"/>
                  </a:solidFill>
                  <a:latin typeface="Georgia" panose="02040502050405020303" pitchFamily="18" charset="0"/>
                </a:rPr>
                <a:t>(lss, hex)</a:t>
              </a:r>
              <a:endParaRPr lang="ko-KR" altLang="en-US">
                <a:solidFill>
                  <a:sysClr val="windowText" lastClr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CEB8BA-57EC-41D1-BF56-67564D12E3CC}"/>
                </a:ext>
              </a:extLst>
            </p:cNvPr>
            <p:cNvSpPr txBox="1"/>
            <p:nvPr/>
          </p:nvSpPr>
          <p:spPr>
            <a:xfrm>
              <a:off x="7368915" y="1636658"/>
              <a:ext cx="3788228" cy="1334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>
                  <a:latin typeface="Georgia" panose="02040502050405020303" pitchFamily="18" charset="0"/>
                </a:rPr>
                <a:t>2. Static analysis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>
                  <a:latin typeface="Georgia" panose="02040502050405020303" pitchFamily="18" charset="0"/>
                  <a:sym typeface="Wingdings" panose="05000000000000000000" pitchFamily="2" charset="2"/>
                </a:rPr>
                <a:t>Binary file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70C0"/>
                  </a:solidFill>
                  <a:latin typeface="Georgia" panose="02040502050405020303" pitchFamily="18" charset="0"/>
                  <a:sym typeface="Wingdings" panose="05000000000000000000" pitchFamily="2" charset="2"/>
                </a:rPr>
                <a:t>Instruction, Opcode</a:t>
              </a:r>
              <a:endParaRPr lang="en-US" altLang="ko-KR">
                <a:solidFill>
                  <a:srgbClr val="0070C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3072A4-8635-4A74-B4E0-127A27E2A877}"/>
              </a:ext>
            </a:extLst>
          </p:cNvPr>
          <p:cNvGrpSpPr/>
          <p:nvPr/>
        </p:nvGrpSpPr>
        <p:grpSpPr>
          <a:xfrm>
            <a:off x="718116" y="3200066"/>
            <a:ext cx="9721125" cy="1432475"/>
            <a:chOff x="599894" y="3234940"/>
            <a:chExt cx="9721125" cy="143247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7DB8914-2E6C-4329-B4BE-1485E2F54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94" y="3340121"/>
              <a:ext cx="1464602" cy="132729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AD6C2B-90EA-4903-A573-1B7261D0BA73}"/>
                </a:ext>
              </a:extLst>
            </p:cNvPr>
            <p:cNvSpPr txBox="1"/>
            <p:nvPr/>
          </p:nvSpPr>
          <p:spPr>
            <a:xfrm>
              <a:off x="2198721" y="3234940"/>
              <a:ext cx="8122298" cy="1333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>
                  <a:latin typeface="Georgia" panose="02040502050405020303" pitchFamily="18" charset="0"/>
                  <a:sym typeface="Wingdings" panose="05000000000000000000" pitchFamily="2" charset="2"/>
                </a:rPr>
                <a:t>3. Deep learning based detection of </a:t>
              </a:r>
              <a:r>
                <a:rPr lang="en-US" altLang="ko-KR" sz="2000" b="1">
                  <a:latin typeface="Georgia" panose="02040502050405020303" pitchFamily="18" charset="0"/>
                </a:rPr>
                <a:t>block cipher encryption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>
                  <a:latin typeface="Georgia" panose="02040502050405020303" pitchFamily="18" charset="0"/>
                  <a:sym typeface="Wingdings" panose="05000000000000000000" pitchFamily="2" charset="2"/>
                </a:rPr>
                <a:t>Learning </a:t>
              </a:r>
              <a:r>
                <a:rPr lang="en-US" altLang="ko-KR">
                  <a:solidFill>
                    <a:srgbClr val="0070C0"/>
                  </a:solidFill>
                  <a:latin typeface="Georgia" panose="02040502050405020303" pitchFamily="18" charset="0"/>
                  <a:sym typeface="Wingdings" panose="05000000000000000000" pitchFamily="2" charset="2"/>
                </a:rPr>
                <a:t>the encryption pattern </a:t>
              </a:r>
              <a:r>
                <a:rPr lang="en-US" altLang="ko-KR">
                  <a:latin typeface="Georgia" panose="02040502050405020303" pitchFamily="18" charset="0"/>
                  <a:sym typeface="Wingdings" panose="05000000000000000000" pitchFamily="2" charset="2"/>
                </a:rPr>
                <a:t>through images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70C0"/>
                  </a:solidFill>
                  <a:latin typeface="Georgia" panose="02040502050405020303" pitchFamily="18" charset="0"/>
                  <a:sym typeface="Wingdings" panose="05000000000000000000" pitchFamily="2" charset="2"/>
                </a:rPr>
                <a:t>Convolutional Neural Networks</a:t>
              </a:r>
              <a:r>
                <a:rPr lang="en-US" altLang="ko-KR">
                  <a:latin typeface="Georgia" panose="02040502050405020303" pitchFamily="18" charset="0"/>
                  <a:sym typeface="Wingdings" panose="05000000000000000000" pitchFamily="2" charset="2"/>
                </a:rPr>
                <a:t> (CNN)</a:t>
              </a:r>
              <a:endParaRPr lang="en-US" altLang="ko-KR" b="1">
                <a:latin typeface="Georgia" panose="02040502050405020303" pitchFamily="18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771FCE1-359B-4321-9D66-84B89B3F0506}"/>
              </a:ext>
            </a:extLst>
          </p:cNvPr>
          <p:cNvGrpSpPr/>
          <p:nvPr/>
        </p:nvGrpSpPr>
        <p:grpSpPr>
          <a:xfrm>
            <a:off x="4060488" y="4355564"/>
            <a:ext cx="7719592" cy="1953119"/>
            <a:chOff x="3554522" y="4487536"/>
            <a:chExt cx="7719592" cy="195311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490485-DE97-4546-9BE2-79D51C9877EB}"/>
                </a:ext>
              </a:extLst>
            </p:cNvPr>
            <p:cNvSpPr txBox="1"/>
            <p:nvPr/>
          </p:nvSpPr>
          <p:spPr>
            <a:xfrm>
              <a:off x="3554522" y="4690624"/>
              <a:ext cx="6824005" cy="17500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b="1" i="0">
                  <a:solidFill>
                    <a:srgbClr val="222222"/>
                  </a:solidFill>
                  <a:effectLst/>
                  <a:latin typeface="Georgia" panose="02040502050405020303" pitchFamily="18" charset="0"/>
                </a:rPr>
                <a:t>4. Low-end 8-bit AVR microcontrollers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b="0" i="0" u="none" strike="noStrike" baseline="0">
                  <a:latin typeface="Georgia" panose="02040502050405020303" pitchFamily="18" charset="0"/>
                </a:rPr>
                <a:t>8-bit AVR ATmega128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0070C0"/>
                  </a:solidFill>
                  <a:latin typeface="Georgia" panose="02040502050405020303" pitchFamily="18" charset="0"/>
                </a:rPr>
                <a:t>Lightweight block cipher library and general firmware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800" b="0" i="0" u="none" strike="noStrike" baseline="0">
                  <a:latin typeface="Georgia" panose="02040502050405020303" pitchFamily="18" charset="0"/>
                </a:rPr>
                <a:t>GNU AVR-GCC compiler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375CE99-5545-499F-80EE-385891798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2941" y="4487536"/>
              <a:ext cx="1791173" cy="17911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06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04661-F144-47D8-83D2-95D8CAE9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Proposed Method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8F0790-5BBC-482C-90C6-76520A06D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3" b="3813"/>
          <a:stretch/>
        </p:blipFill>
        <p:spPr>
          <a:xfrm>
            <a:off x="2068481" y="1040931"/>
            <a:ext cx="8055038" cy="53776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6B575D-5974-45B7-8028-729D9FB1AA7C}"/>
              </a:ext>
            </a:extLst>
          </p:cNvPr>
          <p:cNvSpPr txBox="1"/>
          <p:nvPr/>
        </p:nvSpPr>
        <p:spPr>
          <a:xfrm>
            <a:off x="-443827" y="6110778"/>
            <a:ext cx="31910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1400">
                <a:latin typeface="Georgia" panose="02040502050405020303" pitchFamily="18" charset="0"/>
              </a:rPr>
              <a:t>*</a:t>
            </a:r>
            <a:r>
              <a:rPr lang="en-US" altLang="ko-KR" sz="1400">
                <a:latin typeface="Georgia" panose="02040502050405020303" pitchFamily="18" charset="0"/>
              </a:rPr>
              <a:t>instruction (operand</a:t>
            </a:r>
            <a:r>
              <a:rPr lang="ko-KR" altLang="en-US" sz="1400">
                <a:latin typeface="Georgia" panose="02040502050405020303" pitchFamily="18" charset="0"/>
              </a:rPr>
              <a:t> </a:t>
            </a:r>
            <a:r>
              <a:rPr lang="en-US" altLang="ko-KR" sz="1400">
                <a:latin typeface="Georgia" panose="02040502050405020303" pitchFamily="18" charset="0"/>
              </a:rPr>
              <a:t>+ opcode)</a:t>
            </a:r>
          </a:p>
        </p:txBody>
      </p:sp>
    </p:spTree>
    <p:extLst>
      <p:ext uri="{BB962C8B-B14F-4D97-AF65-F5344CB8AC3E}">
        <p14:creationId xmlns:p14="http://schemas.microsoft.com/office/powerpoint/2010/main" val="271690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FD08B-F546-4517-95CF-639862CA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Convert instruction and opcode into image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4CFC1F-088F-44C3-B148-52DEA40222EB}"/>
              </a:ext>
            </a:extLst>
          </p:cNvPr>
          <p:cNvGrpSpPr/>
          <p:nvPr/>
        </p:nvGrpSpPr>
        <p:grpSpPr>
          <a:xfrm>
            <a:off x="-190821" y="1263476"/>
            <a:ext cx="6913985" cy="4901115"/>
            <a:chOff x="23783" y="1263476"/>
            <a:chExt cx="6913985" cy="49011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5699DEB-D408-485B-96D3-A38F8FFBB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9889" b="10318"/>
            <a:stretch/>
          </p:blipFill>
          <p:spPr>
            <a:xfrm>
              <a:off x="780253" y="1263476"/>
              <a:ext cx="5401046" cy="43310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7E6D6D-739F-42FE-808C-B2BF7B94C6A6}"/>
                </a:ext>
              </a:extLst>
            </p:cNvPr>
            <p:cNvSpPr txBox="1"/>
            <p:nvPr/>
          </p:nvSpPr>
          <p:spPr>
            <a:xfrm>
              <a:off x="23783" y="5795259"/>
              <a:ext cx="6913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Georgia" panose="02040502050405020303" pitchFamily="18" charset="0"/>
                </a:rPr>
                <a:t>Instruction and opcode extraction from binary file (.lss)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7448FEE-7632-419C-84F9-D12D243FBB23}"/>
              </a:ext>
            </a:extLst>
          </p:cNvPr>
          <p:cNvGrpSpPr/>
          <p:nvPr/>
        </p:nvGrpSpPr>
        <p:grpSpPr>
          <a:xfrm>
            <a:off x="6475445" y="1216719"/>
            <a:ext cx="5230100" cy="4947872"/>
            <a:chOff x="6475445" y="1199232"/>
            <a:chExt cx="5230100" cy="494787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E2B0C8-59EA-4D36-A195-74110667BA6C}"/>
                </a:ext>
              </a:extLst>
            </p:cNvPr>
            <p:cNvSpPr txBox="1"/>
            <p:nvPr/>
          </p:nvSpPr>
          <p:spPr>
            <a:xfrm>
              <a:off x="7851764" y="5777772"/>
              <a:ext cx="24774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Georgia" panose="02040502050405020303" pitchFamily="18" charset="0"/>
                </a:rPr>
                <a:t>Image</a:t>
              </a:r>
              <a:r>
                <a:rPr lang="ko-KR" altLang="en-US">
                  <a:latin typeface="Georgia" panose="02040502050405020303" pitchFamily="18" charset="0"/>
                </a:rPr>
                <a:t> </a:t>
              </a:r>
              <a:r>
                <a:rPr lang="en-US" altLang="ko-KR">
                  <a:latin typeface="Georgia" panose="02040502050405020303" pitchFamily="18" charset="0"/>
                </a:rPr>
                <a:t>from</a:t>
              </a:r>
              <a:r>
                <a:rPr lang="ko-KR" altLang="en-US">
                  <a:latin typeface="Georgia" panose="02040502050405020303" pitchFamily="18" charset="0"/>
                </a:rPr>
                <a:t> </a:t>
              </a:r>
              <a:r>
                <a:rPr lang="en-US" altLang="ko-KR">
                  <a:latin typeface="Georgia" panose="02040502050405020303" pitchFamily="18" charset="0"/>
                </a:rPr>
                <a:t>binary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F16D5FD-1BF6-47AB-A84A-67F70057D3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889" t="10205" b="10318"/>
            <a:stretch/>
          </p:blipFill>
          <p:spPr>
            <a:xfrm>
              <a:off x="6475445" y="1199232"/>
              <a:ext cx="5230100" cy="4405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3437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CC48B-5D86-4DCC-AB3A-D4E1A73F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Deep learning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A9962A0-0039-4F56-A005-0E5B17C0C49F}"/>
              </a:ext>
            </a:extLst>
          </p:cNvPr>
          <p:cNvGrpSpPr/>
          <p:nvPr/>
        </p:nvGrpSpPr>
        <p:grpSpPr>
          <a:xfrm>
            <a:off x="651992" y="939177"/>
            <a:ext cx="10888016" cy="5484163"/>
            <a:chOff x="1153726" y="939177"/>
            <a:chExt cx="10888016" cy="548416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36A40D4-227C-4358-A3CD-E8DE50D60426}"/>
                </a:ext>
              </a:extLst>
            </p:cNvPr>
            <p:cNvGrpSpPr/>
            <p:nvPr/>
          </p:nvGrpSpPr>
          <p:grpSpPr>
            <a:xfrm>
              <a:off x="1153726" y="939177"/>
              <a:ext cx="9121422" cy="5484163"/>
              <a:chOff x="1178660" y="190734"/>
              <a:chExt cx="8767851" cy="637800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B2F972-EC13-4DBB-8083-675649625395}"/>
                  </a:ext>
                </a:extLst>
              </p:cNvPr>
              <p:cNvSpPr txBox="1"/>
              <p:nvPr/>
            </p:nvSpPr>
            <p:spPr>
              <a:xfrm>
                <a:off x="1319514" y="2857740"/>
                <a:ext cx="2222339" cy="429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>
                    <a:latin typeface="Georgia" panose="02040502050405020303" pitchFamily="18" charset="0"/>
                  </a:rPr>
                  <a:t>Image from binary</a:t>
                </a:r>
                <a:endParaRPr lang="ko-KR" altLang="en-US">
                  <a:latin typeface="Georgia" panose="02040502050405020303" pitchFamily="18" charset="0"/>
                </a:endParaRP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A5B39D1D-6059-4BF9-86F4-5A79AEBFF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92660" y="828797"/>
                <a:ext cx="6347460" cy="196596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1A4C2C-C3CA-4E6F-BC60-C32CC45AF613}"/>
                  </a:ext>
                </a:extLst>
              </p:cNvPr>
              <p:cNvSpPr txBox="1"/>
              <p:nvPr/>
            </p:nvSpPr>
            <p:spPr>
              <a:xfrm>
                <a:off x="4782274" y="2857740"/>
                <a:ext cx="2222339" cy="429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>
                    <a:latin typeface="Georgia" panose="02040502050405020303" pitchFamily="18" charset="0"/>
                  </a:rPr>
                  <a:t>convolution layer</a:t>
                </a:r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A8E5C-BDF5-48A3-92F1-8CEAF0E52FF6}"/>
                  </a:ext>
                </a:extLst>
              </p:cNvPr>
              <p:cNvSpPr txBox="1"/>
              <p:nvPr/>
            </p:nvSpPr>
            <p:spPr>
              <a:xfrm>
                <a:off x="7724172" y="2857740"/>
                <a:ext cx="2222339" cy="429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>
                    <a:latin typeface="Georgia" panose="02040502050405020303" pitchFamily="18" charset="0"/>
                  </a:rPr>
                  <a:t>pooling layer</a:t>
                </a:r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9B42B9-BD1A-42B4-8D7F-01DB07AEED4E}"/>
                  </a:ext>
                </a:extLst>
              </p:cNvPr>
              <p:cNvSpPr txBox="1"/>
              <p:nvPr/>
            </p:nvSpPr>
            <p:spPr>
              <a:xfrm>
                <a:off x="5328213" y="190734"/>
                <a:ext cx="4618298" cy="429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latin typeface="Georgia" panose="02040502050405020303" pitchFamily="18" charset="0"/>
                  </a:rPr>
                  <a:t>Feature extraction and enhancement</a:t>
                </a:r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20D6C1A-7123-4DC6-8905-2C1B62555479}"/>
                  </a:ext>
                </a:extLst>
              </p:cNvPr>
              <p:cNvSpPr/>
              <p:nvPr/>
            </p:nvSpPr>
            <p:spPr>
              <a:xfrm>
                <a:off x="4782273" y="638730"/>
                <a:ext cx="4952035" cy="268320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7EE15A60-F783-4B6D-963B-E5470C92B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3204" y="3903716"/>
                <a:ext cx="393539" cy="1978762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2F91B6-B39A-41B7-8DBC-E387FC6BFF9F}"/>
                  </a:ext>
                </a:extLst>
              </p:cNvPr>
              <p:cNvSpPr txBox="1"/>
              <p:nvPr/>
            </p:nvSpPr>
            <p:spPr>
              <a:xfrm>
                <a:off x="1178660" y="5888650"/>
                <a:ext cx="2405605" cy="680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>
                    <a:latin typeface="Georgia" panose="02040502050405020303" pitchFamily="18" charset="0"/>
                  </a:rPr>
                  <a:t>Fully connected </a:t>
                </a:r>
              </a:p>
              <a:p>
                <a:pPr algn="ctr"/>
                <a:r>
                  <a:rPr lang="en-US" altLang="ko-KR" sz="1600">
                    <a:latin typeface="Georgia" panose="02040502050405020303" pitchFamily="18" charset="0"/>
                  </a:rPr>
                  <a:t>layer</a:t>
                </a:r>
                <a:endParaRPr lang="ko-KR" altLang="en-US" sz="1600">
                  <a:latin typeface="Georgia" panose="02040502050405020303" pitchFamily="18" charset="0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3209D22E-B6C4-48E5-BEE9-B49FAF85C397}"/>
                  </a:ext>
                </a:extLst>
              </p:cNvPr>
              <p:cNvGrpSpPr/>
              <p:nvPr/>
            </p:nvGrpSpPr>
            <p:grpSpPr>
              <a:xfrm>
                <a:off x="3258370" y="3903716"/>
                <a:ext cx="3655797" cy="1925157"/>
                <a:chOff x="3796494" y="3410772"/>
                <a:chExt cx="4311571" cy="192515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77F471B8-E057-4E4F-8915-53136E4F46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6495" y="4189798"/>
                      <a:ext cx="4311570" cy="1146131"/>
                    </a:xfrm>
                    <a:prstGeom prst="rect">
                      <a:avLst/>
                    </a:prstGeom>
                    <a:solidFill>
                      <a:srgbClr val="F2DCDA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 altLang="ko-KR" smtClean="0">
                                <a:solidFill>
                                  <a:schemeClr val="tx1"/>
                                </a:solidFill>
                                <a:latin typeface="Georgia" panose="02040502050405020303" pitchFamily="18" charset="0"/>
                              </a:rPr>
                              <m:t>AES</m:t>
                            </m:r>
                            <m:r>
                              <m:rPr>
                                <m:nor/>
                              </m:rPr>
                              <a:rPr lang="en-US" altLang="ko-KR" smtClean="0">
                                <a:solidFill>
                                  <a:schemeClr val="tx1"/>
                                </a:solidFill>
                                <a:latin typeface="Georgia" panose="02040502050405020303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ko-KR" smtClean="0">
                                <a:solidFill>
                                  <a:schemeClr val="tx1"/>
                                </a:solidFill>
                                <a:latin typeface="Georgia" panose="02040502050405020303" pitchFamily="18" charset="0"/>
                              </a:rPr>
                              <m:t>PRESENT</m:t>
                            </m:r>
                            <m:r>
                              <m:rPr>
                                <m:nor/>
                              </m:rPr>
                              <a:rPr lang="en-US" altLang="ko-KR" i="0" smtClean="0">
                                <a:solidFill>
                                  <a:schemeClr val="tx1"/>
                                </a:solidFill>
                                <a:latin typeface="Georgia" panose="02040502050405020303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i="0" smtClean="0">
                                <a:solidFill>
                                  <a:srgbClr val="C00000"/>
                                </a:solidFill>
                                <a:latin typeface="Georgia" panose="02040502050405020303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ko-KR" smtClean="0">
                                <a:solidFill>
                                  <a:srgbClr val="C00000"/>
                                </a:solidFill>
                                <a:latin typeface="Georgia" panose="02040502050405020303" pitchFamily="18" charset="0"/>
                              </a:rPr>
                              <m:t>SPN</m:t>
                            </m:r>
                            <m:r>
                              <m:rPr>
                                <m:nor/>
                              </m:rPr>
                              <a:rPr lang="en-US" altLang="ko-KR" i="0" smtClean="0">
                                <a:solidFill>
                                  <a:srgbClr val="C00000"/>
                                </a:solidFill>
                                <a:latin typeface="Georgia" panose="02040502050405020303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ko-KR" i="0">
                        <a:solidFill>
                          <a:srgbClr val="C00000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a14:m>
                      <a:r>
                        <a:rPr lang="en-US" altLang="ko-KR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altLang="ko-KR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HIGHT, LEA </a:t>
                      </a:r>
                      <a:r>
                        <a:rPr lang="en-US" altLang="ko-KR">
                          <a:solidFill>
                            <a:srgbClr val="C00000"/>
                          </a:solidFill>
                          <a:latin typeface="Georgia" panose="02040502050405020303" pitchFamily="18" charset="0"/>
                        </a:rPr>
                        <a:t>(ARX)</a:t>
                      </a:r>
                      <a:endParaRPr lang="ko-KR" altLang="en-US">
                        <a:solidFill>
                          <a:srgbClr val="C00000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직사각형 24">
                      <a:extLst>
                        <a:ext uri="{FF2B5EF4-FFF2-40B4-BE49-F238E27FC236}">
                          <a16:creationId xmlns:a16="http://schemas.microsoft.com/office/drawing/2014/main" id="{77F471B8-E057-4E4F-8915-53136E4F46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96495" y="4189798"/>
                      <a:ext cx="4311570" cy="11461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135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A708B560-9E94-465F-9CC2-D0922D6A1C64}"/>
                    </a:ext>
                  </a:extLst>
                </p:cNvPr>
                <p:cNvSpPr/>
                <p:nvPr/>
              </p:nvSpPr>
              <p:spPr>
                <a:xfrm>
                  <a:off x="3796494" y="3410772"/>
                  <a:ext cx="4311570" cy="77868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general firmware</a:t>
                  </a:r>
                  <a:endParaRPr lang="ko-KR" altLang="en-US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E4A1F3B1-ABC2-4107-95CC-FD3AEB08C337}"/>
                  </a:ext>
                </a:extLst>
              </p:cNvPr>
              <p:cNvGrpSpPr/>
              <p:nvPr/>
            </p:nvGrpSpPr>
            <p:grpSpPr>
              <a:xfrm>
                <a:off x="8172111" y="3903716"/>
                <a:ext cx="1533646" cy="1925157"/>
                <a:chOff x="3796494" y="3778170"/>
                <a:chExt cx="3067292" cy="1557760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D06956F-4840-41DE-9CA5-02066DE85451}"/>
                    </a:ext>
                  </a:extLst>
                </p:cNvPr>
                <p:cNvSpPr/>
                <p:nvPr/>
              </p:nvSpPr>
              <p:spPr>
                <a:xfrm>
                  <a:off x="3796495" y="4408246"/>
                  <a:ext cx="3067291" cy="927684"/>
                </a:xfrm>
                <a:prstGeom prst="rect">
                  <a:avLst/>
                </a:prstGeom>
                <a:solidFill>
                  <a:srgbClr val="F2DCD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crypto ransomware</a:t>
                  </a:r>
                  <a:endParaRPr lang="ko-KR" altLang="en-US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21504B-BF94-487E-BFDB-526568D5D64B}"/>
                    </a:ext>
                  </a:extLst>
                </p:cNvPr>
                <p:cNvSpPr/>
                <p:nvPr/>
              </p:nvSpPr>
              <p:spPr>
                <a:xfrm>
                  <a:off x="3796494" y="3778170"/>
                  <a:ext cx="3067291" cy="63007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general firmware</a:t>
                  </a:r>
                  <a:endParaRPr lang="ko-KR" altLang="en-US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  <p:cxnSp>
            <p:nvCxnSpPr>
              <p:cNvPr id="16" name="연결선: 꺾임 15">
                <a:extLst>
                  <a:ext uri="{FF2B5EF4-FFF2-40B4-BE49-F238E27FC236}">
                    <a16:creationId xmlns:a16="http://schemas.microsoft.com/office/drawing/2014/main" id="{AB9F30D0-8793-4E65-A54B-EF60619DCF47}"/>
                  </a:ext>
                </a:extLst>
              </p:cNvPr>
              <p:cNvCxnSpPr>
                <a:cxnSpLocks/>
                <a:stCxn id="11" idx="3"/>
                <a:endCxn id="12" idx="0"/>
              </p:cNvCxnSpPr>
              <p:nvPr/>
            </p:nvCxnSpPr>
            <p:spPr>
              <a:xfrm flipH="1">
                <a:off x="2449974" y="1980332"/>
                <a:ext cx="7284334" cy="1923384"/>
              </a:xfrm>
              <a:prstGeom prst="bentConnector4">
                <a:avLst>
                  <a:gd name="adj1" fmla="val -3138"/>
                  <a:gd name="adj2" fmla="val 84876"/>
                </a:avLst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C8789C82-02BB-4E65-B50C-8AD9086ED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9123" y="4686197"/>
                <a:ext cx="619247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217B27F9-A3D0-4CDB-8A76-53686B5E26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4172" y="4682483"/>
                <a:ext cx="447938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DA5CDF-F78D-4F75-8DB5-46451ED1DD7C}"/>
                  </a:ext>
                </a:extLst>
              </p:cNvPr>
              <p:cNvSpPr txBox="1"/>
              <p:nvPr/>
            </p:nvSpPr>
            <p:spPr>
              <a:xfrm>
                <a:off x="4677119" y="6020978"/>
                <a:ext cx="3578542" cy="429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>
                    <a:latin typeface="Georgia" panose="02040502050405020303" pitchFamily="18" charset="0"/>
                  </a:rPr>
                  <a:t>Classification and detection</a:t>
                </a:r>
                <a:endParaRPr lang="ko-KR" altLang="en-US">
                  <a:latin typeface="Georgia" panose="02040502050405020303" pitchFamily="18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29D44F3-015D-4843-AE71-C1E6AB85C513}"/>
                  </a:ext>
                </a:extLst>
              </p:cNvPr>
              <p:cNvSpPr/>
              <p:nvPr/>
            </p:nvSpPr>
            <p:spPr>
              <a:xfrm>
                <a:off x="3119674" y="3758399"/>
                <a:ext cx="6826837" cy="221894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Georgia" panose="02040502050405020303" pitchFamily="18" charset="0"/>
                </a:endParaRPr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08360384-6F53-4B66-8FD5-EC9D96B572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9160" y="4368632"/>
                <a:ext cx="678180" cy="693420"/>
              </a:xfrm>
              <a:prstGeom prst="rect">
                <a:avLst/>
              </a:prstGeom>
            </p:spPr>
          </p:pic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E5A4B999-52F3-4AD9-9908-45A3ACFB8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4166" y="4682395"/>
                <a:ext cx="336504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D2F34C0-6ACF-406E-9BE3-8B0F26B41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78424" y="848859"/>
                <a:ext cx="1943100" cy="1988820"/>
              </a:xfrm>
              <a:prstGeom prst="rect">
                <a:avLst/>
              </a:prstGeom>
            </p:spPr>
          </p:pic>
        </p:grpSp>
        <p:sp>
          <p:nvSpPr>
            <p:cNvPr id="3" name="왼쪽 중괄호 2">
              <a:extLst>
                <a:ext uri="{FF2B5EF4-FFF2-40B4-BE49-F238E27FC236}">
                  <a16:creationId xmlns:a16="http://schemas.microsoft.com/office/drawing/2014/main" id="{56DB9AAF-2225-44BA-BB30-3A576DFBB17A}"/>
                </a:ext>
              </a:extLst>
            </p:cNvPr>
            <p:cNvSpPr/>
            <p:nvPr/>
          </p:nvSpPr>
          <p:spPr>
            <a:xfrm flipH="1">
              <a:off x="10505367" y="1324389"/>
              <a:ext cx="386373" cy="2307170"/>
            </a:xfrm>
            <a:prstGeom prst="leftBrace">
              <a:avLst>
                <a:gd name="adj1" fmla="val 8333"/>
                <a:gd name="adj2" fmla="val 4831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28" name="왼쪽 중괄호 27">
              <a:extLst>
                <a:ext uri="{FF2B5EF4-FFF2-40B4-BE49-F238E27FC236}">
                  <a16:creationId xmlns:a16="http://schemas.microsoft.com/office/drawing/2014/main" id="{45C3BFC9-CF1E-4C3C-8202-E945F241B58C}"/>
                </a:ext>
              </a:extLst>
            </p:cNvPr>
            <p:cNvSpPr/>
            <p:nvPr/>
          </p:nvSpPr>
          <p:spPr>
            <a:xfrm flipH="1">
              <a:off x="10505365" y="3962749"/>
              <a:ext cx="386373" cy="1952076"/>
            </a:xfrm>
            <a:prstGeom prst="leftBrace">
              <a:avLst>
                <a:gd name="adj1" fmla="val 8333"/>
                <a:gd name="adj2" fmla="val 4831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DC8BB4-4545-48B4-A0C0-B0669D71D749}"/>
                </a:ext>
              </a:extLst>
            </p:cNvPr>
            <p:cNvSpPr txBox="1"/>
            <p:nvPr/>
          </p:nvSpPr>
          <p:spPr>
            <a:xfrm>
              <a:off x="10891738" y="2071991"/>
              <a:ext cx="11500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0070C0"/>
                  </a:solidFill>
                  <a:latin typeface="Georgia" panose="02040502050405020303" pitchFamily="18" charset="0"/>
                </a:rPr>
                <a:t>Training</a:t>
              </a:r>
            </a:p>
            <a:p>
              <a:pPr algn="ctr"/>
              <a:r>
                <a:rPr lang="en-US" altLang="ko-KR">
                  <a:solidFill>
                    <a:srgbClr val="0070C0"/>
                  </a:solidFill>
                  <a:latin typeface="Georgia" panose="02040502050405020303" pitchFamily="18" charset="0"/>
                </a:rPr>
                <a:t>phase</a:t>
              </a:r>
              <a:endParaRPr lang="ko-KR" altLang="en-US">
                <a:solidFill>
                  <a:srgbClr val="0070C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A3CD4A-1188-4926-9126-B68002182F89}"/>
                </a:ext>
              </a:extLst>
            </p:cNvPr>
            <p:cNvSpPr txBox="1"/>
            <p:nvPr/>
          </p:nvSpPr>
          <p:spPr>
            <a:xfrm>
              <a:off x="10791780" y="4531568"/>
              <a:ext cx="12499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solidFill>
                    <a:srgbClr val="C00000"/>
                  </a:solidFill>
                  <a:latin typeface="Georgia" panose="02040502050405020303" pitchFamily="18" charset="0"/>
                </a:rPr>
                <a:t>Detecting</a:t>
              </a:r>
            </a:p>
            <a:p>
              <a:pPr algn="ctr"/>
              <a:r>
                <a:rPr lang="en-US" altLang="ko-KR">
                  <a:solidFill>
                    <a:srgbClr val="C00000"/>
                  </a:solidFill>
                  <a:latin typeface="Georgia" panose="02040502050405020303" pitchFamily="18" charset="0"/>
                </a:rPr>
                <a:t>phase</a:t>
              </a:r>
              <a:endParaRPr lang="ko-KR" altLang="en-US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24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722F5-0603-4F8C-B4E8-33AD35B2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Bahnschrift Condensed" panose="020B0502040204020203" pitchFamily="34" charset="0"/>
              </a:rPr>
              <a:t>Training phase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33FC3-99FC-41E6-9A30-AD5FAE6BA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b="1">
                <a:latin typeface="Georgia" panose="02040502050405020303" pitchFamily="18" charset="0"/>
              </a:rPr>
              <a:t>Repeat convolution and max pooling operation</a:t>
            </a:r>
            <a:endParaRPr lang="en-US" altLang="ko-KR" sz="1900" b="1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>
                <a:solidFill>
                  <a:srgbClr val="0070C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convolution</a:t>
            </a:r>
            <a:r>
              <a:rPr lang="en-US" altLang="ko-KR" sz="2000">
                <a:latin typeface="Georgia" panose="02040502050405020303" pitchFamily="18" charset="0"/>
                <a:sym typeface="Wingdings" panose="05000000000000000000" pitchFamily="2" charset="2"/>
              </a:rPr>
              <a:t> : feature </a:t>
            </a:r>
            <a:r>
              <a:rPr lang="en-US" altLang="ko-KR" sz="2000">
                <a:latin typeface="Georgia" panose="02040502050405020303" pitchFamily="18" charset="0"/>
              </a:rPr>
              <a:t>extraction</a:t>
            </a:r>
          </a:p>
          <a:p>
            <a:pPr lvl="1">
              <a:lnSpc>
                <a:spcPct val="100000"/>
              </a:lnSpc>
            </a:pPr>
            <a:r>
              <a:rPr lang="en-US" altLang="ko-KR" sz="2000">
                <a:solidFill>
                  <a:srgbClr val="0070C0"/>
                </a:solidFill>
                <a:latin typeface="Georgia" panose="02040502050405020303" pitchFamily="18" charset="0"/>
              </a:rPr>
              <a:t>max pooling </a:t>
            </a:r>
            <a:r>
              <a:rPr lang="en-US" altLang="ko-KR" sz="2000">
                <a:latin typeface="Georgia" panose="02040502050405020303" pitchFamily="18" charset="0"/>
              </a:rPr>
              <a:t>: feature enhancement</a:t>
            </a:r>
            <a:endParaRPr lang="en-US" altLang="ko-KR" sz="200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C00000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Learning the operation types and patterns </a:t>
            </a:r>
            <a:r>
              <a:rPr lang="en-US" altLang="ko-KR" sz="2000">
                <a:latin typeface="Georgia" panose="02040502050405020303" pitchFamily="18" charset="0"/>
                <a:sym typeface="Wingdings" panose="05000000000000000000" pitchFamily="2" charset="2"/>
              </a:rPr>
              <a:t>of the encryption process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40362FB-D711-4480-8A02-8446BFE9CA45}"/>
              </a:ext>
            </a:extLst>
          </p:cNvPr>
          <p:cNvGrpSpPr/>
          <p:nvPr/>
        </p:nvGrpSpPr>
        <p:grpSpPr>
          <a:xfrm>
            <a:off x="1430028" y="3341137"/>
            <a:ext cx="8757250" cy="2839306"/>
            <a:chOff x="1075855" y="1324389"/>
            <a:chExt cx="10126488" cy="27322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299929-32A8-4AC7-85CA-270A2096B81A}"/>
                </a:ext>
              </a:extLst>
            </p:cNvPr>
            <p:cNvSpPr txBox="1"/>
            <p:nvPr/>
          </p:nvSpPr>
          <p:spPr>
            <a:xfrm>
              <a:off x="1075855" y="3251012"/>
              <a:ext cx="3274593" cy="355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Georgia" panose="02040502050405020303" pitchFamily="18" charset="0"/>
                </a:rPr>
                <a:t>image from binary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52F6B4-8D65-4923-AA9B-DCC1208E8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5621" y="1487819"/>
              <a:ext cx="6603427" cy="169044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884251-1C36-4F8B-AED6-6360981C8CEA}"/>
                </a:ext>
              </a:extLst>
            </p:cNvPr>
            <p:cNvSpPr txBox="1"/>
            <p:nvPr/>
          </p:nvSpPr>
          <p:spPr>
            <a:xfrm>
              <a:off x="5165305" y="3125848"/>
              <a:ext cx="2839771" cy="355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Georgia" panose="02040502050405020303" pitchFamily="18" charset="0"/>
                </a:rPr>
                <a:t>convolution layer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AC9785-CA9A-4FC9-8D4B-644C4A8C162F}"/>
                </a:ext>
              </a:extLst>
            </p:cNvPr>
            <p:cNvSpPr txBox="1"/>
            <p:nvPr/>
          </p:nvSpPr>
          <p:spPr>
            <a:xfrm>
              <a:off x="8332882" y="3125848"/>
              <a:ext cx="2311957" cy="355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Georgia" panose="02040502050405020303" pitchFamily="18" charset="0"/>
                </a:rPr>
                <a:t>pooling layer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AE0AC1-B3D7-477E-B2D9-D380C48DE95A}"/>
                </a:ext>
              </a:extLst>
            </p:cNvPr>
            <p:cNvSpPr txBox="1"/>
            <p:nvPr/>
          </p:nvSpPr>
          <p:spPr>
            <a:xfrm>
              <a:off x="4500755" y="3701235"/>
              <a:ext cx="6701588" cy="355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>
                  <a:latin typeface="Georgia" panose="02040502050405020303" pitchFamily="18" charset="0"/>
                </a:rPr>
                <a:t>Feature extraction and enhancement</a:t>
              </a:r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6BA33C-FF48-4F95-8DC2-F93B232B8B92}"/>
                </a:ext>
              </a:extLst>
            </p:cNvPr>
            <p:cNvSpPr/>
            <p:nvPr/>
          </p:nvSpPr>
          <p:spPr>
            <a:xfrm>
              <a:off x="5165305" y="1324389"/>
              <a:ext cx="5372489" cy="230717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E91C6B1-C65F-4119-8BB9-BA88CAA9F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8224" y="1505070"/>
              <a:ext cx="2021457" cy="1710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094870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15732</TotalTime>
  <Words>867</Words>
  <Application>Microsoft Office PowerPoint</Application>
  <PresentationFormat>와이드스크린</PresentationFormat>
  <Paragraphs>186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Bahnschrift Condensed</vt:lpstr>
      <vt:lpstr>Wingdings</vt:lpstr>
      <vt:lpstr>Georgia</vt:lpstr>
      <vt:lpstr>맑은 고딕</vt:lpstr>
      <vt:lpstr>Arial</vt:lpstr>
      <vt:lpstr>Cambria Math</vt:lpstr>
      <vt:lpstr>CryptoCraft 테마</vt:lpstr>
      <vt:lpstr>제목 테마</vt:lpstr>
      <vt:lpstr>Detecting Block Cipher Encryption for Defense against Crypto Ransomware on Low-end Internet of Things</vt:lpstr>
      <vt:lpstr>PowerPoint 프레젠테이션</vt:lpstr>
      <vt:lpstr>Crypto Ransomware</vt:lpstr>
      <vt:lpstr>Previous Works</vt:lpstr>
      <vt:lpstr>Proposed Method</vt:lpstr>
      <vt:lpstr>Proposed Method</vt:lpstr>
      <vt:lpstr>Convert instruction and opcode into image</vt:lpstr>
      <vt:lpstr>Deep learning</vt:lpstr>
      <vt:lpstr>Training phase</vt:lpstr>
      <vt:lpstr>Ransomware detection phase</vt:lpstr>
      <vt:lpstr>Model and Hyper parameters</vt:lpstr>
      <vt:lpstr>Dataset</vt:lpstr>
      <vt:lpstr>Dataset</vt:lpstr>
      <vt:lpstr>Instruction-based vs Opcode-based</vt:lpstr>
      <vt:lpstr>Instruction-based vs Opcode-based</vt:lpstr>
      <vt:lpstr>GCC optimization option (O0, O1, O2)</vt:lpstr>
      <vt:lpstr>Frequently used instructions for each architecture</vt:lpstr>
      <vt:lpstr>SPN vs ARX vs General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108</cp:revision>
  <dcterms:created xsi:type="dcterms:W3CDTF">2019-03-05T04:29:07Z</dcterms:created>
  <dcterms:modified xsi:type="dcterms:W3CDTF">2020-08-25T15:52:20Z</dcterms:modified>
</cp:coreProperties>
</file>