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6"/>
  </p:notesMasterIdLst>
  <p:handoutMasterIdLst>
    <p:handoutMasterId r:id="rId27"/>
  </p:handoutMasterIdLst>
  <p:sldIdLst>
    <p:sldId id="269" r:id="rId3"/>
    <p:sldId id="275" r:id="rId4"/>
    <p:sldId id="281" r:id="rId5"/>
    <p:sldId id="280" r:id="rId6"/>
    <p:sldId id="282" r:id="rId7"/>
    <p:sldId id="291" r:id="rId8"/>
    <p:sldId id="286" r:id="rId9"/>
    <p:sldId id="290" r:id="rId10"/>
    <p:sldId id="283" r:id="rId11"/>
    <p:sldId id="287" r:id="rId12"/>
    <p:sldId id="293" r:id="rId13"/>
    <p:sldId id="302" r:id="rId14"/>
    <p:sldId id="294" r:id="rId15"/>
    <p:sldId id="301" r:id="rId16"/>
    <p:sldId id="295" r:id="rId17"/>
    <p:sldId id="284" r:id="rId18"/>
    <p:sldId id="297" r:id="rId19"/>
    <p:sldId id="298" r:id="rId20"/>
    <p:sldId id="299" r:id="rId21"/>
    <p:sldId id="300" r:id="rId22"/>
    <p:sldId id="285" r:id="rId23"/>
    <p:sldId id="289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27F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77" autoAdjust="0"/>
    <p:restoredTop sz="92633"/>
  </p:normalViewPr>
  <p:slideViewPr>
    <p:cSldViewPr snapToGrid="0">
      <p:cViewPr>
        <p:scale>
          <a:sx n="91" d="100"/>
          <a:sy n="91" d="100"/>
        </p:scale>
        <p:origin x="169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2021. 10. 15.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2021. 10. 15.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0,1</a:t>
            </a:r>
            <a:r>
              <a:rPr kumimoji="1" lang="ko-KR" altLang="en-US" dirty="0"/>
              <a:t>을 평면에 </a:t>
            </a:r>
            <a:r>
              <a:rPr kumimoji="1" lang="ko-KR" altLang="en-US" dirty="0" err="1"/>
              <a:t>나타낸거랑</a:t>
            </a:r>
            <a:endParaRPr kumimoji="1" lang="en-US" altLang="ko-KR" dirty="0"/>
          </a:p>
          <a:p>
            <a:r>
              <a:rPr kumimoji="1" lang="ko-KR" altLang="en-US" dirty="0"/>
              <a:t>숫자 자체를 </a:t>
            </a:r>
            <a:r>
              <a:rPr kumimoji="1" lang="en-US" altLang="ko-KR" dirty="0"/>
              <a:t>-1~1</a:t>
            </a:r>
            <a:r>
              <a:rPr kumimoji="1" lang="ko-KR" altLang="en-US" dirty="0" err="1"/>
              <a:t>사이값으로</a:t>
            </a:r>
            <a:r>
              <a:rPr kumimoji="1" lang="ko-KR" altLang="en-US" dirty="0"/>
              <a:t> 한 거랑</a:t>
            </a:r>
            <a:r>
              <a:rPr kumimoji="1" lang="en-US" altLang="ko-KR" dirty="0"/>
              <a:t>..</a:t>
            </a:r>
          </a:p>
          <a:p>
            <a:r>
              <a:rPr kumimoji="1" lang="ko-KR" altLang="en-US" dirty="0"/>
              <a:t>아마 논문 그림이 </a:t>
            </a:r>
            <a:r>
              <a:rPr kumimoji="1" lang="ko-KR" altLang="en-US" dirty="0" err="1"/>
              <a:t>잘못된듯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ㄷ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ㄷ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41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6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개중 </a:t>
            </a:r>
            <a:r>
              <a:rPr kumimoji="1" lang="en-US" altLang="ko-KR" dirty="0" err="1"/>
              <a:t>Zz</a:t>
            </a:r>
            <a:r>
              <a:rPr kumimoji="1" lang="en-US" altLang="ko-KR" dirty="0"/>
              <a:t> </a:t>
            </a:r>
            <a:r>
              <a:rPr kumimoji="1" lang="ko-KR" altLang="en-US" dirty="0"/>
              <a:t>로 한 이유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 err="1"/>
              <a:t>회로깊이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양자게이트</a:t>
            </a:r>
            <a:r>
              <a:rPr kumimoji="1" lang="ko-KR" altLang="en-US" dirty="0"/>
              <a:t> 종류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데이터 </a:t>
            </a:r>
            <a:r>
              <a:rPr kumimoji="1" lang="ko-KR" altLang="en-US" dirty="0" err="1"/>
              <a:t>인코딩위한</a:t>
            </a:r>
            <a:r>
              <a:rPr kumimoji="1" lang="ko-KR" altLang="en-US" dirty="0"/>
              <a:t> 부분 고려해야함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얽힘 상태 필요 </a:t>
            </a:r>
            <a:r>
              <a:rPr kumimoji="1" lang="en-US" altLang="ko-KR" dirty="0"/>
              <a:t>(</a:t>
            </a:r>
            <a:r>
              <a:rPr kumimoji="1" lang="ko-KR" altLang="en-US" dirty="0"/>
              <a:t>게이트 종류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1</a:t>
            </a:r>
            <a:r>
              <a:rPr kumimoji="1" lang="ko-KR" altLang="en-US" dirty="0"/>
              <a:t>차 이상이라 </a:t>
            </a:r>
            <a:r>
              <a:rPr kumimoji="1" lang="en-US" altLang="ko-KR" dirty="0" err="1"/>
              <a:t>zz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파울리는</a:t>
            </a:r>
            <a:r>
              <a:rPr kumimoji="1" lang="ko-KR" altLang="en-US" dirty="0"/>
              <a:t> 사용자 정의인데 왜 </a:t>
            </a:r>
            <a:r>
              <a:rPr kumimoji="1" lang="ko-KR" altLang="en-US" dirty="0" err="1"/>
              <a:t>안썻냐하면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 err="1"/>
              <a:t>Zz</a:t>
            </a:r>
            <a:r>
              <a:rPr kumimoji="1" lang="ko-KR" altLang="en-US" dirty="0"/>
              <a:t>가 기본 회로이고 이 이상 더 추가적인 게이트 같은 요소가 </a:t>
            </a:r>
            <a:r>
              <a:rPr kumimoji="1" lang="ko-KR" altLang="en-US" dirty="0" err="1"/>
              <a:t>필요없을거같아서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10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743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근데 입력 차원이 적으면 오히려 더 좋은 거 아니었나</a:t>
            </a:r>
            <a:r>
              <a:rPr kumimoji="1" lang="en-US" altLang="ko-KR" dirty="0"/>
              <a:t>???</a:t>
            </a:r>
            <a:r>
              <a:rPr kumimoji="1" lang="ko-KR" altLang="en-US" dirty="0"/>
              <a:t> 아니 회로 </a:t>
            </a:r>
            <a:r>
              <a:rPr kumimoji="1" lang="ko-KR" altLang="en-US" dirty="0" err="1"/>
              <a:t>뎁스랑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관련잇엇음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3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2110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sz="4000" dirty="0">
                <a:latin typeface="Georgia" panose="02040502050405020303" pitchFamily="18" charset="0"/>
              </a:rPr>
              <a:t>Cryptanalysis of Caesar using </a:t>
            </a:r>
            <a:br>
              <a:rPr lang="en" altLang="ko-KR" sz="4000" dirty="0">
                <a:latin typeface="Georgia" panose="02040502050405020303" pitchFamily="18" charset="0"/>
              </a:rPr>
            </a:br>
            <a:r>
              <a:rPr lang="en" altLang="ko-KR" sz="4000" dirty="0">
                <a:latin typeface="Georgia" panose="02040502050405020303" pitchFamily="18" charset="0"/>
              </a:rPr>
              <a:t>Quantum Support Vector Machine </a:t>
            </a:r>
            <a:endParaRPr lang="ko-KR" altLang="en-US" sz="4000" dirty="0">
              <a:latin typeface="Georgia" panose="02040502050405020303" pitchFamily="18" charset="0"/>
              <a:ea typeface="Apple SD Gothic Neo" panose="020003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ko-KR" sz="2000" dirty="0">
                <a:latin typeface="Georgia" panose="02040502050405020303" pitchFamily="18" charset="0"/>
              </a:rPr>
              <a:t>Hyun-Ji Kim, </a:t>
            </a:r>
            <a:r>
              <a:rPr lang="en" altLang="ko-KR" sz="2000" dirty="0" err="1">
                <a:latin typeface="Georgia" panose="02040502050405020303" pitchFamily="18" charset="0"/>
              </a:rPr>
              <a:t>Gyeong</a:t>
            </a:r>
            <a:r>
              <a:rPr lang="en" altLang="ko-KR" sz="2000" dirty="0">
                <a:latin typeface="Georgia" panose="02040502050405020303" pitchFamily="18" charset="0"/>
              </a:rPr>
              <a:t>-Ju Song, Kyung-Bae Jang, Hwa-</a:t>
            </a:r>
            <a:r>
              <a:rPr lang="en" altLang="ko-KR" sz="2000" dirty="0" err="1">
                <a:latin typeface="Georgia" panose="02040502050405020303" pitchFamily="18" charset="0"/>
              </a:rPr>
              <a:t>Jeong</a:t>
            </a:r>
            <a:r>
              <a:rPr lang="en" altLang="ko-KR" sz="2000" dirty="0">
                <a:latin typeface="Georgia" panose="02040502050405020303" pitchFamily="18" charset="0"/>
              </a:rPr>
              <a:t> </a:t>
            </a:r>
            <a:r>
              <a:rPr lang="en" altLang="ko-KR" sz="2000" dirty="0" err="1">
                <a:latin typeface="Georgia" panose="02040502050405020303" pitchFamily="18" charset="0"/>
              </a:rPr>
              <a:t>Seo</a:t>
            </a:r>
            <a:endParaRPr lang="en" altLang="ko-KR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Proposed Method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A cryptanalysis on a quantum computer </a:t>
            </a:r>
            <a:r>
              <a:rPr lang="en-US" altLang="ko-KR" sz="1800" dirty="0">
                <a:latin typeface="Georgia" panose="02040502050405020303" pitchFamily="18" charset="0"/>
              </a:rPr>
              <a:t>using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QSVM</a:t>
            </a:r>
            <a:r>
              <a:rPr lang="en-US" altLang="ko-KR" sz="1800" dirty="0">
                <a:latin typeface="Georgia" panose="02040502050405020303" pitchFamily="18" charset="0"/>
              </a:rPr>
              <a:t> for Caesar cryptography.</a:t>
            </a:r>
          </a:p>
          <a:p>
            <a:pPr>
              <a:lnSpc>
                <a:spcPct val="150000"/>
              </a:lnSpc>
            </a:pPr>
            <a:r>
              <a:rPr lang="en" altLang="ko-KR" sz="1800" b="1" dirty="0">
                <a:latin typeface="Georgia" panose="02040502050405020303" pitchFamily="18" charset="0"/>
              </a:rPr>
              <a:t>Known-plaintext attack</a:t>
            </a:r>
            <a:br>
              <a:rPr lang="en" altLang="ko-KR" sz="1800" dirty="0">
                <a:latin typeface="Georgia" panose="02040502050405020303" pitchFamily="18" charset="0"/>
              </a:rPr>
            </a:br>
            <a: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Finds the used key </a:t>
            </a:r>
            <a: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  <a:t>through a pair of plaintext and ciphertext.</a:t>
            </a:r>
            <a:endParaRPr lang="ko-KR" altLang="en-US" sz="1800" dirty="0">
              <a:latin typeface="Georgia" panose="02040502050405020303" pitchFamily="18" charset="0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39E121A-4AEF-5049-8F4E-B16A3D6129E6}"/>
              </a:ext>
            </a:extLst>
          </p:cNvPr>
          <p:cNvGrpSpPr/>
          <p:nvPr/>
        </p:nvGrpSpPr>
        <p:grpSpPr>
          <a:xfrm>
            <a:off x="214216" y="3854297"/>
            <a:ext cx="11052798" cy="1883162"/>
            <a:chOff x="389207" y="4704643"/>
            <a:chExt cx="11052798" cy="1883162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44273C1-90BC-5E46-85AB-637DAC5AE2A6}"/>
                </a:ext>
              </a:extLst>
            </p:cNvPr>
            <p:cNvGrpSpPr/>
            <p:nvPr/>
          </p:nvGrpSpPr>
          <p:grpSpPr>
            <a:xfrm>
              <a:off x="948716" y="4704643"/>
              <a:ext cx="10493289" cy="1128796"/>
              <a:chOff x="265000" y="3182102"/>
              <a:chExt cx="10493289" cy="1128796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74C557E-49B5-334F-ABA9-07EB676E402D}"/>
                  </a:ext>
                </a:extLst>
              </p:cNvPr>
              <p:cNvGrpSpPr/>
              <p:nvPr/>
            </p:nvGrpSpPr>
            <p:grpSpPr>
              <a:xfrm>
                <a:off x="265000" y="3182102"/>
                <a:ext cx="6049109" cy="1128796"/>
                <a:chOff x="265000" y="3182102"/>
                <a:chExt cx="6049109" cy="1128796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D10CE7C9-D4C3-B648-B784-A176358FF049}"/>
                    </a:ext>
                  </a:extLst>
                </p:cNvPr>
                <p:cNvSpPr/>
                <p:nvPr/>
              </p:nvSpPr>
              <p:spPr>
                <a:xfrm>
                  <a:off x="2880519" y="3182102"/>
                  <a:ext cx="3433590" cy="1128796"/>
                </a:xfrm>
                <a:prstGeom prst="rect">
                  <a:avLst/>
                </a:prstGeom>
                <a:pattFill prst="pct25">
                  <a:fgClr>
                    <a:schemeClr val="accent5">
                      <a:lumMod val="20000"/>
                      <a:lumOff val="80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R" b="1" dirty="0">
                      <a:latin typeface="Georgia" panose="02040502050405020303" pitchFamily="18" charset="0"/>
                    </a:rPr>
                    <a:t>Data encoding,</a:t>
                  </a:r>
                  <a:r>
                    <a:rPr kumimoji="1" lang="en-US" altLang="ko-KR" dirty="0">
                      <a:latin typeface="Georgia" panose="02040502050405020303" pitchFamily="18" charset="0"/>
                    </a:rPr>
                    <a:t> </a:t>
                  </a:r>
                  <a:br>
                    <a:rPr kumimoji="1" lang="en-US" altLang="ko-KR" dirty="0">
                      <a:latin typeface="Georgia" panose="02040502050405020303" pitchFamily="18" charset="0"/>
                    </a:rPr>
                  </a:br>
                  <a:r>
                    <a:rPr kumimoji="1" lang="en-US" altLang="ko-KR" b="1" dirty="0">
                      <a:latin typeface="Georgia" panose="02040502050405020303" pitchFamily="18" charset="0"/>
                    </a:rPr>
                    <a:t>Run quantum circuit</a:t>
                  </a:r>
                </a:p>
                <a:p>
                  <a:pPr algn="ctr">
                    <a:lnSpc>
                      <a:spcPct val="150000"/>
                    </a:lnSpc>
                  </a:pPr>
                  <a:endParaRPr kumimoji="1" lang="ko-KR" altLang="en-US" sz="300" dirty="0">
                    <a:latin typeface="Georgia" panose="02040502050405020303" pitchFamily="18" charset="0"/>
                  </a:endParaRPr>
                </a:p>
              </p:txBody>
            </p:sp>
            <p:cxnSp>
              <p:nvCxnSpPr>
                <p:cNvPr id="7" name="직선 화살표 연결선 6">
                  <a:extLst>
                    <a:ext uri="{FF2B5EF4-FFF2-40B4-BE49-F238E27FC236}">
                      <a16:creationId xmlns:a16="http://schemas.microsoft.com/office/drawing/2014/main" id="{CAA237B1-28C1-BF41-A08A-741CBCF5A3EE}"/>
                    </a:ext>
                  </a:extLst>
                </p:cNvPr>
                <p:cNvCxnSpPr>
                  <a:cxnSpLocks/>
                  <a:stCxn id="11" idx="3"/>
                  <a:endCxn id="4" idx="1"/>
                </p:cNvCxnSpPr>
                <p:nvPr/>
              </p:nvCxnSpPr>
              <p:spPr>
                <a:xfrm>
                  <a:off x="1795860" y="3746500"/>
                  <a:ext cx="108465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FE584F7-02FA-9546-9234-CF3C98544460}"/>
                    </a:ext>
                  </a:extLst>
                </p:cNvPr>
                <p:cNvSpPr txBox="1"/>
                <p:nvPr/>
              </p:nvSpPr>
              <p:spPr>
                <a:xfrm>
                  <a:off x="265000" y="3310066"/>
                  <a:ext cx="1530860" cy="8728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kumimoji="1" lang="en-US" altLang="ko-KR" b="1" dirty="0">
                      <a:latin typeface="Georgia" panose="02040502050405020303" pitchFamily="18" charset="0"/>
                    </a:rPr>
                    <a:t>Input Data</a:t>
                  </a:r>
                  <a:br>
                    <a:rPr kumimoji="1" lang="en-US" altLang="ko-KR" b="1" dirty="0">
                      <a:latin typeface="Georgia" panose="02040502050405020303" pitchFamily="18" charset="0"/>
                    </a:rPr>
                  </a:br>
                  <a:r>
                    <a:rPr kumimoji="1" lang="en-US" altLang="ko-KR" dirty="0">
                      <a:latin typeface="Georgia" panose="02040502050405020303" pitchFamily="18" charset="0"/>
                    </a:rPr>
                    <a:t>PT||CT</a:t>
                  </a:r>
                  <a:endParaRPr kumimoji="1" lang="ko-KR" altLang="en-US" dirty="0">
                    <a:latin typeface="Georgia" panose="02040502050405020303" pitchFamily="18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090EBD5-0407-CF45-8C1F-FF6B715B50A6}"/>
                  </a:ext>
                </a:extLst>
              </p:cNvPr>
              <p:cNvSpPr txBox="1"/>
              <p:nvPr/>
            </p:nvSpPr>
            <p:spPr>
              <a:xfrm>
                <a:off x="10066336" y="3517815"/>
                <a:ext cx="691953" cy="45736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R" b="1" dirty="0">
                    <a:latin typeface="Georgia" panose="02040502050405020303" pitchFamily="18" charset="0"/>
                  </a:rPr>
                  <a:t>key</a:t>
                </a:r>
                <a:endParaRPr kumimoji="1" lang="ko-KR" altLang="en-US" b="1" dirty="0">
                  <a:latin typeface="Georgia" panose="02040502050405020303" pitchFamily="18" charset="0"/>
                </a:endParaRPr>
              </a:p>
            </p:txBody>
          </p: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B6D8D8E4-3957-0F49-A13E-5D92904E740F}"/>
                  </a:ext>
                </a:extLst>
              </p:cNvPr>
              <p:cNvCxnSpPr>
                <a:cxnSpLocks/>
                <a:stCxn id="4" idx="3"/>
                <a:endCxn id="52" idx="1"/>
              </p:cNvCxnSpPr>
              <p:nvPr/>
            </p:nvCxnSpPr>
            <p:spPr>
              <a:xfrm>
                <a:off x="6314109" y="3746500"/>
                <a:ext cx="172148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C06A61D-441B-5946-A223-EFCA6BD6C640}"/>
                </a:ext>
              </a:extLst>
            </p:cNvPr>
            <p:cNvSpPr txBox="1"/>
            <p:nvPr/>
          </p:nvSpPr>
          <p:spPr>
            <a:xfrm>
              <a:off x="2937960" y="6003030"/>
              <a:ext cx="46167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Georgia" panose="02040502050405020303" pitchFamily="18" charset="0"/>
                </a:rPr>
                <a:t>Quantum Support Vector Machine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987EA6-130F-C146-B271-E90E0FE38E76}"/>
                </a:ext>
              </a:extLst>
            </p:cNvPr>
            <p:cNvSpPr txBox="1"/>
            <p:nvPr/>
          </p:nvSpPr>
          <p:spPr>
            <a:xfrm>
              <a:off x="389207" y="6003030"/>
              <a:ext cx="25804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>
                  <a:latin typeface="Georgia" panose="02040502050405020303" pitchFamily="18" charset="0"/>
                </a:rPr>
                <a:t>Dataset for </a:t>
              </a:r>
              <a:br>
                <a:rPr kumimoji="1" lang="en-US" altLang="ko-KR" sz="1600" dirty="0">
                  <a:latin typeface="Georgia" panose="02040502050405020303" pitchFamily="18" charset="0"/>
                </a:rPr>
              </a:br>
              <a:r>
                <a:rPr kumimoji="1" lang="en-US" altLang="ko-KR" sz="1600" dirty="0">
                  <a:latin typeface="Georgia" panose="02040502050405020303" pitchFamily="18" charset="0"/>
                </a:rPr>
                <a:t>Known-plaintext attack</a:t>
              </a:r>
              <a:endParaRPr kumimoji="1" lang="ko-KR" altLang="en-US" sz="1600" dirty="0">
                <a:latin typeface="Georgia" panose="02040502050405020303" pitchFamily="18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B469A75-A3D5-9A4B-8126-4CF6EE1700DB}"/>
              </a:ext>
            </a:extLst>
          </p:cNvPr>
          <p:cNvSpPr txBox="1"/>
          <p:nvPr/>
        </p:nvSpPr>
        <p:spPr>
          <a:xfrm>
            <a:off x="8544315" y="3982261"/>
            <a:ext cx="1332129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b="1" dirty="0">
                <a:latin typeface="Georgia" panose="02040502050405020303" pitchFamily="18" charset="0"/>
              </a:rPr>
              <a:t>Measure</a:t>
            </a:r>
            <a:br>
              <a:rPr kumimoji="1" lang="en-US" altLang="ko-KR" b="1" dirty="0">
                <a:latin typeface="Georgia" panose="02040502050405020303" pitchFamily="18" charset="0"/>
              </a:rPr>
            </a:br>
            <a:r>
              <a:rPr kumimoji="1" lang="en-US" altLang="ko-KR" dirty="0">
                <a:latin typeface="Georgia" panose="02040502050405020303" pitchFamily="18" charset="0"/>
              </a:rPr>
              <a:t>class</a:t>
            </a:r>
            <a:endParaRPr kumimoji="1" lang="ko-KR" altLang="en-US" dirty="0">
              <a:latin typeface="Georgia" panose="02040502050405020303" pitchFamily="18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8E72CCE-04EF-804E-AAD0-5DCE3817BE1B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>
            <a:off x="9876444" y="4418695"/>
            <a:ext cx="698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F172CB4-9139-1646-9AC7-88A39960831F}"/>
              </a:ext>
            </a:extLst>
          </p:cNvPr>
          <p:cNvSpPr txBox="1"/>
          <p:nvPr/>
        </p:nvSpPr>
        <p:spPr>
          <a:xfrm>
            <a:off x="7385165" y="5152684"/>
            <a:ext cx="4616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Georgia" panose="02040502050405020303" pitchFamily="18" charset="0"/>
              </a:rPr>
              <a:t>Determine the state of a qubit as a single value</a:t>
            </a:r>
            <a:endParaRPr kumimoji="1" lang="ko-KR" alt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41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Proposed Method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-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Dataset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ko-KR" sz="1800" b="1" dirty="0">
                <a:latin typeface="Georgia" panose="02040502050405020303" pitchFamily="18" charset="0"/>
              </a:rPr>
              <a:t>Known-plaintext attack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</a:t>
            </a:r>
            <a:r>
              <a:rPr lang="ko-KR" altLang="en-US" sz="1800" dirty="0">
                <a:latin typeface="Georgia" panose="02040502050405020303" pitchFamily="18" charset="0"/>
                <a:sym typeface="Wingdings" pitchFamily="2" charset="2"/>
              </a:rPr>
              <a:t> </a:t>
            </a:r>
            <a: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  <a:t>Finding the secret key value while the attacker has access to both plaintext and ciphertext</a:t>
            </a:r>
            <a:r>
              <a:rPr lang="ko-KR" altLang="en-US" sz="1800" dirty="0">
                <a:latin typeface="Georgia" panose="02040502050405020303" pitchFamily="18" charset="0"/>
                <a:sym typeface="Wingdings" pitchFamily="2" charset="2"/>
              </a:rPr>
              <a:t> </a:t>
            </a:r>
            <a:b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     </a:t>
            </a:r>
            <a:r>
              <a:rPr lang="ko-KR" altLang="en-US" sz="1800" dirty="0">
                <a:latin typeface="Georgia" panose="02040502050405020303" pitchFamily="18" charset="0"/>
                <a:sym typeface="Wingdings" pitchFamily="2" charset="2"/>
              </a:rPr>
              <a:t>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plaintext || ciphertext</a:t>
            </a:r>
            <a:endParaRPr lang="en" altLang="ko-KR" sz="1800" dirty="0">
              <a:solidFill>
                <a:srgbClr val="0070C0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ko-KR" sz="1800" b="1" dirty="0">
                <a:latin typeface="Georgia" panose="02040502050405020303" pitchFamily="18" charset="0"/>
              </a:rPr>
              <a:t>Each plaintext and ciphertext </a:t>
            </a:r>
            <a:r>
              <a:rPr lang="en" altLang="ko-KR" sz="1800" b="1" dirty="0">
                <a:solidFill>
                  <a:srgbClr val="0070C0"/>
                </a:solidFill>
                <a:latin typeface="Georgia" panose="02040502050405020303" pitchFamily="18" charset="0"/>
              </a:rPr>
              <a:t>(Input)</a:t>
            </a:r>
            <a:br>
              <a:rPr lang="en" altLang="ko-KR" sz="1800" b="1" dirty="0">
                <a:latin typeface="Georgia" panose="02040502050405020303" pitchFamily="18" charset="0"/>
              </a:rPr>
            </a:br>
            <a:r>
              <a:rPr lang="en" altLang="ko-KR" sz="1800" b="1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  <a:t>R</a:t>
            </a:r>
            <a:r>
              <a:rPr lang="en" altLang="ko-KR" sz="1800" dirty="0">
                <a:latin typeface="Georgia" panose="02040502050405020303" pitchFamily="18" charset="0"/>
              </a:rPr>
              <a:t>epresented by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bits or float type.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Key</a:t>
            </a:r>
            <a:r>
              <a:rPr lang="ko-KR" altLang="en-US" sz="1800" dirty="0">
                <a:latin typeface="Georgia" panose="02040502050405020303" pitchFamily="18" charset="0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Georgia" panose="02040502050405020303" pitchFamily="18" charset="0"/>
              </a:rPr>
              <a:t>(Output)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-US" altLang="ko-KR" sz="1800" dirty="0">
                <a:latin typeface="Georgia" panose="02040502050405020303" pitchFamily="18" charset="0"/>
              </a:rPr>
              <a:t>To be used as a label, so it is represented as a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decimal number.</a:t>
            </a:r>
            <a:endParaRPr lang="ko-KR" altLang="en-US" sz="18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EE0167-E1AC-AD46-BED7-1F3D155A9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38600" y="4486665"/>
            <a:ext cx="4114800" cy="21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4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Proposed Method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-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Dataset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b="1" dirty="0">
                    <a:latin typeface="Georgia" panose="02040502050405020303" pitchFamily="18" charset="0"/>
                  </a:rPr>
                  <a:t>Dimension of input data </a:t>
                </a:r>
                <a:br>
                  <a:rPr lang="en-US" altLang="ko-KR" sz="1800" dirty="0">
                    <a:latin typeface="Georgia" panose="02040502050405020303" pitchFamily="18" charset="0"/>
                  </a:rPr>
                </a:br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assigned to each qubit</a:t>
                </a:r>
                <a:endParaRPr lang="en-US" altLang="ko-KR" sz="18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b="1" dirty="0">
                    <a:latin typeface="Georgia" panose="02040502050405020303" pitchFamily="18" charset="0"/>
                  </a:rPr>
                  <a:t>Bit type</a:t>
                </a:r>
                <a:br>
                  <a:rPr lang="en-US" altLang="ko-KR" sz="1800" dirty="0">
                    <a:latin typeface="Georgia" panose="02040502050405020303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</a:rPr>
                  <a:t>-bit plaintext and key</a:t>
                </a:r>
                <a:r>
                  <a:rPr lang="ko-KR" altLang="en-US" sz="1800" dirty="0">
                    <a:latin typeface="Georgia" panose="02040502050405020303" pitchFamily="18" charset="0"/>
                  </a:rPr>
                  <a:t> </a:t>
                </a:r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</a:t>
                </a:r>
                <a:r>
                  <a:rPr lang="ko-KR" altLang="en-US" sz="1800" dirty="0">
                    <a:latin typeface="Georgia" panose="02040502050405020303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 classes and </a:t>
                </a: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-qubit</a:t>
                </a:r>
                <a:b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</a:br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Range of data  [</a:t>
                </a: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itchFamily="2" charset="2"/>
                      </a:rPr>
                      <m:t>0,1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] :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  <a:sym typeface="Wingdings" pitchFamily="2" charset="2"/>
                  </a:rPr>
                  <a:t>unnormalized</a:t>
                </a:r>
                <a:endParaRPr lang="en-US" altLang="ko-KR" sz="1800" dirty="0">
                  <a:latin typeface="Georgia" panose="02040502050405020303" pitchFamily="18" charset="0"/>
                  <a:sym typeface="Wingdings" pitchFamily="2" charset="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b="1" dirty="0">
                    <a:latin typeface="Georgia" panose="02040502050405020303" pitchFamily="18" charset="0"/>
                    <a:sym typeface="Wingdings" pitchFamily="2" charset="2"/>
                  </a:rPr>
                  <a:t>Float type</a:t>
                </a:r>
                <a:b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</a:br>
                <a14:m>
                  <m:oMath xmlns:m="http://schemas.openxmlformats.org/officeDocument/2006/math">
                    <m:r>
                      <a:rPr lang="en-US" altLang="ko-KR" sz="1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-bit plaintext and key  </a:t>
                </a:r>
                <a14:m>
                  <m:oMath xmlns:m="http://schemas.openxmlformats.org/officeDocument/2006/math"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 classes and </a:t>
                </a:r>
                <a14:m>
                  <m:oMath xmlns:m="http://schemas.openxmlformats.org/officeDocument/2006/math">
                    <m:r>
                      <a:rPr lang="en-US" altLang="ko-KR" sz="18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800" dirty="0">
                        <a:latin typeface="Georgia" panose="02040502050405020303" pitchFamily="18" charset="0"/>
                        <a:sym typeface="Wingdings" pitchFamily="2" charset="2"/>
                      </a:rPr>
                      <m:t>qubit</m:t>
                    </m:r>
                  </m:oMath>
                </a14:m>
                <a:b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</a:br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Range of data  [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−1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a:rPr lang="en-US" altLang="ko-KR" sz="1800" i="1" dirty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]</m:t>
                    </m:r>
                  </m:oMath>
                </a14:m>
                <a:r>
                  <a:rPr lang="ko-KR" altLang="en-US" sz="1800" dirty="0">
                    <a:latin typeface="Georgia" panose="02040502050405020303" pitchFamily="18" charset="0"/>
                  </a:rPr>
                  <a:t> 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:</a:t>
                </a:r>
                <a:r>
                  <a:rPr lang="ko-KR" altLang="en-US" sz="1800" dirty="0">
                    <a:latin typeface="Georgia" panose="02040502050405020303" pitchFamily="18" charset="0"/>
                  </a:rPr>
                  <a:t>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normalized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 to a value that quantum states can have (float)</a:t>
                </a:r>
                <a:endParaRPr lang="en-US" altLang="ko-KR" sz="18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49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Proposed Method – Quantum circuit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Data encoding</a:t>
            </a:r>
            <a:br>
              <a:rPr lang="en-US" altLang="ko-KR" sz="1800" b="1" dirty="0">
                <a:solidFill>
                  <a:srgbClr val="0070C0"/>
                </a:solidFill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</a:rPr>
              <a:t>The process of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transforming classical data into a quantum state.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Georgia" panose="02040502050405020303" pitchFamily="18" charset="0"/>
              </a:rPr>
              <a:t>So, the input data is </a:t>
            </a:r>
            <a:r>
              <a:rPr lang="en-US" altLang="ko-KR" sz="1800" b="1" dirty="0">
                <a:solidFill>
                  <a:srgbClr val="0070C0"/>
                </a:solidFill>
                <a:latin typeface="Georgia" panose="02040502050405020303" pitchFamily="18" charset="0"/>
              </a:rPr>
              <a:t>expressed as a parameterized quantum circuit</a:t>
            </a:r>
            <a:r>
              <a:rPr lang="en-US" altLang="ko-KR" sz="1800" b="1" dirty="0">
                <a:latin typeface="Georgia" panose="02040502050405020303" pitchFamily="18" charset="0"/>
              </a:rPr>
              <a:t>. 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 The parameters of the quantum circuit are affected by the input data.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Design a quantum circuit that includes non-linear operations 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-US" altLang="ko-KR" sz="1800" dirty="0">
                <a:latin typeface="Georgia" panose="02040502050405020303" pitchFamily="18" charset="0"/>
              </a:rPr>
              <a:t>To perform non-linear operations of QSVM.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</a:rPr>
              <a:t>     </a:t>
            </a: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</a:t>
            </a:r>
            <a:r>
              <a:rPr lang="ko-KR" altLang="en-US" sz="1800" dirty="0">
                <a:latin typeface="Georgia" panose="02040502050405020303" pitchFamily="18" charset="0"/>
                <a:sym typeface="Wingdings" pitchFamily="2" charset="2"/>
              </a:rPr>
              <a:t> </a:t>
            </a: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The quantum circuits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become the kernel of QSVM</a:t>
            </a: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Training and classification </a:t>
            </a:r>
            <a:r>
              <a:rPr lang="en-US" altLang="ko-KR" sz="1800" dirty="0">
                <a:latin typeface="Georgia" panose="02040502050405020303" pitchFamily="18" charset="0"/>
              </a:rPr>
              <a:t>are possible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by repeatedly running the circuit.</a:t>
            </a:r>
            <a:b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</a:br>
            <a:endParaRPr lang="en-US" altLang="ko-KR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7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Proposed Method – Quantum circuit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Feature map </a:t>
            </a:r>
            <a:r>
              <a:rPr lang="en-US" altLang="ko-KR" sz="1800" dirty="0">
                <a:latin typeface="Georgia" panose="02040502050405020303" pitchFamily="18" charset="0"/>
              </a:rPr>
              <a:t>(</a:t>
            </a:r>
            <a:r>
              <a:rPr lang="en-US" altLang="ko-KR" sz="1800" dirty="0" err="1">
                <a:latin typeface="Georgia" panose="02040502050405020303" pitchFamily="18" charset="0"/>
              </a:rPr>
              <a:t>ZZFeatureMap</a:t>
            </a:r>
            <a:r>
              <a:rPr lang="en-US" altLang="ko-KR" sz="1800" dirty="0">
                <a:latin typeface="Georgia" panose="02040502050405020303" pitchFamily="18" charset="0"/>
              </a:rPr>
              <a:t>)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 Quantum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entanglement</a:t>
            </a: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 possible (Using controlled qubit, linear option),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Second-order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Georgia" panose="02040502050405020303" pitchFamily="18" charset="0"/>
              </a:rPr>
              <a:t>Currently, no gates are provided to express the formula representing this feature map.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 So, the feature map uses a combination of gates for nonlinear function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.</a:t>
            </a:r>
            <a:b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</a:b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    </a:t>
            </a: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(Hadamard, CNOT, and rotation around Z axis, etc.)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Linear option of entanglement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-US" altLang="ko-KR" sz="1800" dirty="0">
                <a:latin typeface="Georgia" panose="02040502050405020303" pitchFamily="18" charset="0"/>
              </a:rPr>
              <a:t>since the circuit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depth is smaller</a:t>
            </a:r>
            <a:r>
              <a:rPr lang="en-US" altLang="ko-KR" sz="1800" dirty="0">
                <a:latin typeface="Georgia" panose="02040502050405020303" pitchFamily="18" charset="0"/>
              </a:rPr>
              <a:t>, the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execution time is shorter.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</a:rPr>
              <a:t>     </a:t>
            </a: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higher accuracy</a:t>
            </a:r>
            <a:r>
              <a:rPr lang="en-US" altLang="ko-KR" sz="1800" dirty="0">
                <a:latin typeface="Georgia" panose="02040502050405020303" pitchFamily="18" charset="0"/>
              </a:rPr>
              <a:t> can be obtained due to less depth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44BE80-81DA-AD4D-AE81-D8D4F57E686E}"/>
              </a:ext>
            </a:extLst>
          </p:cNvPr>
          <p:cNvGrpSpPr/>
          <p:nvPr/>
        </p:nvGrpSpPr>
        <p:grpSpPr>
          <a:xfrm>
            <a:off x="411162" y="4734955"/>
            <a:ext cx="11367118" cy="1579504"/>
            <a:chOff x="-471907" y="5196757"/>
            <a:chExt cx="11367118" cy="157950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83FAB2-556A-3845-BA0C-F6934F2E6D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b="47504"/>
            <a:stretch/>
          </p:blipFill>
          <p:spPr>
            <a:xfrm>
              <a:off x="-471907" y="5196757"/>
              <a:ext cx="10944965" cy="157950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50AF53-D2F9-8B49-816C-DEE3480CA6D8}"/>
                    </a:ext>
                  </a:extLst>
                </p:cNvPr>
                <p:cNvSpPr txBox="1"/>
                <p:nvPr/>
              </p:nvSpPr>
              <p:spPr>
                <a:xfrm>
                  <a:off x="10488048" y="5720477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b="1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sz="2800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50AF53-D2F9-8B49-816C-DEE3480CA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048" y="5720477"/>
                  <a:ext cx="407163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3030" r="-30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396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Proposed Method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Training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By repeatedly executing </a:t>
            </a:r>
            <a:r>
              <a:rPr lang="en" altLang="ko-KR" sz="1800" dirty="0">
                <a:latin typeface="Georgia" panose="02040502050405020303" pitchFamily="18" charset="0"/>
              </a:rPr>
              <a:t>the designed quantum circuit, the parameters of the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circuit are updated.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Measurements</a:t>
            </a:r>
            <a:r>
              <a:rPr lang="en" altLang="ko-KR" sz="1800" dirty="0">
                <a:latin typeface="Georgia" panose="02040502050405020303" pitchFamily="18" charset="0"/>
              </a:rPr>
              <a:t> are performed on each qubit.</a:t>
            </a:r>
            <a:br>
              <a:rPr lang="en" altLang="ko-KR" sz="1800" dirty="0">
                <a:latin typeface="Georgia" panose="02040502050405020303" pitchFamily="18" charset="0"/>
              </a:rPr>
            </a:br>
            <a: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To determine the state of the qubit </a:t>
            </a:r>
            <a: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  <a:t>with a single value</a:t>
            </a:r>
            <a:b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</a:br>
            <a: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  <a:t> Performed multiple times to classify them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with high probability.</a:t>
            </a:r>
          </a:p>
          <a:p>
            <a:pPr>
              <a:lnSpc>
                <a:spcPct val="150000"/>
              </a:lnSpc>
            </a:pPr>
            <a:r>
              <a:rPr lang="en" altLang="ko-KR" sz="1800" b="1" dirty="0">
                <a:latin typeface="Georgia" panose="02040502050405020303" pitchFamily="18" charset="0"/>
              </a:rPr>
              <a:t>Classification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>
                <a:latin typeface="Georgia" panose="02040502050405020303" pitchFamily="18" charset="0"/>
              </a:rPr>
              <a:t>The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 trained quantum circuit </a:t>
            </a:r>
            <a:r>
              <a:rPr lang="en" altLang="ko-KR" sz="1800" dirty="0">
                <a:latin typeface="Georgia" panose="02040502050405020303" pitchFamily="18" charset="0"/>
              </a:rPr>
              <a:t>can act as a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classifier</a:t>
            </a:r>
            <a:r>
              <a:rPr lang="en" altLang="ko-KR" sz="1800" dirty="0">
                <a:latin typeface="Georgia" panose="02040502050405020303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>
                <a:latin typeface="Georgia" panose="02040502050405020303" pitchFamily="18" charset="0"/>
              </a:rPr>
              <a:t>When test data is input, the inference is performed.</a:t>
            </a:r>
            <a:endParaRPr lang="ko-KR" alt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C00BE2-A32F-8A43-B7A3-673EA6032D18}"/>
              </a:ext>
            </a:extLst>
          </p:cNvPr>
          <p:cNvSpPr/>
          <p:nvPr/>
        </p:nvSpPr>
        <p:spPr>
          <a:xfrm>
            <a:off x="2400300" y="2443480"/>
            <a:ext cx="7391400" cy="197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chemeClr val="tx1"/>
                </a:solidFill>
                <a:latin typeface="Georgia" panose="02040502050405020303" pitchFamily="18" charset="0"/>
              </a:rPr>
              <a:t>Evaluation</a:t>
            </a:r>
            <a:endParaRPr kumimoji="1" lang="ko-KR" alt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58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Accuracy of bit type dataset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35998" cy="50577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b="1" dirty="0">
                    <a:latin typeface="Georgia" panose="02040502050405020303" pitchFamily="18" charset="0"/>
                  </a:rPr>
                  <a:t>In a </a:t>
                </a:r>
                <a14:m>
                  <m:oMath xmlns:m="http://schemas.openxmlformats.org/officeDocument/2006/math">
                    <m:r>
                      <a:rPr lang="en-US" altLang="ko-KR" sz="1800" b="1" i="1" dirty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1800" b="1" dirty="0">
                    <a:latin typeface="Georgia" panose="02040502050405020303" pitchFamily="18" charset="0"/>
                  </a:rPr>
                  <a:t>-bit dataset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, accuracy of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</a:rPr>
                  <a:t> achieved in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shots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b="1" dirty="0">
                    <a:latin typeface="Georgia" panose="02040502050405020303" pitchFamily="18" charset="0"/>
                  </a:rPr>
                  <a:t>In a </a:t>
                </a:r>
                <a14:m>
                  <m:oMath xmlns:m="http://schemas.openxmlformats.org/officeDocument/2006/math">
                    <m:r>
                      <a:rPr lang="en-US" altLang="ko-KR" sz="1800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ko-KR" sz="1800" b="1" dirty="0">
                    <a:latin typeface="Georgia" panose="02040502050405020303" pitchFamily="18" charset="0"/>
                  </a:rPr>
                  <a:t>-bit dataset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, accuracy of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84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</a:rPr>
                  <a:t> achieved in </a:t>
                </a: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ko-KR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shots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>
                    <a:latin typeface="Georgia" panose="02040502050405020303" pitchFamily="18" charset="0"/>
                  </a:rPr>
                  <a:t>When the length of key bit increased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ko-KR" sz="18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-bit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, the accuracy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decreased by about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0.16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R" sz="1800" dirty="0">
                    <a:latin typeface="Georgia" panose="02040502050405020303" pitchFamily="18" charset="0"/>
                  </a:rPr>
                  <a:t>As the value of </a:t>
                </a:r>
                <a:r>
                  <a:rPr lang="en" altLang="ko-KR" sz="18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shots increased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, the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accuracy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 tended to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increase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.</a:t>
                </a:r>
                <a:endParaRPr lang="en" altLang="ko-KR" sz="1800" dirty="0"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" altLang="ko-KR" sz="1800" dirty="0">
                    <a:latin typeface="Georgia" panose="02040502050405020303" pitchFamily="18" charset="0"/>
                  </a:rPr>
                  <a:t>When it was measured more than a certain number of times, the accuracy decreased.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R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" altLang="ko-KR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" altLang="ko-KR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R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 qubits are required for an </a:t>
                </a:r>
                <a14:m>
                  <m:oMath xmlns:m="http://schemas.openxmlformats.org/officeDocument/2006/math">
                    <m:r>
                      <a:rPr lang="en" altLang="ko-KR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" altLang="ko-KR" sz="1800" dirty="0">
                    <a:solidFill>
                      <a:schemeClr val="tx1"/>
                    </a:solidFill>
                    <a:latin typeface="Georgia" panose="02040502050405020303" pitchFamily="18" charset="0"/>
                  </a:rPr>
                  <a:t>-bit key, </a:t>
                </a:r>
                <a:br>
                  <a:rPr lang="en" altLang="ko-KR" sz="1800" dirty="0">
                    <a:latin typeface="Georgia" panose="02040502050405020303" pitchFamily="18" charset="0"/>
                  </a:rPr>
                </a:br>
                <a:r>
                  <a:rPr lang="en" altLang="ko-KR" sz="1800" dirty="0">
                    <a:latin typeface="Georgia" panose="02040502050405020303" pitchFamily="18" charset="0"/>
                  </a:rPr>
                  <a:t>it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is impossible to experiment with datasets of </a:t>
                </a:r>
                <a14:m>
                  <m:oMath xmlns:m="http://schemas.openxmlformats.org/officeDocument/2006/math">
                    <m:r>
                      <a:rPr lang="en" altLang="ko-KR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-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bits or more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 due to the limitations* of the cloud environment.</a:t>
                </a: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35998" cy="5057775"/>
              </a:xfrm>
              <a:blipFill>
                <a:blip r:embed="rId2"/>
                <a:stretch>
                  <a:fillRect l="-330" r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65F1846-B821-1049-A8DE-7D31A5F7F54B}"/>
              </a:ext>
            </a:extLst>
          </p:cNvPr>
          <p:cNvSpPr txBox="1"/>
          <p:nvPr/>
        </p:nvSpPr>
        <p:spPr>
          <a:xfrm>
            <a:off x="299270" y="6461292"/>
            <a:ext cx="40109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Georgia" panose="02040502050405020303" pitchFamily="18" charset="0"/>
              </a:rPr>
              <a:t>*</a:t>
            </a:r>
            <a:r>
              <a:rPr lang="ko-KR" altLang="en-US" sz="1400" dirty="0" err="1">
                <a:latin typeface="Georgia" panose="02040502050405020303" pitchFamily="18" charset="0"/>
              </a:rPr>
              <a:t>runtime</a:t>
            </a:r>
            <a:r>
              <a:rPr lang="ko-KR" altLang="en-US" sz="1400" dirty="0">
                <a:latin typeface="Georgia" panose="02040502050405020303" pitchFamily="18" charset="0"/>
              </a:rPr>
              <a:t> </a:t>
            </a:r>
            <a:r>
              <a:rPr lang="ko-KR" altLang="en-US" sz="1400" dirty="0" err="1">
                <a:latin typeface="Georgia" panose="02040502050405020303" pitchFamily="18" charset="0"/>
              </a:rPr>
              <a:t>shutdown</a:t>
            </a:r>
            <a:r>
              <a:rPr lang="ko-KR" altLang="en-US" sz="1400" dirty="0">
                <a:latin typeface="Georgia" panose="02040502050405020303" pitchFamily="18" charset="0"/>
              </a:rPr>
              <a:t> and RAM </a:t>
            </a:r>
            <a:r>
              <a:rPr lang="ko-KR" altLang="en-US" sz="1400" dirty="0" err="1">
                <a:latin typeface="Georgia" panose="02040502050405020303" pitchFamily="18" charset="0"/>
              </a:rPr>
              <a:t>usage</a:t>
            </a:r>
            <a:r>
              <a:rPr lang="ko-KR" altLang="en-US" sz="1400" dirty="0">
                <a:latin typeface="Georgia" panose="02040502050405020303" pitchFamily="18" charset="0"/>
              </a:rPr>
              <a:t> </a:t>
            </a:r>
            <a:r>
              <a:rPr lang="ko-KR" altLang="en-US" sz="1400" dirty="0" err="1">
                <a:latin typeface="Georgia" panose="02040502050405020303" pitchFamily="18" charset="0"/>
              </a:rPr>
              <a:t>exceeded</a:t>
            </a:r>
            <a:endParaRPr lang="ko-KR" altLang="en-US" sz="1400" dirty="0">
              <a:latin typeface="Georgia" panose="02040502050405020303" pitchFamily="18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8FE44FD-BD53-3D4B-9237-CA218AC1B6A1}"/>
              </a:ext>
            </a:extLst>
          </p:cNvPr>
          <p:cNvGrpSpPr/>
          <p:nvPr/>
        </p:nvGrpSpPr>
        <p:grpSpPr>
          <a:xfrm>
            <a:off x="2304738" y="4687755"/>
            <a:ext cx="7582524" cy="1949136"/>
            <a:chOff x="2304738" y="4687755"/>
            <a:chExt cx="7582524" cy="194913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2D78036-2AE4-284C-9F5D-EE2BEFDC7606}"/>
                </a:ext>
              </a:extLst>
            </p:cNvPr>
            <p:cNvGrpSpPr/>
            <p:nvPr/>
          </p:nvGrpSpPr>
          <p:grpSpPr>
            <a:xfrm>
              <a:off x="2304738" y="4934523"/>
              <a:ext cx="7582524" cy="1702368"/>
              <a:chOff x="2304738" y="4932415"/>
              <a:chExt cx="7582524" cy="170236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A958D28-B8DB-EF47-9467-2E98D7197B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900" y="4932415"/>
                <a:ext cx="4902200" cy="14605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41EE3B-0618-D44C-A54F-D49C5D96490E}"/>
                  </a:ext>
                </a:extLst>
              </p:cNvPr>
              <p:cNvSpPr txBox="1"/>
              <p:nvPr/>
            </p:nvSpPr>
            <p:spPr>
              <a:xfrm>
                <a:off x="2304738" y="6296229"/>
                <a:ext cx="758252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ko-KR" sz="1600" dirty="0">
                    <a:latin typeface="Georgia" panose="02040502050405020303" pitchFamily="18" charset="0"/>
                  </a:rPr>
                  <a:t>Accuracy of bit type dataset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EFD949F-A6FB-E844-8412-41EF0F84B647}"/>
                </a:ext>
              </a:extLst>
            </p:cNvPr>
            <p:cNvSpPr/>
            <p:nvPr/>
          </p:nvSpPr>
          <p:spPr>
            <a:xfrm>
              <a:off x="3644900" y="4687755"/>
              <a:ext cx="4902200" cy="264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8632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Accuracy of float type dataset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dirty="0">
                    <a:latin typeface="Georgia" panose="02040502050405020303" pitchFamily="18" charset="0"/>
                  </a:rPr>
                  <a:t>After expressing the hexadecimal plaintext and the ciphertext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in decimal,</a:t>
                </a:r>
                <a:b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</a:br>
                <a:r>
                  <a:rPr lang="en-US" altLang="ko-KR" sz="1800" dirty="0">
                    <a:latin typeface="Georgia" panose="02040502050405020303" pitchFamily="18" charset="0"/>
                  </a:rPr>
                  <a:t>the data set of the float type was constructed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by normalizing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 it to a value between -1 and 1.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R" sz="18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Only </a:t>
                </a:r>
                <a14:m>
                  <m:oMath xmlns:m="http://schemas.openxmlformats.org/officeDocument/2006/math">
                    <m:r>
                      <a:rPr lang="en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" altLang="ko-KR" sz="18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-qubit</a:t>
                </a:r>
                <a:r>
                  <a:rPr lang="en" altLang="ko-KR" sz="1800" b="1" dirty="0">
                    <a:latin typeface="Georgia" panose="02040502050405020303" pitchFamily="18" charset="0"/>
                  </a:rPr>
                  <a:t> 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is required even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if the size of the plaintext and key increases.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The classification </a:t>
                </a:r>
                <a:r>
                  <a:rPr lang="en-US" altLang="ko-KR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Georgia" panose="02040502050405020303" pitchFamily="18" charset="0"/>
                  </a:rPr>
                  <a:t>performance is worse than bit type dataset.</a:t>
                </a:r>
                <a:endParaRPr lang="en" altLang="ko-KR" sz="1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DB83AF-5C33-1045-957B-278E62549D4E}"/>
              </a:ext>
            </a:extLst>
          </p:cNvPr>
          <p:cNvGrpSpPr/>
          <p:nvPr/>
        </p:nvGrpSpPr>
        <p:grpSpPr>
          <a:xfrm>
            <a:off x="3644900" y="4495104"/>
            <a:ext cx="4902200" cy="2007680"/>
            <a:chOff x="3644900" y="4495104"/>
            <a:chExt cx="4902200" cy="200768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B6A4F90-AD46-0944-85EC-6248835E5AA4}"/>
                </a:ext>
              </a:extLst>
            </p:cNvPr>
            <p:cNvGrpSpPr/>
            <p:nvPr/>
          </p:nvGrpSpPr>
          <p:grpSpPr>
            <a:xfrm>
              <a:off x="3644900" y="4749800"/>
              <a:ext cx="4902200" cy="1752984"/>
              <a:chOff x="3644900" y="4749800"/>
              <a:chExt cx="4902200" cy="17529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02426BD-FF1E-EB4B-94E7-0FDD05D57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900" y="4749800"/>
                <a:ext cx="4902200" cy="14605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FC6B3B-3639-B14E-A2D8-D42BFDB92BB6}"/>
                  </a:ext>
                </a:extLst>
              </p:cNvPr>
              <p:cNvSpPr txBox="1"/>
              <p:nvPr/>
            </p:nvSpPr>
            <p:spPr>
              <a:xfrm>
                <a:off x="4345898" y="6164230"/>
                <a:ext cx="350020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ko-KR" sz="1600" dirty="0">
                    <a:latin typeface="Georgia" panose="02040502050405020303" pitchFamily="18" charset="0"/>
                  </a:rPr>
                  <a:t>Accuracy</a:t>
                </a:r>
                <a:r>
                  <a:rPr lang="ko-KR" altLang="en-US" sz="1600" dirty="0">
                    <a:latin typeface="Georgia" panose="02040502050405020303" pitchFamily="18" charset="0"/>
                  </a:rPr>
                  <a:t> </a:t>
                </a:r>
                <a:r>
                  <a:rPr lang="en-US" altLang="ko-KR" sz="1600" dirty="0">
                    <a:latin typeface="Georgia" panose="02040502050405020303" pitchFamily="18" charset="0"/>
                  </a:rPr>
                  <a:t>of</a:t>
                </a:r>
                <a:r>
                  <a:rPr lang="en" altLang="ko-KR" sz="1600" dirty="0">
                    <a:latin typeface="Georgia" panose="02040502050405020303" pitchFamily="18" charset="0"/>
                  </a:rPr>
                  <a:t> float type dataset</a:t>
                </a:r>
                <a:endParaRPr lang="en" altLang="ko-KR" sz="1100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40D9CA-6835-B244-B15E-F36E3E6D8B69}"/>
                </a:ext>
              </a:extLst>
            </p:cNvPr>
            <p:cNvSpPr/>
            <p:nvPr/>
          </p:nvSpPr>
          <p:spPr>
            <a:xfrm>
              <a:off x="3663755" y="4495104"/>
              <a:ext cx="4796851" cy="264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9191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>
                <a:latin typeface="Georgia" panose="02040502050405020303" pitchFamily="18" charset="0"/>
              </a:rPr>
              <a:t>Execution time according to qubits and shots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" altLang="ko-KR" sz="1800" b="1" dirty="0">
                    <a:latin typeface="Georgia" panose="02040502050405020303" pitchFamily="18" charset="0"/>
                  </a:rPr>
                  <a:t>The execution time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 is determined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according to the number of qubits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 used.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b="1" dirty="0">
                    <a:latin typeface="Georgia" panose="02040502050405020303" pitchFamily="18" charset="0"/>
                  </a:rPr>
                  <a:t>F</a:t>
                </a:r>
                <a:r>
                  <a:rPr lang="en" altLang="ko-KR" sz="1800" b="1" dirty="0">
                    <a:latin typeface="Georgia" panose="02040502050405020303" pitchFamily="18" charset="0"/>
                  </a:rPr>
                  <a:t>rom 4-qubit to 6-qubit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, there is a difference of about </a:t>
                </a:r>
                <a14:m>
                  <m:oMath xmlns:m="http://schemas.openxmlformats.org/officeDocument/2006/math">
                    <m:r>
                      <a:rPr lang="en" altLang="ko-KR" sz="1800" i="1" dirty="0" smtClean="0">
                        <a:latin typeface="Cambria Math" panose="02040503050406030204" pitchFamily="18" charset="0"/>
                      </a:rPr>
                      <m:t>1600</m:t>
                    </m:r>
                  </m:oMath>
                </a14:m>
                <a:r>
                  <a:rPr lang="en" altLang="ko-KR" sz="1800" dirty="0">
                    <a:latin typeface="Georgia" panose="02040502050405020303" pitchFamily="18" charset="0"/>
                  </a:rPr>
                  <a:t> seconds.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R" sz="1800" b="1" dirty="0">
                    <a:latin typeface="Georgia" panose="02040502050405020303" pitchFamily="18" charset="0"/>
                  </a:rPr>
                  <a:t>Float type dataset </a:t>
                </a:r>
                <a:br>
                  <a:rPr lang="en" altLang="ko-KR" sz="1800" dirty="0">
                    <a:latin typeface="Georgia" panose="02040502050405020303" pitchFamily="18" charset="0"/>
                  </a:rPr>
                </a:br>
                <a:r>
                  <a:rPr lang="en" altLang="ko-KR" sz="1800" dirty="0">
                    <a:latin typeface="Georgia" panose="02040502050405020303" pitchFamily="18" charset="0"/>
                    <a:sym typeface="Wingdings" pitchFamily="2" charset="2"/>
                  </a:rPr>
                  <a:t>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  <a:sym typeface="Wingdings" pitchFamily="2" charset="2"/>
                  </a:rPr>
                  <a:t>T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akes less time 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to execute because the number of qubits is small. </a:t>
                </a:r>
                <a:br>
                  <a:rPr lang="en" altLang="ko-KR" sz="1800" dirty="0">
                    <a:latin typeface="Georgia" panose="02040502050405020303" pitchFamily="18" charset="0"/>
                  </a:rPr>
                </a:br>
                <a:r>
                  <a:rPr lang="en" altLang="ko-KR" sz="1800" dirty="0">
                    <a:latin typeface="Georgia" panose="02040502050405020303" pitchFamily="18" charset="0"/>
                  </a:rPr>
                  <a:t>     But the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performance is not good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 due to the small amount of data information.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R" sz="1800" b="1" dirty="0">
                    <a:latin typeface="Georgia" panose="02040502050405020303" pitchFamily="18" charset="0"/>
                  </a:rPr>
                  <a:t>Bit type dataset</a:t>
                </a:r>
                <a:br>
                  <a:rPr lang="en" altLang="ko-KR" sz="1800" dirty="0">
                    <a:latin typeface="Georgia" panose="02040502050405020303" pitchFamily="18" charset="0"/>
                  </a:rPr>
                </a:br>
                <a:r>
                  <a:rPr lang="en" altLang="ko-KR" sz="1800" dirty="0">
                    <a:latin typeface="Georgia" panose="02040502050405020303" pitchFamily="18" charset="0"/>
                    <a:sym typeface="Wingdings" pitchFamily="2" charset="2"/>
                  </a:rPr>
                  <a:t> high data dimension  more qubits</a:t>
                </a:r>
                <a:br>
                  <a:rPr lang="en" altLang="ko-KR" sz="1800" dirty="0">
                    <a:latin typeface="Georgia" panose="02040502050405020303" pitchFamily="18" charset="0"/>
                    <a:sym typeface="Wingdings" pitchFamily="2" charset="2"/>
                  </a:rPr>
                </a:br>
                <a:r>
                  <a:rPr lang="en" altLang="ko-KR" sz="1800" dirty="0">
                    <a:latin typeface="Georgia" panose="02040502050405020303" pitchFamily="18" charset="0"/>
                    <a:sym typeface="Wingdings" pitchFamily="2" charset="2"/>
                  </a:rPr>
                  <a:t>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  <a:sym typeface="Wingdings" pitchFamily="2" charset="2"/>
                  </a:rPr>
                  <a:t>Takes a long time </a:t>
                </a:r>
                <a:r>
                  <a:rPr lang="en" altLang="ko-KR" sz="1800" dirty="0">
                    <a:latin typeface="Georgia" panose="02040502050405020303" pitchFamily="18" charset="0"/>
                    <a:sym typeface="Wingdings" pitchFamily="2" charset="2"/>
                  </a:rPr>
                  <a:t>to 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execute</a:t>
                </a:r>
                <a:r>
                  <a:rPr lang="en" altLang="ko-KR" sz="1800" dirty="0">
                    <a:latin typeface="Georgia" panose="02040502050405020303" pitchFamily="18" charset="0"/>
                    <a:sym typeface="Wingdings" pitchFamily="2" charset="2"/>
                  </a:rPr>
                  <a:t> </a:t>
                </a:r>
                <a:br>
                  <a:rPr lang="en" altLang="ko-KR" sz="1800" dirty="0">
                    <a:latin typeface="Georgia" panose="02040502050405020303" pitchFamily="18" charset="0"/>
                    <a:sym typeface="Wingdings" pitchFamily="2" charset="2"/>
                  </a:rPr>
                </a:br>
                <a:r>
                  <a:rPr lang="en" altLang="ko-KR" sz="1800" dirty="0">
                    <a:latin typeface="Georgia" panose="02040502050405020303" pitchFamily="18" charset="0"/>
                    <a:sym typeface="Wingdings" pitchFamily="2" charset="2"/>
                  </a:rPr>
                  <a:t>     but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  <a:sym typeface="Wingdings" pitchFamily="2" charset="2"/>
                  </a:rPr>
                  <a:t>achieves high classification accuracy.</a:t>
                </a:r>
                <a:endParaRPr lang="en" altLang="ko-KR" sz="1800" dirty="0">
                  <a:solidFill>
                    <a:srgbClr val="0070C0"/>
                  </a:solidFill>
                  <a:latin typeface="Georgia" panose="020405020504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" altLang="ko-KR" sz="18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E93FB41D-DF43-7442-BA35-4877F5361EB6}"/>
              </a:ext>
            </a:extLst>
          </p:cNvPr>
          <p:cNvGrpSpPr/>
          <p:nvPr/>
        </p:nvGrpSpPr>
        <p:grpSpPr>
          <a:xfrm>
            <a:off x="5511384" y="3625662"/>
            <a:ext cx="5928609" cy="2736475"/>
            <a:chOff x="5511384" y="3625662"/>
            <a:chExt cx="5928609" cy="27364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E35A98A-C32A-0041-AB14-386BC3D2FB46}"/>
                </a:ext>
              </a:extLst>
            </p:cNvPr>
            <p:cNvGrpSpPr/>
            <p:nvPr/>
          </p:nvGrpSpPr>
          <p:grpSpPr>
            <a:xfrm>
              <a:off x="5511384" y="3889983"/>
              <a:ext cx="5928609" cy="2472154"/>
              <a:chOff x="3176665" y="3429000"/>
              <a:chExt cx="5928609" cy="2472154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F87D15BF-9C2E-CD4A-8936-A006DAD58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51250" y="3429000"/>
                <a:ext cx="4889500" cy="213360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D79707-0E53-4046-90E4-6945C6CDD198}"/>
                  </a:ext>
                </a:extLst>
              </p:cNvPr>
              <p:cNvSpPr txBox="1"/>
              <p:nvPr/>
            </p:nvSpPr>
            <p:spPr>
              <a:xfrm>
                <a:off x="3176665" y="5562600"/>
                <a:ext cx="59286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ko-KR" sz="1600" dirty="0">
                    <a:latin typeface="Georgia" panose="02040502050405020303" pitchFamily="18" charset="0"/>
                  </a:rPr>
                  <a:t>Execution time according to qubits and shots</a:t>
                </a:r>
                <a:r>
                  <a:rPr lang="ko-KR" altLang="en-US" sz="1600" dirty="0">
                    <a:latin typeface="Georgia" panose="02040502050405020303" pitchFamily="18" charset="0"/>
                  </a:rPr>
                  <a:t>.</a:t>
                </a:r>
                <a:r>
                  <a:rPr lang="en-US" altLang="ko-KR" sz="1600" dirty="0">
                    <a:latin typeface="Georgia" panose="02040502050405020303" pitchFamily="18" charset="0"/>
                  </a:rPr>
                  <a:t> (</a:t>
                </a:r>
                <a:r>
                  <a:rPr lang="en" altLang="ko-KR" sz="1600" dirty="0">
                    <a:latin typeface="Georgia" panose="02040502050405020303" pitchFamily="18" charset="0"/>
                  </a:rPr>
                  <a:t>unit : s</a:t>
                </a:r>
                <a:r>
                  <a:rPr lang="en-US" altLang="ko-KR" sz="1600" dirty="0">
                    <a:latin typeface="Georgia" panose="02040502050405020303" pitchFamily="18" charset="0"/>
                  </a:rPr>
                  <a:t>)</a:t>
                </a:r>
                <a:endParaRPr lang="ko-KR" altLang="en-US" sz="1600" dirty="0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9B43420-EF0E-3D43-B01D-F0F99E6C3579}"/>
                </a:ext>
              </a:extLst>
            </p:cNvPr>
            <p:cNvSpPr/>
            <p:nvPr/>
          </p:nvSpPr>
          <p:spPr>
            <a:xfrm>
              <a:off x="5985969" y="3625662"/>
              <a:ext cx="4889500" cy="264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437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>
                <a:ln>
                  <a:noFill/>
                </a:ln>
                <a:solidFill>
                  <a:schemeClr val="tx1"/>
                </a:solidFill>
                <a:latin typeface="Georgia" panose="02040502050405020303" pitchFamily="18" charset="0"/>
              </a:rPr>
              <a:t>Introduction</a:t>
            </a:r>
            <a:endParaRPr lang="ko-KR" altLang="en-US" dirty="0">
              <a:ln>
                <a:noFill/>
              </a:ln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>
                <a:ln>
                  <a:noFill/>
                </a:ln>
                <a:solidFill>
                  <a:schemeClr val="tx1"/>
                </a:solidFill>
                <a:latin typeface="Georgia" panose="02040502050405020303" pitchFamily="18" charset="0"/>
              </a:rPr>
              <a:t>Background</a:t>
            </a:r>
            <a:endParaRPr lang="ko-KR" altLang="en-US" dirty="0">
              <a:ln>
                <a:noFill/>
              </a:ln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>
                <a:ln>
                  <a:noFill/>
                </a:ln>
                <a:solidFill>
                  <a:schemeClr val="tx1"/>
                </a:solidFill>
                <a:latin typeface="Georgia" panose="02040502050405020303" pitchFamily="18" charset="0"/>
              </a:rPr>
              <a:t>Proposed Method</a:t>
            </a:r>
            <a:endParaRPr lang="ko-KR" altLang="en-US" dirty="0">
              <a:ln>
                <a:noFill/>
              </a:ln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ko-KR" dirty="0">
                <a:ln>
                  <a:noFill/>
                </a:ln>
                <a:solidFill>
                  <a:schemeClr val="tx1"/>
                </a:solidFill>
                <a:latin typeface="Georgia" panose="02040502050405020303" pitchFamily="18" charset="0"/>
              </a:rPr>
              <a:t>Evaluation</a:t>
            </a:r>
            <a:endParaRPr lang="ko-KR" altLang="en-US" dirty="0">
              <a:ln>
                <a:noFill/>
              </a:ln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D30EE25-3C01-BA4D-854E-425F184C9328}"/>
              </a:ext>
            </a:extLst>
          </p:cNvPr>
          <p:cNvSpPr/>
          <p:nvPr/>
        </p:nvSpPr>
        <p:spPr>
          <a:xfrm>
            <a:off x="1055592" y="5382228"/>
            <a:ext cx="10071850" cy="72920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2800" dirty="0">
                <a:solidFill>
                  <a:schemeClr val="tx1"/>
                </a:solidFill>
                <a:latin typeface="Georgia" panose="02040502050405020303" pitchFamily="18" charset="0"/>
                <a:ea typeface="+mj-ea"/>
              </a:rPr>
              <a:t>Conclusion</a:t>
            </a:r>
            <a:endParaRPr kumimoji="1" lang="ko-KR" altLang="en-US" sz="2800" dirty="0">
              <a:solidFill>
                <a:schemeClr val="tx1"/>
              </a:solidFill>
              <a:latin typeface="Georgia" panose="02040502050405020303" pitchFamily="18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19" y="207747"/>
            <a:ext cx="11535241" cy="762163"/>
          </a:xfrm>
        </p:spPr>
        <p:txBody>
          <a:bodyPr>
            <a:noAutofit/>
          </a:bodyPr>
          <a:lstStyle/>
          <a:p>
            <a:r>
              <a:rPr lang="en" altLang="ko-KR" dirty="0">
                <a:latin typeface="Georgia" panose="02040502050405020303" pitchFamily="18" charset="0"/>
              </a:rPr>
              <a:t>Execution time and accuracy on real quantum hardware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b="1" dirty="0">
                    <a:latin typeface="Georgia" panose="02040502050405020303" pitchFamily="18" charset="0"/>
                  </a:rPr>
                  <a:t>Used real hardware 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: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'</a:t>
                </a:r>
                <a:r>
                  <a:rPr lang="en-US" altLang="ko-KR" sz="1800" dirty="0" err="1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ibmq_bogota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’ </a:t>
                </a:r>
                <a:b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</a:br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 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provides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-qubits 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</a:rPr>
                  <a:t> quantum volumes.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𝟕𝟖𝟎</m:t>
                    </m:r>
                    <m:r>
                      <a:rPr lang="en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R" sz="18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seconds</a:t>
                </a:r>
                <a:r>
                  <a:rPr lang="en" altLang="ko-KR" sz="1800" b="1" dirty="0">
                    <a:latin typeface="Georgia" panose="02040502050405020303" pitchFamily="18" charset="0"/>
                  </a:rPr>
                  <a:t> 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" altLang="ko-KR" sz="1800" i="1" dirty="0" smtClean="0"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" altLang="ko-KR" sz="1800" dirty="0">
                    <a:latin typeface="Georgia" panose="02040502050405020303" pitchFamily="18" charset="0"/>
                  </a:rPr>
                  <a:t> times longer than the simulator)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R" sz="18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Accuracy decreased by </a:t>
                </a:r>
                <a14:m>
                  <m:oMath xmlns:m="http://schemas.openxmlformats.org/officeDocument/2006/math">
                    <m:r>
                      <a:rPr lang="en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" altLang="ko-KR" sz="18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𝟎𝟕</m:t>
                    </m:r>
                  </m:oMath>
                </a14:m>
                <a:r>
                  <a:rPr lang="en" altLang="ko-KR" sz="1800" b="1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</a:t>
                </a:r>
                <a:br>
                  <a:rPr lang="en" altLang="ko-KR" sz="1800" dirty="0">
                    <a:latin typeface="Georgia" panose="02040502050405020303" pitchFamily="18" charset="0"/>
                  </a:rPr>
                </a:br>
                <a:r>
                  <a:rPr lang="en" altLang="ko-KR" sz="1800" dirty="0">
                    <a:latin typeface="Georgia" panose="02040502050405020303" pitchFamily="18" charset="0"/>
                    <a:sym typeface="Wingdings" pitchFamily="2" charset="2"/>
                  </a:rPr>
                  <a:t> 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due to errors such as noise generated in the operation process in the real processor.</a:t>
                </a: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D612A5D8-7B3F-E948-9BF0-F4A49971A4B0}"/>
              </a:ext>
            </a:extLst>
          </p:cNvPr>
          <p:cNvGrpSpPr/>
          <p:nvPr/>
        </p:nvGrpSpPr>
        <p:grpSpPr>
          <a:xfrm>
            <a:off x="1625183" y="4209194"/>
            <a:ext cx="8941633" cy="1385964"/>
            <a:chOff x="1625183" y="4209194"/>
            <a:chExt cx="8941633" cy="13859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F6C773D-28BB-CB4A-92BA-465165384F3B}"/>
                </a:ext>
              </a:extLst>
            </p:cNvPr>
            <p:cNvGrpSpPr/>
            <p:nvPr/>
          </p:nvGrpSpPr>
          <p:grpSpPr>
            <a:xfrm>
              <a:off x="1625183" y="4454265"/>
              <a:ext cx="8941633" cy="1140893"/>
              <a:chOff x="1625183" y="4814029"/>
              <a:chExt cx="8941633" cy="1140893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3D2A4D6F-CD81-D246-9D72-74333053E1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4900" y="4814029"/>
                <a:ext cx="4902200" cy="64770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ECFD504-432A-9644-8725-300AF23877F3}"/>
                      </a:ext>
                    </a:extLst>
                  </p:cNvPr>
                  <p:cNvSpPr txBox="1"/>
                  <p:nvPr/>
                </p:nvSpPr>
                <p:spPr>
                  <a:xfrm>
                    <a:off x="1625183" y="5370147"/>
                    <a:ext cx="8941633" cy="5847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" altLang="ko-KR" sz="1600" dirty="0">
                        <a:latin typeface="Georgia" panose="02040502050405020303" pitchFamily="18" charset="0"/>
                      </a:rPr>
                      <a:t>Execution time and accuracy on real quantum hardware </a:t>
                    </a:r>
                    <a:br>
                      <a:rPr lang="en" altLang="ko-KR" sz="1600" dirty="0">
                        <a:latin typeface="Georgia" panose="02040502050405020303" pitchFamily="18" charset="0"/>
                      </a:rPr>
                    </a:br>
                    <a:r>
                      <a:rPr lang="en" altLang="ko-KR" sz="1600" dirty="0">
                        <a:latin typeface="Georgia" panose="02040502050405020303" pitchFamily="18" charset="0"/>
                      </a:rPr>
                      <a:t>(unit : s / the number of shots : </a:t>
                    </a:r>
                    <a14:m>
                      <m:oMath xmlns:m="http://schemas.openxmlformats.org/officeDocument/2006/math">
                        <m:r>
                          <a:rPr lang="en" altLang="ko-KR" sz="16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a14:m>
                    <a:r>
                      <a:rPr lang="en" altLang="ko-KR" sz="1600" dirty="0">
                        <a:latin typeface="Georgia" panose="02040502050405020303" pitchFamily="18" charset="0"/>
                      </a:rPr>
                      <a:t> (best case) / only </a:t>
                    </a:r>
                    <a14:m>
                      <m:oMath xmlns:m="http://schemas.openxmlformats.org/officeDocument/2006/math">
                        <m:r>
                          <a:rPr lang="en" altLang="ko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a14:m>
                    <a:r>
                      <a:rPr lang="en" altLang="ko-KR" sz="1600" dirty="0">
                        <a:latin typeface="Georgia" panose="02040502050405020303" pitchFamily="18" charset="0"/>
                      </a:rPr>
                      <a:t>-bit dataset : </a:t>
                    </a:r>
                    <a14:m>
                      <m:oMath xmlns:m="http://schemas.openxmlformats.org/officeDocument/2006/math">
                        <m:r>
                          <a:rPr lang="en" altLang="ko-KR" sz="16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a14:m>
                    <a:r>
                      <a:rPr lang="en" altLang="ko-KR" sz="1600" dirty="0">
                        <a:latin typeface="Georgia" panose="02040502050405020303" pitchFamily="18" charset="0"/>
                      </a:rPr>
                      <a:t>-qubits)</a:t>
                    </a:r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CECFD504-432A-9644-8725-300AF23877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5183" y="5370147"/>
                    <a:ext cx="8941633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128" b="-1276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3C556D4-C449-EB4C-9A85-15062BBF290D}"/>
                </a:ext>
              </a:extLst>
            </p:cNvPr>
            <p:cNvSpPr/>
            <p:nvPr/>
          </p:nvSpPr>
          <p:spPr>
            <a:xfrm>
              <a:off x="3663754" y="4209194"/>
              <a:ext cx="4883346" cy="264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3694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C00BE2-A32F-8A43-B7A3-673EA6032D18}"/>
              </a:ext>
            </a:extLst>
          </p:cNvPr>
          <p:cNvSpPr/>
          <p:nvPr/>
        </p:nvSpPr>
        <p:spPr>
          <a:xfrm>
            <a:off x="4363720" y="2443480"/>
            <a:ext cx="3464560" cy="197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chemeClr val="tx1"/>
                </a:solidFill>
                <a:latin typeface="Georgia" panose="02040502050405020303" pitchFamily="18" charset="0"/>
              </a:rPr>
              <a:t>Conclusion</a:t>
            </a:r>
            <a:endParaRPr kumimoji="1" lang="ko-KR" alt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226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Conclusion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800" b="1" dirty="0">
                    <a:latin typeface="Georgia" panose="02040502050405020303" pitchFamily="18" charset="0"/>
                  </a:rPr>
                  <a:t>Conclusion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latin typeface="Georgia" panose="02040502050405020303" pitchFamily="18" charset="0"/>
                  </a:rPr>
                  <a:t>We propose a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cryptanalysis method for Caesar cipher 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through the </a:t>
                </a: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Quantum Support Vector Machine.</a:t>
                </a:r>
                <a:b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</a:br>
                <a:r>
                  <a:rPr lang="en-US" altLang="ko-KR" sz="1800" dirty="0">
                    <a:latin typeface="Georgia" panose="02040502050405020303" pitchFamily="18" charset="0"/>
                    <a:sym typeface="Wingdings" pitchFamily="2" charset="2"/>
                  </a:rPr>
                  <a:t> Use quantum state data and quantum circuit.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latin typeface="Georgia" panose="02040502050405020303" pitchFamily="18" charset="0"/>
                  </a:rPr>
                  <a:t>On 2-bit and 3-bit datasets, accuracies of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0.84 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</a:rPr>
                  <a:t>were achieved, respectively.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In a real quantum processor,</a:t>
                </a:r>
                <a:r>
                  <a:rPr lang="en-US" altLang="ko-KR" sz="1800" dirty="0">
                    <a:latin typeface="Georgia" panose="02040502050405020303" pitchFamily="18" charset="0"/>
                  </a:rPr>
                  <a:t> an accuracy of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0.93 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</a:rPr>
                  <a:t>(for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1800" dirty="0">
                    <a:latin typeface="Georgia" panose="02040502050405020303" pitchFamily="18" charset="0"/>
                  </a:rPr>
                  <a:t>-bit key) was achieved.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800" dirty="0">
                    <a:latin typeface="Georgia" panose="02040502050405020303" pitchFamily="18" charset="0"/>
                  </a:rPr>
                  <a:t>As the number of qubits increased, the execution time increased or the execution was not completed.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800" b="1" dirty="0">
                    <a:latin typeface="Georgia" panose="02040502050405020303" pitchFamily="18" charset="0"/>
                  </a:rPr>
                  <a:t>Future Work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" altLang="ko-KR" sz="1800" dirty="0">
                    <a:latin typeface="Georgia" panose="02040502050405020303" pitchFamily="18" charset="0"/>
                  </a:rPr>
                  <a:t>We will perform cryptanalysis on a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longer-length key or another cipher.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" altLang="ko-KR" sz="1800" dirty="0">
                    <a:latin typeface="Georgia" panose="02040502050405020303" pitchFamily="18" charset="0"/>
                  </a:rPr>
                  <a:t>For high dimensional data and high accuracy, </a:t>
                </a:r>
                <a:br>
                  <a:rPr lang="en" altLang="ko-KR" sz="1800" dirty="0">
                    <a:latin typeface="Georgia" panose="02040502050405020303" pitchFamily="18" charset="0"/>
                  </a:rPr>
                </a:br>
                <a:r>
                  <a:rPr lang="en" altLang="ko-KR" sz="1800" dirty="0">
                    <a:latin typeface="Georgia" panose="02040502050405020303" pitchFamily="18" charset="0"/>
                  </a:rPr>
                  <a:t>we will apply </a:t>
                </a:r>
                <a:r>
                  <a:rPr lang="en" altLang="ko-KR" sz="1800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additional control algorithms and reduce the number of required qubits</a:t>
                </a:r>
                <a:r>
                  <a:rPr lang="en" altLang="ko-KR" sz="1800" dirty="0">
                    <a:latin typeface="Georgia" panose="02040502050405020303" pitchFamily="18" charset="0"/>
                  </a:rPr>
                  <a:t>.</a:t>
                </a:r>
                <a:endParaRPr lang="ko-KR" altLang="en-US" sz="18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61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F2F7802-3AAB-DB49-9E03-1F33E28DB449}"/>
              </a:ext>
            </a:extLst>
          </p:cNvPr>
          <p:cNvSpPr/>
          <p:nvPr/>
        </p:nvSpPr>
        <p:spPr>
          <a:xfrm>
            <a:off x="3398520" y="2443480"/>
            <a:ext cx="5394960" cy="197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chemeClr val="tx1"/>
                </a:solidFill>
                <a:latin typeface="Georgia" panose="02040502050405020303" pitchFamily="18" charset="0"/>
              </a:rPr>
              <a:t>Thank you for your attention.</a:t>
            </a:r>
            <a:endParaRPr kumimoji="1" lang="ko-KR" alt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C00BE2-A32F-8A43-B7A3-673EA6032D18}"/>
              </a:ext>
            </a:extLst>
          </p:cNvPr>
          <p:cNvSpPr/>
          <p:nvPr/>
        </p:nvSpPr>
        <p:spPr>
          <a:xfrm>
            <a:off x="4363720" y="2443480"/>
            <a:ext cx="3464560" cy="197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chemeClr val="tx1"/>
                </a:solidFill>
                <a:latin typeface="Georgia" panose="02040502050405020303" pitchFamily="18" charset="0"/>
              </a:rPr>
              <a:t>Introduction</a:t>
            </a:r>
            <a:endParaRPr kumimoji="1" lang="ko-KR" alt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1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Motivation and Contribution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Motivation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Georgia" panose="02040502050405020303" pitchFamily="18" charset="0"/>
              </a:rPr>
              <a:t>Recently, research on </a:t>
            </a:r>
            <a:r>
              <a:rPr lang="en-US" altLang="ko-KR" sz="1600" dirty="0">
                <a:solidFill>
                  <a:srgbClr val="0070C0"/>
                </a:solidFill>
                <a:latin typeface="Georgia" panose="02040502050405020303" pitchFamily="18" charset="0"/>
              </a:rPr>
              <a:t>deep learning-based cryptanalysis </a:t>
            </a:r>
            <a:r>
              <a:rPr lang="en-US" altLang="ko-KR" sz="1600" dirty="0">
                <a:latin typeface="Georgia" panose="02040502050405020303" pitchFamily="18" charset="0"/>
              </a:rPr>
              <a:t>has been conducted.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Georgia" panose="02040502050405020303" pitchFamily="18" charset="0"/>
              </a:rPr>
              <a:t>With the development of quantum computers, </a:t>
            </a:r>
            <a:r>
              <a:rPr lang="en-US" altLang="ko-KR" sz="1600" dirty="0">
                <a:solidFill>
                  <a:srgbClr val="0070C0"/>
                </a:solidFill>
                <a:latin typeface="Georgia" panose="02040502050405020303" pitchFamily="18" charset="0"/>
              </a:rPr>
              <a:t>quantum artificial intelligence </a:t>
            </a:r>
            <a:r>
              <a:rPr lang="en-US" altLang="ko-KR" sz="1600" dirty="0">
                <a:latin typeface="Georgia" panose="02040502050405020303" pitchFamily="18" charset="0"/>
              </a:rPr>
              <a:t>technology has also been developed.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Georgia" panose="02040502050405020303" pitchFamily="18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Georgia" panose="02040502050405020303" pitchFamily="18" charset="0"/>
                <a:sym typeface="Wingdings" pitchFamily="2" charset="2"/>
              </a:rPr>
              <a:t> </a:t>
            </a:r>
            <a:r>
              <a:rPr lang="en" altLang="ko-KR" sz="1600" dirty="0">
                <a:latin typeface="Georgia" panose="02040502050405020303" pitchFamily="18" charset="0"/>
                <a:sym typeface="Wingdings" pitchFamily="2" charset="2"/>
              </a:rPr>
              <a:t>Let's do </a:t>
            </a:r>
            <a:r>
              <a:rPr lang="en" altLang="ko-KR" sz="1600" dirty="0">
                <a:solidFill>
                  <a:srgbClr val="C00000"/>
                </a:solidFill>
                <a:latin typeface="Georgia" panose="02040502050405020303" pitchFamily="18" charset="0"/>
                <a:sym typeface="Wingdings" pitchFamily="2" charset="2"/>
              </a:rPr>
              <a:t>cryptanalysis using a quantum computer.</a:t>
            </a:r>
            <a:endParaRPr lang="en-US" altLang="ko-KR" sz="1600" dirty="0">
              <a:solidFill>
                <a:srgbClr val="C00000"/>
              </a:solidFill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Contribution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Georgia" panose="02040502050405020303" pitchFamily="18" charset="0"/>
              </a:rPr>
              <a:t>C</a:t>
            </a:r>
            <a:r>
              <a:rPr lang="en" altLang="ko-KR" sz="1600" dirty="0" err="1">
                <a:latin typeface="Georgia" panose="02040502050405020303" pitchFamily="18" charset="0"/>
              </a:rPr>
              <a:t>ryptanalysis</a:t>
            </a:r>
            <a:r>
              <a:rPr lang="en" altLang="ko-KR" sz="1600" dirty="0">
                <a:latin typeface="Georgia" panose="02040502050405020303" pitchFamily="18" charset="0"/>
              </a:rPr>
              <a:t> method on a quantum computer </a:t>
            </a:r>
            <a:r>
              <a:rPr lang="en" altLang="ko-KR" sz="1600" dirty="0">
                <a:solidFill>
                  <a:srgbClr val="0070C0"/>
                </a:solidFill>
                <a:latin typeface="Georgia" panose="02040502050405020303" pitchFamily="18" charset="0"/>
              </a:rPr>
              <a:t>using QSVM for Caesar cryptography</a:t>
            </a:r>
            <a:r>
              <a:rPr lang="en-US" altLang="ko-KR" sz="1600" dirty="0">
                <a:latin typeface="Georgia" panose="02040502050405020303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" altLang="ko-KR" sz="1600" dirty="0">
                <a:latin typeface="Georgia" panose="02040502050405020303" pitchFamily="18" charset="0"/>
              </a:rPr>
              <a:t>Experiments </a:t>
            </a:r>
            <a:r>
              <a:rPr lang="en" altLang="ko-KR" sz="1600" dirty="0">
                <a:solidFill>
                  <a:srgbClr val="0070C0"/>
                </a:solidFill>
                <a:latin typeface="Georgia" panose="02040502050405020303" pitchFamily="18" charset="0"/>
              </a:rPr>
              <a:t>using real quantum hardware</a:t>
            </a:r>
            <a:r>
              <a:rPr lang="en" altLang="ko-KR" sz="1600" dirty="0">
                <a:latin typeface="Georgia" panose="02040502050405020303" pitchFamily="18" charset="0"/>
              </a:rPr>
              <a:t>.</a:t>
            </a:r>
            <a:endParaRPr lang="ko-KR" alt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C00BE2-A32F-8A43-B7A3-673EA6032D18}"/>
              </a:ext>
            </a:extLst>
          </p:cNvPr>
          <p:cNvSpPr/>
          <p:nvPr/>
        </p:nvSpPr>
        <p:spPr>
          <a:xfrm>
            <a:off x="4363720" y="2443480"/>
            <a:ext cx="3464560" cy="197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chemeClr val="tx1"/>
                </a:solidFill>
                <a:latin typeface="Georgia" panose="02040502050405020303" pitchFamily="18" charset="0"/>
              </a:rPr>
              <a:t>Background</a:t>
            </a:r>
            <a:endParaRPr kumimoji="1" lang="ko-KR" alt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8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Quantum Circuits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Use qubits and quantum gates</a:t>
            </a:r>
            <a:r>
              <a:rPr lang="en-US" altLang="ko-KR" sz="1800" dirty="0">
                <a:latin typeface="Georgia" panose="02040502050405020303" pitchFamily="18" charset="0"/>
              </a:rPr>
              <a:t> (like bit and gate of classical logic circuits) 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Based on the principles of quantum mechanics. </a:t>
            </a: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(superposition and entanglement)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  <a:sym typeface="Wingdings" pitchFamily="2" charset="2"/>
              </a:rPr>
              <a:t>Qubits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Through the superposition state, all values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exist as probabilities.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Determined as a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single value when observed</a:t>
            </a: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One logical qubit (without an error), several physical qubits are required.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  <a:sym typeface="Wingdings" pitchFamily="2" charset="2"/>
              </a:rPr>
              <a:t>Quantum gates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Control the state of qubits</a:t>
            </a:r>
            <a:r>
              <a:rPr lang="en-US" altLang="ko-KR" sz="1800" dirty="0">
                <a:latin typeface="Georgia" panose="02040502050405020303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Georgia" panose="02040502050405020303" pitchFamily="18" charset="0"/>
              </a:rPr>
              <a:t>Gates such as Hadamard, NOT, CNOT, SWAP 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with superposition and entanglement </a:t>
            </a:r>
            <a:r>
              <a:rPr lang="en-US" altLang="ko-KR" sz="1800" dirty="0">
                <a:latin typeface="Georgia" panose="02040502050405020303" pitchFamily="18" charset="0"/>
              </a:rPr>
              <a:t>exist.</a:t>
            </a:r>
          </a:p>
          <a:p>
            <a:pPr>
              <a:lnSpc>
                <a:spcPct val="150000"/>
              </a:lnSpc>
            </a:pPr>
            <a:endParaRPr lang="ko-KR" altLang="en-US" sz="1800" dirty="0">
              <a:latin typeface="Georgia" panose="02040502050405020303" pitchFamily="18" charset="0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34F5AB7-D905-CE4D-B286-3531605AC3F1}"/>
              </a:ext>
            </a:extLst>
          </p:cNvPr>
          <p:cNvGrpSpPr/>
          <p:nvPr/>
        </p:nvGrpSpPr>
        <p:grpSpPr>
          <a:xfrm>
            <a:off x="8455218" y="1137789"/>
            <a:ext cx="3548461" cy="2841158"/>
            <a:chOff x="7527216" y="2644827"/>
            <a:chExt cx="3929014" cy="31822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BEB43A-843B-8B4C-887E-137184C8DEA7}"/>
                </a:ext>
              </a:extLst>
            </p:cNvPr>
            <p:cNvGrpSpPr/>
            <p:nvPr/>
          </p:nvGrpSpPr>
          <p:grpSpPr>
            <a:xfrm>
              <a:off x="8293930" y="2644827"/>
              <a:ext cx="3162300" cy="3124920"/>
              <a:chOff x="8293930" y="2644827"/>
              <a:chExt cx="3162300" cy="312492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5E21BE04-13D8-994C-BF5D-A2779944D04A}"/>
                  </a:ext>
                </a:extLst>
              </p:cNvPr>
              <p:cNvGrpSpPr/>
              <p:nvPr/>
            </p:nvGrpSpPr>
            <p:grpSpPr>
              <a:xfrm>
                <a:off x="8293930" y="2644827"/>
                <a:ext cx="3162300" cy="2768600"/>
                <a:chOff x="4279900" y="2479727"/>
                <a:chExt cx="3162300" cy="2768600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F2B92733-CE8A-6642-AD1E-E3CDEEABD75C}"/>
                    </a:ext>
                  </a:extLst>
                </p:cNvPr>
                <p:cNvGrpSpPr/>
                <p:nvPr/>
              </p:nvGrpSpPr>
              <p:grpSpPr>
                <a:xfrm>
                  <a:off x="4279900" y="2479727"/>
                  <a:ext cx="3162300" cy="2701079"/>
                  <a:chOff x="4279900" y="2479727"/>
                  <a:chExt cx="3162300" cy="2701079"/>
                </a:xfrm>
              </p:grpSpPr>
              <p:pic>
                <p:nvPicPr>
                  <p:cNvPr id="4" name="그림 3">
                    <a:extLst>
                      <a:ext uri="{FF2B5EF4-FFF2-40B4-BE49-F238E27FC236}">
                        <a16:creationId xmlns:a16="http://schemas.microsoft.com/office/drawing/2014/main" id="{377BD449-55F9-4546-B9F4-9B22A4A75A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t="6596" r="10759"/>
                  <a:stretch/>
                </p:blipFill>
                <p:spPr>
                  <a:xfrm>
                    <a:off x="4756150" y="2479727"/>
                    <a:ext cx="2686050" cy="2585985"/>
                  </a:xfrm>
                  <a:prstGeom prst="rect">
                    <a:avLst/>
                  </a:prstGeom>
                </p:spPr>
              </p:pic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E15526F1-C3AB-E742-A4DD-CF7C57A1B196}"/>
                      </a:ext>
                    </a:extLst>
                  </p:cNvPr>
                  <p:cNvSpPr/>
                  <p:nvPr/>
                </p:nvSpPr>
                <p:spPr>
                  <a:xfrm>
                    <a:off x="4279900" y="4318000"/>
                    <a:ext cx="901700" cy="862806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252F5DD1-E170-D647-98FF-2C406125DBF9}"/>
                    </a:ext>
                  </a:extLst>
                </p:cNvPr>
                <p:cNvSpPr/>
                <p:nvPr/>
              </p:nvSpPr>
              <p:spPr>
                <a:xfrm>
                  <a:off x="7128669" y="4842669"/>
                  <a:ext cx="313531" cy="40565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2209A-BD89-7649-93D8-1FF4D0D3541D}"/>
                  </a:ext>
                </a:extLst>
              </p:cNvPr>
              <p:cNvSpPr txBox="1"/>
              <p:nvPr/>
            </p:nvSpPr>
            <p:spPr>
              <a:xfrm>
                <a:off x="9743715" y="5400415"/>
                <a:ext cx="8509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Qubit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13476D5-AC85-9345-AB6C-2998D410A16B}"/>
                </a:ext>
              </a:extLst>
            </p:cNvPr>
            <p:cNvGrpSpPr/>
            <p:nvPr/>
          </p:nvGrpSpPr>
          <p:grpSpPr>
            <a:xfrm>
              <a:off x="7527216" y="2724150"/>
              <a:ext cx="1891808" cy="3102952"/>
              <a:chOff x="7064904" y="2724150"/>
              <a:chExt cx="1891808" cy="3102952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39501AD-0E52-CB45-9FC2-FC758BDC500F}"/>
                  </a:ext>
                </a:extLst>
              </p:cNvPr>
              <p:cNvSpPr/>
              <p:nvPr/>
            </p:nvSpPr>
            <p:spPr>
              <a:xfrm>
                <a:off x="7702539" y="2840476"/>
                <a:ext cx="163957" cy="174516"/>
              </a:xfrm>
              <a:prstGeom prst="ellipse">
                <a:avLst/>
              </a:prstGeom>
              <a:solidFill>
                <a:srgbClr val="3827F7"/>
              </a:solidFill>
              <a:ln>
                <a:solidFill>
                  <a:srgbClr val="3827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356C2AD1-7C9D-F54E-BC25-6E67FD9AD5C1}"/>
                  </a:ext>
                </a:extLst>
              </p:cNvPr>
              <p:cNvSpPr/>
              <p:nvPr/>
            </p:nvSpPr>
            <p:spPr>
              <a:xfrm>
                <a:off x="7706205" y="4968888"/>
                <a:ext cx="163957" cy="174516"/>
              </a:xfrm>
              <a:prstGeom prst="ellipse">
                <a:avLst/>
              </a:prstGeom>
              <a:solidFill>
                <a:srgbClr val="3827F7"/>
              </a:solidFill>
              <a:ln>
                <a:solidFill>
                  <a:srgbClr val="3827F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51E1A6-E26C-E942-8C85-D110DF1811DD}"/>
                  </a:ext>
                </a:extLst>
              </p:cNvPr>
              <p:cNvSpPr txBox="1"/>
              <p:nvPr/>
            </p:nvSpPr>
            <p:spPr>
              <a:xfrm>
                <a:off x="7064904" y="5413427"/>
                <a:ext cx="1891808" cy="413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Classic bit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F3FB517-EDF3-DB42-929C-196C0AD8DD90}"/>
                      </a:ext>
                    </a:extLst>
                  </p:cNvPr>
                  <p:cNvSpPr txBox="1"/>
                  <p:nvPr/>
                </p:nvSpPr>
                <p:spPr>
                  <a:xfrm>
                    <a:off x="7613562" y="2724150"/>
                    <a:ext cx="8509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kumimoji="1" lang="ko-KR" altLang="en-US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F3FB517-EDF3-DB42-929C-196C0AD8DD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3562" y="2724150"/>
                    <a:ext cx="85090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8433911-33E7-B74C-951D-43BEDE9D3874}"/>
                      </a:ext>
                    </a:extLst>
                  </p:cNvPr>
                  <p:cNvSpPr txBox="1"/>
                  <p:nvPr/>
                </p:nvSpPr>
                <p:spPr>
                  <a:xfrm>
                    <a:off x="7628552" y="4861480"/>
                    <a:ext cx="8509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kumimoji="1" lang="ko-KR" altLang="en-US" dirty="0">
                      <a:latin typeface="Georgia" panose="02040502050405020303" pitchFamily="18" charset="0"/>
                    </a:endParaRPr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68433911-33E7-B74C-951D-43BEDE9D38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8552" y="4861480"/>
                    <a:ext cx="8509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5589684-5C06-7B45-B4CD-9E6FCA1FF79C}"/>
              </a:ext>
            </a:extLst>
          </p:cNvPr>
          <p:cNvGrpSpPr/>
          <p:nvPr/>
        </p:nvGrpSpPr>
        <p:grpSpPr>
          <a:xfrm>
            <a:off x="8627653" y="4296621"/>
            <a:ext cx="3264605" cy="2076719"/>
            <a:chOff x="8493330" y="4500862"/>
            <a:chExt cx="3264605" cy="207671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80EC858-3714-3C46-AD92-6A6EF2DD7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93330" y="4500862"/>
              <a:ext cx="3264605" cy="17568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678FD5-5182-1D41-9124-1E8E99B847AF}"/>
                </a:ext>
              </a:extLst>
            </p:cNvPr>
            <p:cNvSpPr txBox="1"/>
            <p:nvPr/>
          </p:nvSpPr>
          <p:spPr>
            <a:xfrm>
              <a:off x="8760924" y="6208249"/>
              <a:ext cx="2997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Quantum gates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543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Support Vector Machine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SVM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Georgia" panose="02040502050405020303" pitchFamily="18" charset="0"/>
              </a:rPr>
              <a:t>One of the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supervised machine learning</a:t>
            </a:r>
            <a:r>
              <a:rPr lang="en-US" altLang="ko-KR" sz="1800" dirty="0">
                <a:latin typeface="Georgia" panose="02040502050405020303" pitchFamily="18" charset="0"/>
              </a:rPr>
              <a:t> algorithms 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  <a:sym typeface="Wingdings" pitchFamily="2" charset="2"/>
              </a:rPr>
              <a:t> F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inds the optimal boundary</a:t>
            </a:r>
            <a:r>
              <a:rPr lang="en-US" altLang="ko-KR" sz="1800" dirty="0">
                <a:latin typeface="Georgia" panose="02040502050405020303" pitchFamily="18" charset="0"/>
              </a:rPr>
              <a:t> between data points through a hyperplane.</a:t>
            </a: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Hyperplane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latin typeface="Georgia" panose="02040502050405020303" pitchFamily="18" charset="0"/>
              </a:rPr>
              <a:t> </a:t>
            </a:r>
            <a:r>
              <a:rPr lang="en-US" altLang="ko-KR" sz="1800" dirty="0">
                <a:latin typeface="Georgia" panose="02040502050405020303" pitchFamily="18" charset="0"/>
              </a:rPr>
              <a:t>𝑛 − 1 dimensional and is used to separate the 𝑛-dimensional space. </a:t>
            </a:r>
            <a:endParaRPr lang="en-US" altLang="ko-KR" sz="14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ko-KR" sz="1800" b="1" dirty="0">
                <a:latin typeface="Georgia" panose="02040502050405020303" pitchFamily="18" charset="0"/>
              </a:rPr>
              <a:t>Kernel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>
                <a:latin typeface="Georgia" panose="02040502050405020303" pitchFamily="18" charset="0"/>
              </a:rPr>
              <a:t>Arranges various hyperplanes so that the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data points can be divided well.</a:t>
            </a:r>
            <a:b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</a:br>
            <a: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  <a:t> To separate data points.</a:t>
            </a:r>
          </a:p>
          <a:p>
            <a:pPr>
              <a:lnSpc>
                <a:spcPct val="150000"/>
              </a:lnSpc>
            </a:pPr>
            <a:r>
              <a:rPr lang="en" altLang="ko-KR" sz="1800" b="1" dirty="0">
                <a:latin typeface="Georgia" panose="02040502050405020303" pitchFamily="18" charset="0"/>
              </a:rPr>
              <a:t>Feature map 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>
                <a:latin typeface="Georgia" panose="02040502050405020303" pitchFamily="18" charset="0"/>
              </a:rPr>
              <a:t>To find the hyperplane,</a:t>
            </a:r>
            <a:r>
              <a:rPr lang="en" altLang="ko-KR" sz="1800" dirty="0">
                <a:latin typeface="Georgia" panose="02040502050405020303" pitchFamily="18" charset="0"/>
                <a:sym typeface="Wingdings" pitchFamily="2" charset="2"/>
              </a:rPr>
              <a:t>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a</a:t>
            </a:r>
            <a:r>
              <a:rPr lang="en" altLang="ko-KR" sz="1800" dirty="0">
                <a:latin typeface="Georgia" panose="02040502050405020303" pitchFamily="18" charset="0"/>
              </a:rPr>
              <a:t>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nonlinear function </a:t>
            </a:r>
            <a:r>
              <a:rPr lang="en" altLang="ko-KR" sz="1800" dirty="0">
                <a:latin typeface="Georgia" panose="02040502050405020303" pitchFamily="18" charset="0"/>
              </a:rPr>
              <a:t>(polynomial, gaussian, and sigmoid functions) </a:t>
            </a:r>
            <a:br>
              <a:rPr lang="en" altLang="ko-KR" sz="1800" dirty="0">
                <a:latin typeface="Georgia" panose="02040502050405020303" pitchFamily="18" charset="0"/>
              </a:rPr>
            </a:br>
            <a:r>
              <a:rPr lang="en" altLang="ko-KR" sz="1800" dirty="0">
                <a:latin typeface="Georgia" panose="02040502050405020303" pitchFamily="18" charset="0"/>
              </a:rPr>
              <a:t>must be applied to the data.</a:t>
            </a:r>
          </a:p>
          <a:p>
            <a:pPr>
              <a:lnSpc>
                <a:spcPct val="150000"/>
              </a:lnSpc>
            </a:pPr>
            <a:endParaRPr lang="ko-KR" alt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Quantum Support Vector Machine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>
                <a:latin typeface="Georgia" panose="02040502050405020303" pitchFamily="18" charset="0"/>
              </a:rPr>
              <a:t>QSVM</a:t>
            </a:r>
            <a:r>
              <a:rPr lang="en-US" altLang="ko-KR" sz="1800" dirty="0">
                <a:latin typeface="Georgia" panose="02040502050405020303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Georgia" panose="02040502050405020303" pitchFamily="18" charset="0"/>
              </a:rPr>
              <a:t>Performs </a:t>
            </a:r>
            <a:r>
              <a:rPr lang="en-US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the kernel operation of classical SVM on a quantum computer</a:t>
            </a:r>
            <a:br>
              <a:rPr lang="en-US" altLang="ko-KR" sz="1800" dirty="0">
                <a:latin typeface="Georgia" panose="02040502050405020303" pitchFamily="18" charset="0"/>
              </a:rPr>
            </a:br>
            <a:r>
              <a:rPr lang="en-US" altLang="ko-KR" sz="1800" dirty="0">
                <a:latin typeface="Georgia" panose="02040502050405020303" pitchFamily="18" charset="0"/>
                <a:sym typeface="Wingdings" pitchFamily="2" charset="2"/>
              </a:rPr>
              <a:t> </a:t>
            </a:r>
            <a:r>
              <a:rPr lang="en-US" altLang="ko-KR" sz="1800" dirty="0">
                <a:latin typeface="Georgia" panose="02040502050405020303" pitchFamily="18" charset="0"/>
              </a:rPr>
              <a:t>proceeds in the same way as the existing process. </a:t>
            </a:r>
            <a:endParaRPr lang="en-US" altLang="ko-KR" sz="1400" dirty="0">
              <a:latin typeface="Georgia" panose="02040502050405020303" pitchFamily="18" charset="0"/>
            </a:endParaRPr>
          </a:p>
          <a:p>
            <a:pPr>
              <a:lnSpc>
                <a:spcPct val="150000"/>
              </a:lnSpc>
            </a:pPr>
            <a:r>
              <a:rPr lang="en" altLang="ko-KR" sz="1800" b="1" dirty="0">
                <a:latin typeface="Georgia" panose="02040502050405020303" pitchFamily="18" charset="0"/>
              </a:rPr>
              <a:t>Advantages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>
                <a:latin typeface="Georgia" panose="02040502050405020303" pitchFamily="18" charset="0"/>
              </a:rPr>
              <a:t>Good for working with </a:t>
            </a: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more dimensional data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>
                <a:solidFill>
                  <a:srgbClr val="0070C0"/>
                </a:solidFill>
                <a:latin typeface="Georgia" panose="02040502050405020303" pitchFamily="18" charset="0"/>
              </a:rPr>
              <a:t>Benefits for kernel optimizations</a:t>
            </a:r>
            <a:r>
              <a:rPr lang="en" altLang="ko-KR" sz="1800" dirty="0">
                <a:latin typeface="Georgia" panose="02040502050405020303" pitchFamily="18" charset="0"/>
              </a:rPr>
              <a:t>, which are difficult for SVMs to handle</a:t>
            </a:r>
          </a:p>
          <a:p>
            <a:pPr lvl="1">
              <a:lnSpc>
                <a:spcPct val="150000"/>
              </a:lnSpc>
            </a:pPr>
            <a:r>
              <a:rPr lang="en" altLang="ko-KR" sz="1800" dirty="0">
                <a:latin typeface="Georgia" panose="02040502050405020303" pitchFamily="18" charset="0"/>
              </a:rPr>
              <a:t>Generally, outperforms classical SVM</a:t>
            </a:r>
            <a:endParaRPr lang="ko-KR" alt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360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C00BE2-A32F-8A43-B7A3-673EA6032D18}"/>
              </a:ext>
            </a:extLst>
          </p:cNvPr>
          <p:cNvSpPr/>
          <p:nvPr/>
        </p:nvSpPr>
        <p:spPr>
          <a:xfrm>
            <a:off x="4363720" y="2443480"/>
            <a:ext cx="3464560" cy="197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dirty="0">
                <a:solidFill>
                  <a:schemeClr val="tx1"/>
                </a:solidFill>
                <a:latin typeface="Georgia" panose="02040502050405020303" pitchFamily="18" charset="0"/>
              </a:rPr>
              <a:t>Proposed Method</a:t>
            </a:r>
            <a:endParaRPr kumimoji="1" lang="ko-KR" altLang="en-US" sz="2800" dirty="0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873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1415</Words>
  <Application>Microsoft Macintosh PowerPoint</Application>
  <PresentationFormat>와이드스크린</PresentationFormat>
  <Paragraphs>138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Cambria Math</vt:lpstr>
      <vt:lpstr>Georgia</vt:lpstr>
      <vt:lpstr>CryptoCraft 테마</vt:lpstr>
      <vt:lpstr>제목 테마</vt:lpstr>
      <vt:lpstr>Cryptanalysis of Caesar using  Quantum Support Vector Machine </vt:lpstr>
      <vt:lpstr>PowerPoint 프레젠테이션</vt:lpstr>
      <vt:lpstr>PowerPoint 프레젠테이션</vt:lpstr>
      <vt:lpstr>Motivation and Contribution</vt:lpstr>
      <vt:lpstr>PowerPoint 프레젠테이션</vt:lpstr>
      <vt:lpstr>Quantum Circuits</vt:lpstr>
      <vt:lpstr>Support Vector Machine</vt:lpstr>
      <vt:lpstr>Quantum Support Vector Machine</vt:lpstr>
      <vt:lpstr>PowerPoint 프레젠테이션</vt:lpstr>
      <vt:lpstr>Proposed Method</vt:lpstr>
      <vt:lpstr>Proposed Method - Dataset</vt:lpstr>
      <vt:lpstr>Proposed Method - Dataset</vt:lpstr>
      <vt:lpstr>Proposed Method – Quantum circuit</vt:lpstr>
      <vt:lpstr>Proposed Method – Quantum circuit</vt:lpstr>
      <vt:lpstr>Proposed Method</vt:lpstr>
      <vt:lpstr>PowerPoint 프레젠테이션</vt:lpstr>
      <vt:lpstr>Accuracy of bit type dataset</vt:lpstr>
      <vt:lpstr>Accuracy of float type dataset</vt:lpstr>
      <vt:lpstr>Execution time according to qubits and shots</vt:lpstr>
      <vt:lpstr>Execution time and accuracy on real quantum hardware</vt:lpstr>
      <vt:lpstr>PowerPoint 프레젠테이션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268</cp:revision>
  <dcterms:created xsi:type="dcterms:W3CDTF">2019-03-05T04:29:07Z</dcterms:created>
  <dcterms:modified xsi:type="dcterms:W3CDTF">2021-10-17T14:43:38Z</dcterms:modified>
</cp:coreProperties>
</file>