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1" r:id="rId15"/>
    <p:sldId id="292" r:id="rId16"/>
    <p:sldId id="29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052" autoAdjust="0"/>
    <p:restoredTop sz="96827"/>
  </p:normalViewPr>
  <p:slideViewPr>
    <p:cSldViewPr snapToGrid="0">
      <p:cViewPr>
        <p:scale>
          <a:sx n="150" d="100"/>
          <a:sy n="150" d="100"/>
        </p:scale>
        <p:origin x="1384" y="1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9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9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60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22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2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934" y="1223120"/>
            <a:ext cx="12192000" cy="2387600"/>
          </a:xfrm>
        </p:spPr>
        <p:txBody>
          <a:bodyPr>
            <a:normAutofit/>
          </a:bodyPr>
          <a:lstStyle/>
          <a:p>
            <a:r>
              <a:rPr lang="en" altLang="ko-Kore-KR" sz="4800" b="1" dirty="0"/>
              <a:t>Grover on Simplified AES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Kyung-Bae Jang, </a:t>
            </a:r>
            <a:r>
              <a:rPr lang="en" altLang="ko-KR" dirty="0" err="1"/>
              <a:t>Gyeong</a:t>
            </a:r>
            <a:r>
              <a:rPr lang="en" altLang="ko-KR" dirty="0"/>
              <a:t>-Ju Song, Hyun-Ji Kim, Hwa-</a:t>
            </a:r>
            <a:r>
              <a:rPr lang="en" altLang="ko-KR" dirty="0" err="1"/>
              <a:t>Jeong</a:t>
            </a:r>
            <a:r>
              <a:rPr lang="en" altLang="ko-KR" dirty="0"/>
              <a:t> </a:t>
            </a:r>
            <a:r>
              <a:rPr lang="en" altLang="ko-KR" dirty="0" err="1"/>
              <a:t>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4604D-9C8C-6C4D-A2EB-E597C040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Proposed Method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45CC8-9288-8843-8227-2AFA7349D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" altLang="ko-Kore-KR" sz="1900" dirty="0"/>
              <a:t>Substitution, Mix Columns, and Key Expansion, which require a lot of quantum resources, are efficiently implemented in the proposed S-AES quantum circuit.</a:t>
            </a:r>
          </a:p>
          <a:p>
            <a:pPr algn="just"/>
            <a:r>
              <a:rPr kumimoji="1" lang="en" altLang="ko-Kore-KR" sz="1900" dirty="0"/>
              <a:t>Through this, only 32 (16+16) qubits for the plaintext and key were used, and quantum gates and circuit depth were also reduced.</a:t>
            </a:r>
          </a:p>
          <a:p>
            <a:pPr algn="just"/>
            <a:endParaRPr kumimoji="1" lang="en" altLang="ko-Kore-KR" sz="1200" dirty="0"/>
          </a:p>
          <a:p>
            <a:pPr algn="just"/>
            <a:r>
              <a:rPr kumimoji="1" lang="en-US" altLang="ko-Kore-KR" sz="2400" dirty="0"/>
              <a:t>Quantum circuit for </a:t>
            </a:r>
            <a:r>
              <a:rPr kumimoji="1" lang="en-US" altLang="ko-Kore-KR" sz="2400" dirty="0" err="1"/>
              <a:t>AddRoundKey</a:t>
            </a:r>
            <a:endParaRPr kumimoji="1" lang="en-US" altLang="ko-Kore-KR" sz="2400" dirty="0"/>
          </a:p>
          <a:p>
            <a:pPr algn="just">
              <a:buFontTx/>
              <a:buChar char="-"/>
            </a:pPr>
            <a:r>
              <a:rPr kumimoji="1" lang="en" altLang="ko-Kore-KR" sz="1700" dirty="0"/>
              <a:t>Add </a:t>
            </a:r>
            <a:r>
              <a:rPr kumimoji="1" lang="en" altLang="ko-Kore-KR" sz="1700" dirty="0" err="1"/>
              <a:t>Roundkey</a:t>
            </a:r>
            <a:r>
              <a:rPr kumimoji="1" lang="en" altLang="ko-Kore-KR" sz="1700" dirty="0"/>
              <a:t> XORs the 16-bit round key to the 16-bit block 𝐵.</a:t>
            </a:r>
          </a:p>
          <a:p>
            <a:pPr algn="just">
              <a:buFontTx/>
              <a:buChar char="-"/>
            </a:pPr>
            <a:r>
              <a:rPr kumimoji="1" lang="en" altLang="ko-Kore-KR" sz="1700" dirty="0"/>
              <a:t>The quantum circuit for Add </a:t>
            </a:r>
            <a:r>
              <a:rPr kumimoji="1" lang="en" altLang="ko-Kore-KR" sz="1700" dirty="0" err="1"/>
              <a:t>Roundkey</a:t>
            </a:r>
            <a:r>
              <a:rPr kumimoji="1" lang="en" altLang="ko-Kore-KR" sz="1700" dirty="0"/>
              <a:t> can be implemented with 16 CNOT gates, which is shown in Algorithm 1.</a:t>
            </a:r>
            <a:endParaRPr kumimoji="1" lang="ko-Kore-KR" altLang="en-US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D2E87-7F4B-B745-BACC-E180B9BB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7" y="3894369"/>
            <a:ext cx="6613525" cy="238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70BBC-33EB-8F48-B0AA-A74F7FE1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Proposed Method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0A193E-745F-6C43-9B4A-B7C58D8C2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sz="2400" dirty="0"/>
              <a:t>Quantum circuit for Substitution</a:t>
            </a:r>
          </a:p>
          <a:p>
            <a:pPr>
              <a:buFontTx/>
              <a:buChar char="-"/>
            </a:pPr>
            <a:r>
              <a:rPr kumimoji="1" lang="en-US" altLang="ko-KR" sz="1900" dirty="0"/>
              <a:t>Implementing an S-box using a lookup table on a classic computer is a common choice. However, using a lookup table in a quantum computer in a superposition state is quite complex and inefficient. Thus, implementing S-box operations in ANF(Algebraic Normal Form) is a common choice in</a:t>
            </a:r>
            <a:r>
              <a:rPr kumimoji="1" lang="ko-KR" altLang="en-US" sz="1900" dirty="0"/>
              <a:t> </a:t>
            </a:r>
            <a:r>
              <a:rPr lang="en" altLang="ko-Kore-KR" sz="1900" dirty="0"/>
              <a:t>quantum computers. </a:t>
            </a:r>
          </a:p>
          <a:p>
            <a:pPr>
              <a:buFontTx/>
              <a:buChar char="-"/>
            </a:pPr>
            <a:r>
              <a:rPr kumimoji="1" lang="en" altLang="ko-Kore-KR" sz="1900" dirty="0"/>
              <a:t>We choose the implementation method based on the lookup table of S-box. Using the LIGHTER-R tool, the S-box is efficiently implemented with few quantum gates and no additional qubits.</a:t>
            </a:r>
          </a:p>
          <a:p>
            <a:pPr>
              <a:buFontTx/>
              <a:buChar char="-"/>
            </a:pPr>
            <a:r>
              <a:rPr kumimoji="1" lang="en" altLang="ko-Kore-KR" sz="1900" dirty="0"/>
              <a:t>LIGHTER-R generates a reversible ANF based on the input and output of the lookup table. Through this, it is possible to efficiently implement a quantum circuit for the S-box.</a:t>
            </a:r>
            <a:endParaRPr kumimoji="1" lang="ko-Kore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C47C6D-0107-2B4B-8DD1-D3C9DE07F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61" y="4242234"/>
            <a:ext cx="7740278" cy="2187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20EBE-5FF9-B148-8513-0731C970DA22}"/>
              </a:ext>
            </a:extLst>
          </p:cNvPr>
          <p:cNvSpPr txBox="1"/>
          <p:nvPr/>
        </p:nvSpPr>
        <p:spPr>
          <a:xfrm>
            <a:off x="3041317" y="6374031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b="1" dirty="0"/>
              <a:t>S-box quantum circuit implemented using LIGHTER-R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0819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181E9-BC89-E34C-A0CE-24BE7542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Proposed Method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E1B3-BFBC-9142-A20E-181AA9102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dirty="0"/>
              <a:t>Quantum circuit for Mix Columns</a:t>
            </a:r>
          </a:p>
          <a:p>
            <a:pPr>
              <a:buFontTx/>
              <a:buChar char="-"/>
            </a:pPr>
            <a:r>
              <a:rPr kumimoji="1" lang="en-US" altLang="ko-KR" sz="2000" dirty="0"/>
              <a:t>In this paper only 16(8 X 2) CNOT gates are used by implementing a quantum circuit based on the final result of the Mix Columns.</a:t>
            </a:r>
          </a:p>
          <a:p>
            <a:pPr>
              <a:buFontTx/>
              <a:buChar char="-"/>
            </a:pPr>
            <a:r>
              <a:rPr lang="en" altLang="ko-Kore-KR" sz="2000" dirty="0"/>
              <a:t>Below is the result after performing Mix Column to be implemented with quantum gates.</a:t>
            </a:r>
          </a:p>
          <a:p>
            <a:pPr>
              <a:buFontTx/>
              <a:buChar char="-"/>
            </a:pPr>
            <a:r>
              <a:rPr lang="en" altLang="ko-Kore-KR" sz="2000" dirty="0"/>
              <a:t>We performed CNOT gates with each other in 8- qubit to generate Mix Columns result most efficiently.</a:t>
            </a:r>
          </a:p>
          <a:p>
            <a:pPr>
              <a:buFontTx/>
              <a:buChar char="-"/>
            </a:pPr>
            <a:r>
              <a:rPr lang="en" altLang="ko-Kore-KR" sz="2000" dirty="0"/>
              <a:t>The quantum circuit for Mix Columns is shown in Algorithm 2. 16-qubit block is divided by 8-qubit to perform Mix Column (i.e. 32 CNOT = 2 ∙16 CNOT). </a:t>
            </a:r>
          </a:p>
          <a:p>
            <a:pPr>
              <a:buFontTx/>
              <a:buChar char="-"/>
            </a:pPr>
            <a:endParaRPr lang="en" altLang="ko-Kore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EF21BC-34AA-5148-A40E-676A70C58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37" y="5065799"/>
            <a:ext cx="4209229" cy="6396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FF0892-2A20-2945-A0E9-B8C8FAEA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740" y="4295440"/>
            <a:ext cx="5282123" cy="209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5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4633D-AC6F-6A45-9CE8-5B472849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Proposed Method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704EA-DAC5-3349-99E5-6C0577CE1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dirty="0"/>
              <a:t>Quantum circuit for Shift Rows</a:t>
            </a:r>
          </a:p>
          <a:p>
            <a:pPr>
              <a:buFontTx/>
              <a:buChar char="-"/>
            </a:pPr>
            <a:r>
              <a:rPr kumimoji="1" lang="en" altLang="ko-Kore-KR" sz="2000" dirty="0"/>
              <a:t>Shift Rows can be simply implemented with only Swap gates. The quantum circuit for Shift Rows using Swap gates is shown below and is not measured as quantum resources.</a:t>
            </a:r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r>
              <a:rPr kumimoji="1" lang="en" altLang="ko-Kore-KR" dirty="0"/>
              <a:t>Quantum circuit for Key Expansion</a:t>
            </a:r>
          </a:p>
          <a:p>
            <a:pPr>
              <a:buFontTx/>
              <a:buChar char="-"/>
            </a:pPr>
            <a:r>
              <a:rPr kumimoji="1" lang="en" altLang="ko-Kore-KR" sz="2000" dirty="0"/>
              <a:t>We do not allocate qubits for storing round keys in S-AES.</a:t>
            </a:r>
          </a:p>
          <a:p>
            <a:pPr>
              <a:buFontTx/>
              <a:buChar char="-"/>
            </a:pPr>
            <a:r>
              <a:rPr kumimoji="1" lang="en" altLang="ko-Kore-KR" sz="2000" dirty="0"/>
              <a:t>Using the on-the-fly method, the input key is updated before					</a:t>
            </a:r>
            <a:r>
              <a:rPr kumimoji="1" lang="ko-KR" altLang="en-US" sz="2000" dirty="0"/>
              <a:t>  </a:t>
            </a:r>
            <a:r>
              <a:rPr kumimoji="1" lang="en" altLang="ko-Kore-KR" sz="2000" dirty="0"/>
              <a:t>Add </a:t>
            </a:r>
            <a:r>
              <a:rPr kumimoji="1" lang="en" altLang="ko-Kore-KR" sz="2000" dirty="0" err="1"/>
              <a:t>Roundkey</a:t>
            </a:r>
            <a:r>
              <a:rPr kumimoji="1" lang="en" altLang="ko-Kore-KR" sz="2000" dirty="0"/>
              <a:t> and used as a round key</a:t>
            </a:r>
            <a:r>
              <a:rPr kumimoji="1" lang="en-US" altLang="ko-KR" sz="2000" dirty="0"/>
              <a:t>.</a:t>
            </a:r>
          </a:p>
          <a:p>
            <a:pPr>
              <a:buFontTx/>
              <a:buChar char="-"/>
            </a:pP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BADDD7-8600-404E-9F8E-916EAFDE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6" y="2758734"/>
            <a:ext cx="2263968" cy="37625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DCF965-BD1B-024F-8785-A5427C0BA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388" y="2421990"/>
            <a:ext cx="3230643" cy="6734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8BD701-2B9D-0E46-8558-671893A3CAD0}"/>
              </a:ext>
            </a:extLst>
          </p:cNvPr>
          <p:cNvSpPr txBox="1"/>
          <p:nvPr/>
        </p:nvSpPr>
        <p:spPr>
          <a:xfrm>
            <a:off x="8282483" y="6550223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b="1" dirty="0"/>
              <a:t>Proposed Key Expansion structure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405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E48D0-1DB3-F242-9985-4B08482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Evaluation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89E87-B757-FF49-BB92-C7BEA38900B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kumimoji="1" lang="en" altLang="ko-Kore-KR" sz="2000" dirty="0"/>
                  <a:t>To implement the proposed quantum circuit and evaluate quantum resources, the quantum programming tool </a:t>
                </a:r>
                <a:r>
                  <a:rPr kumimoji="1" lang="en" altLang="ko-Kore-KR" sz="2000" dirty="0" err="1"/>
                  <a:t>ProjectQ</a:t>
                </a:r>
                <a:r>
                  <a:rPr kumimoji="1" lang="en" altLang="ko-Kore-KR" sz="2000" dirty="0"/>
                  <a:t> provided by IBM was used, and the quantum resources required to implement S-AES are shown in Table.</a:t>
                </a:r>
              </a:p>
              <a:p>
                <a:pPr algn="just"/>
                <a:r>
                  <a:rPr kumimoji="1" lang="en" altLang="ko-Kore-KR" sz="2000" dirty="0"/>
                  <a:t>It saves more than two times the qubits compared to the previous result, and the quantum gates are also significantly reduced.</a:t>
                </a:r>
              </a:p>
              <a:p>
                <a:pPr algn="just"/>
                <a:r>
                  <a:rPr kumimoji="1" lang="en" altLang="ko-Kore-KR" sz="2000" dirty="0"/>
                  <a:t>We were able to lower the cost a lot by optimizing the S-box, Mix Columns and Key Expansion.  S-AES using a 16-bit key can recover the key with only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ko-Kore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kumimoji="1" lang="en-US" altLang="ko-Kore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ko-Kore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kumimoji="1" lang="en-US" altLang="ko-Kore-KR" sz="2000" dirty="0"/>
                  <a:t>  </a:t>
                </a:r>
                <a:r>
                  <a:rPr kumimoji="1" lang="en" altLang="ko-Kore-KR" sz="2000" dirty="0"/>
                  <a:t>searches by applying Grover's algorithm.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89E87-B757-FF49-BB92-C7BEA3890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46" t="-1250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025E3C9-B45F-314E-AE14-A74F57A5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80" y="3725741"/>
            <a:ext cx="4595040" cy="313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5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526D5-327C-2C41-91E7-E92B87BA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13B0D-E1D6-AD47-9C97-55954EF84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" altLang="ko-Kore-KR" sz="2400" dirty="0"/>
              <a:t>NIST estimates the Grover key search cost for symmetric key cryptography as     the post-quantum security strength.</a:t>
            </a:r>
          </a:p>
          <a:p>
            <a:endParaRPr kumimoji="1" lang="en" altLang="ko-Kore-KR" sz="800" dirty="0"/>
          </a:p>
          <a:p>
            <a:r>
              <a:rPr kumimoji="1" lang="en" altLang="ko-Kore-KR" sz="2400" dirty="0"/>
              <a:t>In the Grover key search, the attack cost is determined by how efficiently the target encryption process is implemented.</a:t>
            </a:r>
          </a:p>
          <a:p>
            <a:endParaRPr kumimoji="1" lang="en" altLang="ko-Kore-KR" sz="800" dirty="0"/>
          </a:p>
          <a:p>
            <a:r>
              <a:rPr kumimoji="1" lang="en" altLang="ko-Kore-KR" sz="2400" dirty="0"/>
              <a:t>In this paper, Simplified AES is efficiently implemented as a quantum circuit, and the Grover key search cost is estimated based on this.</a:t>
            </a:r>
          </a:p>
          <a:p>
            <a:endParaRPr kumimoji="1" lang="en" altLang="ko-Kore-KR" sz="800" dirty="0"/>
          </a:p>
          <a:p>
            <a:r>
              <a:rPr kumimoji="1" lang="en" altLang="ko-Kore-KR" sz="2400" dirty="0"/>
              <a:t>As a result, the attack cost was significantly reduced compared to the previous result.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773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Introduction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Related works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Proposed Method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C29E07FD-F17F-054C-A120-30F5F24F9F8C}"/>
              </a:ext>
            </a:extLst>
          </p:cNvPr>
          <p:cNvSpPr txBox="1">
            <a:spLocks/>
          </p:cNvSpPr>
          <p:nvPr/>
        </p:nvSpPr>
        <p:spPr>
          <a:xfrm>
            <a:off x="1055592" y="4448031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Evaluation and Conclusion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Quantum computers using quantum algorithms show greater computational power than classical computers in solving some problems.</a:t>
            </a:r>
          </a:p>
          <a:p>
            <a:pPr lvl="1"/>
            <a:r>
              <a:rPr lang="en-US" altLang="ko-KR" sz="1800" b="1" dirty="0"/>
              <a:t>Grover’s algorithm </a:t>
            </a:r>
            <a:r>
              <a:rPr lang="en-US" altLang="ko-KR" sz="1800" dirty="0"/>
              <a:t>: Grover’s algorithm is a quantum algorithm finds specific data with high probability among unsorted data.</a:t>
            </a:r>
            <a:endParaRPr lang="en-US" altLang="ko-KR" sz="2000" dirty="0"/>
          </a:p>
          <a:p>
            <a:r>
              <a:rPr lang="en-US" altLang="ko-KR" sz="2000" dirty="0"/>
              <a:t>Grover’s algorithm can be used in a brute force attack to recover the key of symmetric key cryptography.</a:t>
            </a:r>
          </a:p>
          <a:p>
            <a:pPr marL="0" indent="0">
              <a:buNone/>
            </a:pPr>
            <a:endParaRPr lang="en-US" altLang="ko-KR" sz="1000" dirty="0"/>
          </a:p>
          <a:p>
            <a:r>
              <a:rPr lang="en-US" altLang="ko-KR" sz="2000" dirty="0"/>
              <a:t>To do this, first, the encryption of the target cipher must be implemented as a quantum circuit so that it can be operated in a quantum computer.</a:t>
            </a:r>
          </a:p>
          <a:p>
            <a:endParaRPr lang="en-US" altLang="ko-KR" sz="1000" dirty="0"/>
          </a:p>
          <a:p>
            <a:pPr algn="just"/>
            <a:r>
              <a:rPr lang="en-US" altLang="ko-KR" sz="2000" b="1" dirty="0"/>
              <a:t>In this paper, we efficiently implement Simplified AES as a quantum circuit.</a:t>
            </a:r>
            <a:r>
              <a:rPr lang="en-US" altLang="ko-KR" sz="2000" dirty="0"/>
              <a:t> (In terms of optimization on a quantum computer, there are three elements: qubits, quantum gates, and circuit depth.)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4C9B6-ED85-3147-9DD8-909B352D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3B72F-8D31-254C-BDE8-40A545789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551487" cy="505777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kumimoji="1" lang="en-US" altLang="ko-Kore-KR" dirty="0"/>
              <a:t>Simplified</a:t>
            </a:r>
            <a:r>
              <a:rPr kumimoji="1" lang="en-US" altLang="ko-Kore-KR" sz="2400" dirty="0"/>
              <a:t> AES</a:t>
            </a:r>
            <a:endParaRPr kumimoji="1" lang="en-US" altLang="ko-KR" sz="18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kumimoji="1" lang="en-US" altLang="ko-KR" sz="1700" dirty="0"/>
              <a:t>Simplified AES (S-AES) is an algorithm that has simplified the existing AES.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kumimoji="1" lang="en-US" altLang="ko-KR" sz="17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kumimoji="1" lang="en-US" altLang="ko-KR" sz="1700" dirty="0"/>
              <a:t>It uses a 16-bit block plaintext and a 16-bit key and consists of a total of 2 rounds.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endParaRPr kumimoji="1" lang="en-US" altLang="ko-KR" sz="1700" dirty="0"/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kumimoji="1" lang="en-US" altLang="ko-KR" sz="1700" dirty="0"/>
              <a:t>Like AES, each round consists of Substitute nibble, Shift Rows, Mix Columns, and </a:t>
            </a:r>
            <a:r>
              <a:rPr kumimoji="1" lang="en-US" altLang="ko-KR" sz="1700" dirty="0" err="1"/>
              <a:t>AddRoundkey</a:t>
            </a:r>
            <a:r>
              <a:rPr kumimoji="1" lang="en-US" altLang="ko-KR" sz="1700" dirty="0"/>
              <a:t>, and Key Expansion for generating round keys is performed.</a:t>
            </a:r>
            <a:endParaRPr kumimoji="1" lang="en-US" altLang="ko-Kore-KR" sz="17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A6C9F-98A8-4A47-9B9E-D5D7FCE5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34" y="1305936"/>
            <a:ext cx="5351391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3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BD75-47AA-F148-80F2-96AA669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Simplified AES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Substitute nibble </a:t>
                </a:r>
              </a:p>
              <a:p>
                <a:pPr lvl="1" algn="just"/>
                <a:r>
                  <a:rPr kumimoji="1" lang="en-US" altLang="ko-KR" sz="1700" dirty="0"/>
                  <a:t>S-AES performs the following substitution in 4-bit units for 16-bit blocks in the Substitute nibble. </a:t>
                </a:r>
              </a:p>
              <a:p>
                <a:pPr lvl="1" algn="just"/>
                <a:r>
                  <a:rPr kumimoji="1" lang="en-US" altLang="ko-KR" sz="1700" dirty="0"/>
                  <a:t>S-AES performs 4-bit units for 16-bit blocks 4-bit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R" sz="1700" dirty="0"/>
                  <a:t>) is expressed as a polynomial and converts it to an inversion of 𝐺𝐹(16) (field polynomial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R" sz="1700" dirty="0"/>
                  <a:t>).</a:t>
                </a:r>
              </a:p>
              <a:p>
                <a:pPr lvl="1" algn="just"/>
                <a:r>
                  <a:rPr kumimoji="1" lang="en-US" altLang="ko-KR" sz="1700" dirty="0"/>
                  <a:t>After that, the substitution is completed by performing matrix multiplication and vector addition (XOR).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D461812-819D-0349-9368-079489797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51" y="3675692"/>
            <a:ext cx="4674721" cy="1277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1B83D-67D8-A24F-A229-DDCD2D5FF8D2}"/>
              </a:ext>
            </a:extLst>
          </p:cNvPr>
          <p:cNvSpPr txBox="1"/>
          <p:nvPr/>
        </p:nvSpPr>
        <p:spPr>
          <a:xfrm>
            <a:off x="1006994" y="5118450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Matrix multiplication and vector addition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08970-4209-054F-A079-ED2DD7603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3325"/>
            <a:ext cx="5684080" cy="1141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2C9C6-2A31-6F49-9EE0-8BE71AB7C156}"/>
              </a:ext>
            </a:extLst>
          </p:cNvPr>
          <p:cNvSpPr txBox="1"/>
          <p:nvPr/>
        </p:nvSpPr>
        <p:spPr>
          <a:xfrm>
            <a:off x="7858257" y="51184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S-box look up table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488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BD75-47AA-F148-80F2-96AA669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Related works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Simplified AES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Shift Rows</a:t>
                </a:r>
              </a:p>
              <a:p>
                <a:pPr lvl="1"/>
                <a:r>
                  <a:rPr kumimoji="1" lang="en-US" altLang="ko-KR" sz="1700" dirty="0"/>
                  <a:t>4-bit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en-US" altLang="ko-KR" sz="1700" dirty="0"/>
                  <a:t>) and 4-bit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kumimoji="1" lang="en-US" altLang="ko-KR" sz="1700" dirty="0"/>
                  <a:t>) are interchanged.</a:t>
                </a:r>
              </a:p>
              <a:p>
                <a:pPr marL="457200" lvl="1" indent="0">
                  <a:buNone/>
                </a:pPr>
                <a:endParaRPr kumimoji="1" lang="en-US" altLang="ko-KR" sz="17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>
                  <a:buFontTx/>
                  <a:buChar char="-"/>
                </a:pPr>
                <a:endParaRPr kumimoji="1" lang="en-US" altLang="ko-KR" sz="2000" dirty="0"/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Mix Columns</a:t>
                </a:r>
              </a:p>
              <a:p>
                <a:pPr lvl="1"/>
                <a:r>
                  <a:rPr lang="en" altLang="ko-Kore-KR" sz="1700" dirty="0"/>
                  <a:t>Mix Columns is performed on 16-bit block 𝐵. </a:t>
                </a:r>
              </a:p>
              <a:p>
                <a:pPr marL="457200" lvl="1" indent="0">
                  <a:buNone/>
                </a:pPr>
                <a:endParaRPr kumimoji="1" lang="en-US" altLang="ko-KR" sz="17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03B445C-FF21-8342-A4E9-6E9FC801C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23" y="4207851"/>
            <a:ext cx="5794282" cy="944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86751CE8-3C5B-4945-A998-76E4BD68C5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086419"/>
                  </p:ext>
                </p:extLst>
              </p:nvPr>
            </p:nvGraphicFramePr>
            <p:xfrm>
              <a:off x="861123" y="2326756"/>
              <a:ext cx="3788936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4468">
                      <a:extLst>
                        <a:ext uri="{9D8B030D-6E8A-4147-A177-3AD203B41FA5}">
                          <a16:colId xmlns:a16="http://schemas.microsoft.com/office/drawing/2014/main" val="1309318411"/>
                        </a:ext>
                      </a:extLst>
                    </a:gridCol>
                    <a:gridCol w="1894468">
                      <a:extLst>
                        <a:ext uri="{9D8B030D-6E8A-4147-A177-3AD203B41FA5}">
                          <a16:colId xmlns:a16="http://schemas.microsoft.com/office/drawing/2014/main" val="476484913"/>
                        </a:ext>
                      </a:extLst>
                    </a:gridCol>
                  </a:tblGrid>
                  <a:tr h="309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18455"/>
                      </a:ext>
                    </a:extLst>
                  </a:tr>
                  <a:tr h="309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772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9">
                <a:extLst>
                  <a:ext uri="{FF2B5EF4-FFF2-40B4-BE49-F238E27FC236}">
                    <a16:creationId xmlns:a16="http://schemas.microsoft.com/office/drawing/2014/main" id="{86751CE8-3C5B-4945-A998-76E4BD68C5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086419"/>
                  </p:ext>
                </p:extLst>
              </p:nvPr>
            </p:nvGraphicFramePr>
            <p:xfrm>
              <a:off x="861123" y="2326756"/>
              <a:ext cx="3788936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4468">
                      <a:extLst>
                        <a:ext uri="{9D8B030D-6E8A-4147-A177-3AD203B41FA5}">
                          <a16:colId xmlns:a16="http://schemas.microsoft.com/office/drawing/2014/main" val="1309318411"/>
                        </a:ext>
                      </a:extLst>
                    </a:gridCol>
                    <a:gridCol w="1894468">
                      <a:extLst>
                        <a:ext uri="{9D8B030D-6E8A-4147-A177-3AD203B41FA5}">
                          <a16:colId xmlns:a16="http://schemas.microsoft.com/office/drawing/2014/main" val="4764849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667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448" r="-667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618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t="-103448" r="-100667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3448" r="-667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7726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CDB6DB4D-E58B-D24C-99ED-FF554CA1CFBF}"/>
              </a:ext>
            </a:extLst>
          </p:cNvPr>
          <p:cNvSpPr/>
          <p:nvPr/>
        </p:nvSpPr>
        <p:spPr>
          <a:xfrm>
            <a:off x="4943903" y="2545072"/>
            <a:ext cx="430986" cy="294888"/>
          </a:xfrm>
          <a:prstGeom prst="rightArrow">
            <a:avLst>
              <a:gd name="adj1" fmla="val 36667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9">
                <a:extLst>
                  <a:ext uri="{FF2B5EF4-FFF2-40B4-BE49-F238E27FC236}">
                    <a16:creationId xmlns:a16="http://schemas.microsoft.com/office/drawing/2014/main" id="{F7BD63BB-2F2F-2D4B-B25D-6D4F268A2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837063"/>
                  </p:ext>
                </p:extLst>
              </p:nvPr>
            </p:nvGraphicFramePr>
            <p:xfrm>
              <a:off x="5668733" y="2326756"/>
              <a:ext cx="3788936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4468">
                      <a:extLst>
                        <a:ext uri="{9D8B030D-6E8A-4147-A177-3AD203B41FA5}">
                          <a16:colId xmlns:a16="http://schemas.microsoft.com/office/drawing/2014/main" val="1309318411"/>
                        </a:ext>
                      </a:extLst>
                    </a:gridCol>
                    <a:gridCol w="1894468">
                      <a:extLst>
                        <a:ext uri="{9D8B030D-6E8A-4147-A177-3AD203B41FA5}">
                          <a16:colId xmlns:a16="http://schemas.microsoft.com/office/drawing/2014/main" val="476484913"/>
                        </a:ext>
                      </a:extLst>
                    </a:gridCol>
                  </a:tblGrid>
                  <a:tr h="309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1618455"/>
                      </a:ext>
                    </a:extLst>
                  </a:tr>
                  <a:tr h="30945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ko-KR" sz="1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27726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9">
                <a:extLst>
                  <a:ext uri="{FF2B5EF4-FFF2-40B4-BE49-F238E27FC236}">
                    <a16:creationId xmlns:a16="http://schemas.microsoft.com/office/drawing/2014/main" id="{F7BD63BB-2F2F-2D4B-B25D-6D4F268A2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4837063"/>
                  </p:ext>
                </p:extLst>
              </p:nvPr>
            </p:nvGraphicFramePr>
            <p:xfrm>
              <a:off x="5668733" y="2326756"/>
              <a:ext cx="3788936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94468">
                      <a:extLst>
                        <a:ext uri="{9D8B030D-6E8A-4147-A177-3AD203B41FA5}">
                          <a16:colId xmlns:a16="http://schemas.microsoft.com/office/drawing/2014/main" val="1309318411"/>
                        </a:ext>
                      </a:extLst>
                    </a:gridCol>
                    <a:gridCol w="1894468">
                      <a:extLst>
                        <a:ext uri="{9D8B030D-6E8A-4147-A177-3AD203B41FA5}">
                          <a16:colId xmlns:a16="http://schemas.microsoft.com/office/drawing/2014/main" val="4764849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667" t="-3448" r="-100000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01342" t="-3448" r="-671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618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667" t="-103448" r="-100000" b="-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5"/>
                          <a:stretch>
                            <a:fillRect l="-101342" t="-103448" r="-671" b="-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27726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036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4BD75-47AA-F148-80F2-96AA6696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Related works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6175375" cy="5057775"/>
              </a:xfrm>
            </p:spPr>
            <p:txBody>
              <a:bodyPr/>
              <a:lstStyle/>
              <a:p>
                <a:r>
                  <a:rPr kumimoji="1" lang="en-US" altLang="ko-Kore-KR" sz="2400" dirty="0"/>
                  <a:t>Simplified AES</a:t>
                </a:r>
              </a:p>
              <a:p>
                <a:pPr>
                  <a:buFontTx/>
                  <a:buChar char="-"/>
                </a:pPr>
                <a:r>
                  <a:rPr kumimoji="1" lang="en-US" altLang="ko-KR" sz="2000" dirty="0"/>
                  <a:t>Key Expansion</a:t>
                </a:r>
              </a:p>
              <a:p>
                <a:pPr lvl="1"/>
                <a:endParaRPr kumimoji="1" lang="en-US" altLang="ko-KR" sz="1700" dirty="0"/>
              </a:p>
              <a:p>
                <a:pPr lvl="1"/>
                <a:r>
                  <a:rPr kumimoji="1" lang="en-US" altLang="ko-KR" sz="1700" dirty="0"/>
                  <a:t>The Key Expansion process is shown in right Figure.</a:t>
                </a:r>
              </a:p>
              <a:p>
                <a:pPr lvl="1"/>
                <a:endParaRPr kumimoji="1" lang="en-US" altLang="ko-KR" sz="1700" dirty="0"/>
              </a:p>
              <a:p>
                <a:pPr lvl="1"/>
                <a:r>
                  <a:rPr kumimoji="1" lang="en-US" altLang="ko-KR" sz="1700" dirty="0"/>
                  <a:t>In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Swap,</a:t>
                </a:r>
                <a:r>
                  <a:rPr kumimoji="1" lang="ko-KR" altLang="en-US" sz="1700" dirty="0"/>
                  <a:t> </a:t>
                </a:r>
                <a:r>
                  <a:rPr kumimoji="1" lang="en-US" altLang="ko-KR" sz="17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kumimoji="1" lang="en-US" altLang="ko-KR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sSub>
                      <m:sSubPr>
                        <m:ctrlPr>
                          <a:rPr kumimoji="1" lang="en-US" altLang="ko-K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en-US" altLang="ko-KR" sz="1700" dirty="0"/>
                  <a:t>) and(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kumimoji="1" lang="en-US" altLang="ko-KR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b>
                      <m:sSubPr>
                        <m:ctrlPr>
                          <a:rPr kumimoji="1" lang="en-US" altLang="ko-K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sz="17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sz="17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ko-KR" sz="1700" dirty="0"/>
                  <a:t>) are exchanged and substitution is performed for each 4-bit. </a:t>
                </a:r>
              </a:p>
              <a:p>
                <a:pPr lvl="1"/>
                <a:endParaRPr kumimoji="1" lang="en-US" altLang="ko-KR" sz="1700" dirty="0"/>
              </a:p>
              <a:p>
                <a:pPr lvl="1"/>
                <a:r>
                  <a:rPr kumimoji="1" lang="en-US" altLang="ko-KR" sz="1700" dirty="0"/>
                  <a:t>1000 0000 and 0011 0000 are round constants.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674E788-AEEC-A345-855B-A662B7E374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6175375" cy="5057775"/>
              </a:xfrm>
              <a:blipFill>
                <a:blip r:embed="rId2"/>
                <a:stretch>
                  <a:fillRect l="-1437" t="-1500" r="-123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53F5B0-53D4-5944-96C4-4B7631F9F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465" y="1288472"/>
            <a:ext cx="4685202" cy="520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3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E9236-FA4C-7949-9618-B2D10ABA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6C382-09FD-AC42-95DD-14220C0CC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Quantum</a:t>
            </a:r>
            <a:r>
              <a:rPr kumimoji="1" lang="en-US" altLang="ko-Kore-KR" sz="2400" dirty="0"/>
              <a:t> Computing</a:t>
            </a:r>
          </a:p>
          <a:p>
            <a:pPr>
              <a:buFontTx/>
              <a:buChar char="-"/>
            </a:pPr>
            <a:r>
              <a:rPr kumimoji="1" lang="en-US" altLang="ko-Kore-KR" sz="1800" dirty="0"/>
              <a:t>Quantum computers are reversible for all operations except observation.</a:t>
            </a:r>
          </a:p>
          <a:p>
            <a:pPr>
              <a:buFontTx/>
              <a:buChar char="-"/>
            </a:pPr>
            <a:r>
              <a:rPr kumimoji="1" lang="en-US" altLang="ko-Kore-KR" sz="1800" dirty="0"/>
              <a:t>In other words, it should be possible to restore the initial state again using only the output values.</a:t>
            </a:r>
          </a:p>
          <a:p>
            <a:pPr>
              <a:buFontTx/>
              <a:buChar char="-"/>
            </a:pPr>
            <a:r>
              <a:rPr kumimoji="1" lang="en-US" altLang="ko-Kore-KR" sz="1800" dirty="0"/>
              <a:t>The figure below shows a representative quantum gates with reversible characteristics that can replace logic gates of classical computers.</a:t>
            </a:r>
            <a:endParaRPr kumimoji="1" lang="ko-Kore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63A9DA-2136-EB4A-84F8-636E50C1A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5" b="59845"/>
          <a:stretch/>
        </p:blipFill>
        <p:spPr>
          <a:xfrm>
            <a:off x="6400799" y="3181524"/>
            <a:ext cx="3031333" cy="11416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25E621-75C1-0947-B3CE-FD5A99454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02" b="57302"/>
          <a:stretch/>
        </p:blipFill>
        <p:spPr>
          <a:xfrm>
            <a:off x="2978250" y="3373830"/>
            <a:ext cx="2255046" cy="1079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8233E-2243-0547-964E-B1F992308489}"/>
              </a:ext>
            </a:extLst>
          </p:cNvPr>
          <p:cNvSpPr txBox="1"/>
          <p:nvPr/>
        </p:nvSpPr>
        <p:spPr>
          <a:xfrm>
            <a:off x="3523743" y="436428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Not gate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291A3-B4B7-D04D-A385-4308200C0BE0}"/>
              </a:ext>
            </a:extLst>
          </p:cNvPr>
          <p:cNvSpPr txBox="1"/>
          <p:nvPr/>
        </p:nvSpPr>
        <p:spPr>
          <a:xfrm>
            <a:off x="7028411" y="4323129"/>
            <a:ext cx="134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CNOT gate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D78FAE-3A63-F946-91C6-7EA58444D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220" r="54102"/>
          <a:stretch/>
        </p:blipFill>
        <p:spPr>
          <a:xfrm>
            <a:off x="2924570" y="5094558"/>
            <a:ext cx="2255046" cy="8543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B4384-34EF-8246-A739-CE68F48BB6E9}"/>
              </a:ext>
            </a:extLst>
          </p:cNvPr>
          <p:cNvSpPr txBox="1"/>
          <p:nvPr/>
        </p:nvSpPr>
        <p:spPr>
          <a:xfrm>
            <a:off x="3371875" y="60764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Swap gate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95D68-625B-4C40-A2AB-EEDCBC6BFFF7}"/>
              </a:ext>
            </a:extLst>
          </p:cNvPr>
          <p:cNvSpPr txBox="1"/>
          <p:nvPr/>
        </p:nvSpPr>
        <p:spPr>
          <a:xfrm>
            <a:off x="7093932" y="6183371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Toffoli gate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5C8132-CB7F-B047-BB02-6CB3A23E7A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5" t="57574"/>
          <a:stretch/>
        </p:blipFill>
        <p:spPr>
          <a:xfrm>
            <a:off x="6457951" y="4911006"/>
            <a:ext cx="3031333" cy="12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0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0F9AB-909D-AC48-8FB7-B79067C7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D8CEB5-78BE-7A42-A3BA-4AA576D9EAE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Grover Search Algorithm</a:t>
                </a:r>
              </a:p>
              <a:p>
                <a:pPr>
                  <a:buFontTx/>
                  <a:buChar char="-"/>
                </a:pPr>
                <a:r>
                  <a:rPr kumimoji="1" lang="en" altLang="ko-Kore-KR" sz="1800" dirty="0"/>
                  <a:t>Grover search algorithm consists of oracle and diffusion operator.</a:t>
                </a:r>
              </a:p>
              <a:p>
                <a:pPr>
                  <a:buFontTx/>
                  <a:buChar char="-"/>
                </a:pPr>
                <a:r>
                  <a:rPr kumimoji="1" lang="en" altLang="ko-Kore-KR" sz="1800" dirty="0"/>
                  <a:t>In Grover key search, oracle returns the key for known plaintext-ciphertext pairs. Because it operates in the superposition state, the diffusion operator amplifies the amplitude of the key returned by the oracle.</a:t>
                </a:r>
              </a:p>
              <a:p>
                <a:pPr>
                  <a:buFontTx/>
                  <a:buChar char="-"/>
                </a:pPr>
                <a:r>
                  <a:rPr kumimoji="1" lang="en" altLang="ko-Kore-KR" sz="1800" dirty="0"/>
                  <a:t>Grover key </a:t>
                </a:r>
                <a:r>
                  <a:rPr kumimoji="1" lang="en" altLang="ko-Kore-KR" sz="1800"/>
                  <a:t>search search </a:t>
                </a:r>
                <a:r>
                  <a:rPr kumimoji="1" lang="en" altLang="ko-Kore-KR" sz="1800" dirty="0"/>
                  <a:t>the key with high probability by repeating the oracle and diffusion operator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ko-Kore-KR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kumimoji="1"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1" lang="en-US" altLang="ko-Kore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kumimoji="1" lang="en-US" altLang="ko-Kore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kumimoji="1" lang="en-US" altLang="ko-Kore-KR" sz="1800" dirty="0"/>
                  <a:t> times for an n-bit key.</a:t>
                </a:r>
                <a:endParaRPr kumimoji="1" lang="ko-Kore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D8CEB5-78BE-7A42-A3BA-4AA576D9EA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56DB3A5-03F8-5941-82B3-52FCB6C2F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644" y="3388551"/>
            <a:ext cx="7312712" cy="34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68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1152</Words>
  <Application>Microsoft Macintosh PowerPoint</Application>
  <PresentationFormat>와이드스크린</PresentationFormat>
  <Paragraphs>115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Grover on Simplified AES</vt:lpstr>
      <vt:lpstr>PowerPoint 프레젠테이션</vt:lpstr>
      <vt:lpstr>Introduction</vt:lpstr>
      <vt:lpstr>Related works</vt:lpstr>
      <vt:lpstr>Related works</vt:lpstr>
      <vt:lpstr>Related works</vt:lpstr>
      <vt:lpstr>Related works</vt:lpstr>
      <vt:lpstr>Related works</vt:lpstr>
      <vt:lpstr>Related works</vt:lpstr>
      <vt:lpstr>Proposed Method</vt:lpstr>
      <vt:lpstr>Proposed Method</vt:lpstr>
      <vt:lpstr>Proposed Method</vt:lpstr>
      <vt:lpstr>Proposed Method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69</cp:revision>
  <dcterms:created xsi:type="dcterms:W3CDTF">2019-03-05T04:29:07Z</dcterms:created>
  <dcterms:modified xsi:type="dcterms:W3CDTF">2021-10-13T07:12:05Z</dcterms:modified>
</cp:coreProperties>
</file>