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B6D2EC"/>
    <a:srgbClr val="996633"/>
    <a:srgbClr val="663300"/>
    <a:srgbClr val="F6DCAC"/>
    <a:srgbClr val="F8E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0" autoAdjust="0"/>
    <p:restoredTop sz="94660"/>
  </p:normalViewPr>
  <p:slideViewPr>
    <p:cSldViewPr snapToGrid="0">
      <p:cViewPr varScale="1">
        <p:scale>
          <a:sx n="25" d="100"/>
          <a:sy n="25" d="100"/>
        </p:scale>
        <p:origin x="311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2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1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9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2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7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9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8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1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5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5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9242-00DD-4C54-A747-B139066CE34A}" type="datetimeFigureOut">
              <a:rPr lang="ko-KR" altLang="en-US" smtClean="0"/>
              <a:t>2023. 9. 6.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6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08087" y="420160"/>
            <a:ext cx="28885975" cy="2598017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10" b="1" dirty="0" err="1">
                <a:solidFill>
                  <a:schemeClr val="tx1"/>
                </a:solidFill>
                <a:ea typeface="문체부 제목 돋음체" panose="020B0609000101010101" pitchFamily="49" charset="-127"/>
              </a:rPr>
              <a:t>영지식</a:t>
            </a:r>
            <a:r>
              <a:rPr lang="ko-KR" altLang="en-US" sz="11310" b="1" dirty="0">
                <a:solidFill>
                  <a:schemeClr val="tx1"/>
                </a:solidFill>
                <a:ea typeface="문체부 제목 돋음체" panose="020B0609000101010101" pitchFamily="49" charset="-127"/>
              </a:rPr>
              <a:t> 증명 기반 합의알고리즘 연구 동향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3683" y="3196560"/>
            <a:ext cx="23189580" cy="1310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959" dirty="0"/>
              <a:t>김원웅</a:t>
            </a:r>
            <a:r>
              <a:rPr lang="en-US" altLang="ko-KR" sz="3959" baseline="30000" dirty="0"/>
              <a:t> *</a:t>
            </a:r>
            <a:r>
              <a:rPr lang="en-US" altLang="ko-KR" sz="3959" dirty="0"/>
              <a:t>,</a:t>
            </a:r>
            <a:r>
              <a:rPr lang="ko-KR" altLang="en-US" sz="3959" dirty="0"/>
              <a:t> 강예준</a:t>
            </a:r>
            <a:r>
              <a:rPr lang="en-US" altLang="ko-KR" sz="3959" baseline="30000" dirty="0"/>
              <a:t> *</a:t>
            </a:r>
            <a:r>
              <a:rPr lang="en-US" altLang="ko-KR" sz="3959" dirty="0"/>
              <a:t>,</a:t>
            </a:r>
            <a:r>
              <a:rPr lang="ko-KR" altLang="en-US" sz="3959" dirty="0"/>
              <a:t> 김현지</a:t>
            </a:r>
            <a:r>
              <a:rPr lang="en-US" altLang="ko-KR" sz="3959" baseline="30000" dirty="0"/>
              <a:t> *</a:t>
            </a:r>
            <a:r>
              <a:rPr lang="en-US" altLang="ko-KR" sz="3959" dirty="0"/>
              <a:t>,</a:t>
            </a:r>
            <a:r>
              <a:rPr lang="ko-KR" altLang="en-US" sz="3959" dirty="0"/>
              <a:t> </a:t>
            </a:r>
            <a:r>
              <a:rPr lang="ko-KR" altLang="en-US" sz="3959" dirty="0" err="1"/>
              <a:t>서화정</a:t>
            </a:r>
            <a:r>
              <a:rPr lang="en-US" altLang="ko-KR" sz="3959" baseline="30000" dirty="0"/>
              <a:t>*†</a:t>
            </a:r>
          </a:p>
          <a:p>
            <a:pPr algn="ctr"/>
            <a:r>
              <a:rPr lang="en-US" altLang="ko-KR" sz="3959" baseline="30000" dirty="0"/>
              <a:t>*</a:t>
            </a:r>
            <a:r>
              <a:rPr lang="ko-KR" altLang="en-US" sz="3959" dirty="0"/>
              <a:t>한성대학교 대학원 </a:t>
            </a:r>
            <a:r>
              <a:rPr lang="en-US" altLang="ko-KR" sz="3959" dirty="0"/>
              <a:t>IT</a:t>
            </a:r>
            <a:r>
              <a:rPr lang="ko-KR" altLang="en-US" sz="3959" dirty="0" err="1"/>
              <a:t>융합공학부</a:t>
            </a:r>
            <a:endParaRPr lang="ko-KR" altLang="en-US" sz="3959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08085" y="4714794"/>
            <a:ext cx="28885975" cy="3765937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8832" y="6099785"/>
            <a:ext cx="27234963" cy="20674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/>
              <a:t>블록체인의 투명성에 의해 원치 않은 민감한 정보를 드러내게 되는 프라이버시 문제 존재</a:t>
            </a:r>
            <a:endParaRPr lang="en-US" altLang="ko-KR" sz="4524" dirty="0"/>
          </a:p>
          <a:p>
            <a:pPr>
              <a:lnSpc>
                <a:spcPct val="150000"/>
              </a:lnSpc>
            </a:pPr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/>
              <a:t>이를 해결하기 위한 다양한 </a:t>
            </a:r>
            <a:r>
              <a:rPr lang="en-US" altLang="ko-KR" sz="4524" dirty="0"/>
              <a:t>Zero-Knowledge Proof (ZKP) </a:t>
            </a:r>
            <a:r>
              <a:rPr lang="ko-KR" altLang="en-US" sz="4524" dirty="0"/>
              <a:t>기반 합의 알고리즘이 연구되고 있음</a:t>
            </a:r>
            <a:endParaRPr lang="en-US" altLang="ko-KR" sz="4524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08084" y="4714794"/>
            <a:ext cx="3595599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>
                <a:solidFill>
                  <a:schemeClr val="bg1"/>
                </a:solidFill>
              </a:rPr>
              <a:t>요  약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2" name="TextBox 1"/>
          <p:cNvSpPr txBox="1"/>
          <p:nvPr/>
        </p:nvSpPr>
        <p:spPr>
          <a:xfrm>
            <a:off x="446766" y="41764796"/>
            <a:ext cx="29147294" cy="70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959" dirty="0"/>
              <a:t>https://crypto.modoo.at/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08085" y="8733934"/>
            <a:ext cx="28885975" cy="4938770"/>
          </a:xfrm>
          <a:prstGeom prst="roundRect">
            <a:avLst>
              <a:gd name="adj" fmla="val 12014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58832" y="10125594"/>
            <a:ext cx="27234963" cy="31118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/>
              <a:t>암호화폐의 등장으로 금융권에서 블록체인 주목</a:t>
            </a:r>
            <a:endParaRPr lang="en-US" altLang="ko-KR" sz="4524" dirty="0"/>
          </a:p>
          <a:p>
            <a:pPr>
              <a:lnSpc>
                <a:spcPct val="150000"/>
              </a:lnSpc>
            </a:pPr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/>
              <a:t>블록체인의 특성상 거래에 대한 검증을 위해 계좌 잔액</a:t>
            </a:r>
            <a:r>
              <a:rPr lang="en-US" altLang="ko-KR" sz="4524" dirty="0"/>
              <a:t>,</a:t>
            </a:r>
            <a:r>
              <a:rPr lang="ko-KR" altLang="en-US" sz="4524" dirty="0"/>
              <a:t> 송수신자</a:t>
            </a:r>
            <a:r>
              <a:rPr lang="en-US" altLang="ko-KR" sz="4524" dirty="0"/>
              <a:t>,</a:t>
            </a:r>
            <a:r>
              <a:rPr lang="ko-KR" altLang="en-US" sz="4524" dirty="0"/>
              <a:t> 거래 내용 등의 민감 정보 노출</a:t>
            </a:r>
            <a:endParaRPr lang="en-US" altLang="ko-KR" sz="4524" dirty="0"/>
          </a:p>
          <a:p>
            <a:pPr>
              <a:lnSpc>
                <a:spcPct val="150000"/>
              </a:lnSpc>
            </a:pPr>
            <a:r>
              <a:rPr lang="ko-KR" altLang="en-US" sz="4524" dirty="0"/>
              <a:t>●</a:t>
            </a:r>
            <a:r>
              <a:rPr lang="en-US" altLang="ko-KR" sz="4524" dirty="0"/>
              <a:t> ZKP</a:t>
            </a:r>
            <a:r>
              <a:rPr lang="ko-KR" altLang="en-US" sz="4524" dirty="0" err="1"/>
              <a:t>를</a:t>
            </a:r>
            <a:r>
              <a:rPr lang="ko-KR" altLang="en-US" sz="4524" dirty="0"/>
              <a:t> 통해 민감 정보를 드러내지 않고 거래에 대한 검증을 수행</a:t>
            </a:r>
            <a:endParaRPr lang="en-US" altLang="ko-KR" sz="4524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08084" y="8733934"/>
            <a:ext cx="14429522" cy="1206864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 dirty="0">
                <a:solidFill>
                  <a:schemeClr val="bg1"/>
                </a:solidFill>
              </a:rPr>
              <a:t>블록체인에서 </a:t>
            </a:r>
            <a:r>
              <a:rPr lang="en-US" altLang="ko-KR" sz="5090" b="1" dirty="0">
                <a:solidFill>
                  <a:schemeClr val="bg1"/>
                </a:solidFill>
              </a:rPr>
              <a:t>ZKP</a:t>
            </a:r>
            <a:r>
              <a:rPr lang="ko-KR" altLang="en-US" sz="5090" b="1" dirty="0">
                <a:solidFill>
                  <a:schemeClr val="bg1"/>
                </a:solidFill>
              </a:rPr>
              <a:t> 기반 합의 알고리즘의 중요성 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08085" y="13895169"/>
            <a:ext cx="28885975" cy="6549664"/>
          </a:xfrm>
          <a:prstGeom prst="roundRect">
            <a:avLst>
              <a:gd name="adj" fmla="val 12014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58831" y="15000433"/>
            <a:ext cx="27234963" cy="52004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/>
              <a:t>스마트 </a:t>
            </a:r>
            <a:r>
              <a:rPr lang="ko-KR" altLang="en-US" sz="4524" dirty="0" err="1"/>
              <a:t>컨트랙트와</a:t>
            </a:r>
            <a:r>
              <a:rPr lang="ko-KR" altLang="en-US" sz="4524" dirty="0"/>
              <a:t> </a:t>
            </a:r>
            <a:r>
              <a:rPr lang="en-US" altLang="ko-KR" sz="4524" dirty="0"/>
              <a:t>ZKP </a:t>
            </a:r>
            <a:r>
              <a:rPr lang="ko-KR" altLang="en-US" sz="4524" dirty="0"/>
              <a:t>중 하나인 </a:t>
            </a:r>
            <a:r>
              <a:rPr lang="en-US" altLang="ko-KR" sz="4524" dirty="0" err="1"/>
              <a:t>zk</a:t>
            </a:r>
            <a:r>
              <a:rPr lang="en-US" altLang="ko-KR" sz="4524" dirty="0"/>
              <a:t>-SNARKs</a:t>
            </a:r>
            <a:r>
              <a:rPr lang="ko-KR" altLang="en-US" sz="4524" dirty="0" err="1"/>
              <a:t>를</a:t>
            </a:r>
            <a:r>
              <a:rPr lang="ko-KR" altLang="en-US" sz="4524" dirty="0"/>
              <a:t> 결합하여 개인 정보 보호를 기반으로 하는 거래 시스템을 구축하여 개인 정보 보호 및 블록의 효율적인 검증을 가능하게 함</a:t>
            </a:r>
            <a:endParaRPr lang="en-US" altLang="ko-KR" sz="4524" dirty="0"/>
          </a:p>
          <a:p>
            <a:pPr>
              <a:lnSpc>
                <a:spcPct val="150000"/>
              </a:lnSpc>
            </a:pPr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/>
              <a:t>스마트 </a:t>
            </a:r>
            <a:r>
              <a:rPr lang="ko-KR" altLang="en-US" sz="4524" dirty="0" err="1"/>
              <a:t>컨트랙트에서는</a:t>
            </a:r>
            <a:r>
              <a:rPr lang="ko-KR" altLang="en-US" sz="4524" dirty="0"/>
              <a:t> 거래 시 필수적으로 잔액의 소유권과 잔액 범위를 증명</a:t>
            </a:r>
            <a:endParaRPr lang="en-US" altLang="ko-KR" sz="4524" dirty="0"/>
          </a:p>
          <a:p>
            <a:pPr>
              <a:lnSpc>
                <a:spcPct val="150000"/>
              </a:lnSpc>
            </a:pPr>
            <a:r>
              <a:rPr lang="ko-KR" altLang="en-US" sz="4524" dirty="0"/>
              <a:t>● 이 때</a:t>
            </a:r>
            <a:r>
              <a:rPr lang="en-US" altLang="ko-KR" sz="4524" dirty="0"/>
              <a:t>,</a:t>
            </a:r>
            <a:r>
              <a:rPr lang="ko-KR" altLang="en-US" sz="4524" dirty="0"/>
              <a:t> </a:t>
            </a:r>
            <a:r>
              <a:rPr lang="en-US" altLang="ko-KR" sz="4524" dirty="0"/>
              <a:t>ZKP</a:t>
            </a:r>
            <a:r>
              <a:rPr lang="ko-KR" altLang="en-US" sz="4524" dirty="0" err="1"/>
              <a:t>를</a:t>
            </a:r>
            <a:r>
              <a:rPr lang="ko-KR" altLang="en-US" sz="4524" dirty="0"/>
              <a:t> 통해 증명의 여부만을 판단하고 주소와 송금 금액을 암호화하여 민감 정보를 보호</a:t>
            </a:r>
            <a:endParaRPr lang="en-US" altLang="ko-KR" sz="4524" dirty="0"/>
          </a:p>
          <a:p>
            <a:pPr>
              <a:lnSpc>
                <a:spcPct val="150000"/>
              </a:lnSpc>
            </a:pPr>
            <a:r>
              <a:rPr lang="ko-KR" altLang="en-US" sz="4524" dirty="0"/>
              <a:t>● 결론적으로 증명 크기를 압축하고 스마트 계약을 검증할 때 이상적인 시간 비용을 달성</a:t>
            </a:r>
            <a:endParaRPr lang="en-US" altLang="ko-KR" sz="4524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08084" y="13895167"/>
            <a:ext cx="3595599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90" b="1" dirty="0">
                <a:solidFill>
                  <a:schemeClr val="bg1"/>
                </a:solidFill>
              </a:rPr>
              <a:t>[1]</a:t>
            </a:r>
            <a:endParaRPr lang="ko-KR" altLang="en-US" sz="5090" b="1" dirty="0">
              <a:solidFill>
                <a:schemeClr val="bg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21777" y="20684307"/>
            <a:ext cx="28885975" cy="7526559"/>
          </a:xfrm>
          <a:prstGeom prst="roundRect">
            <a:avLst>
              <a:gd name="adj" fmla="val 6285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58831" y="21754569"/>
            <a:ext cx="27234963" cy="62504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/>
              <a:t>블록체인을 사물인터넷</a:t>
            </a:r>
            <a:r>
              <a:rPr lang="en-US" altLang="ko-KR" sz="4524" dirty="0"/>
              <a:t>(IoT) </a:t>
            </a:r>
            <a:r>
              <a:rPr lang="ko-KR" altLang="en-US" sz="4524" dirty="0"/>
              <a:t>및 모바일 </a:t>
            </a:r>
            <a:r>
              <a:rPr lang="ko-KR" altLang="en-US" sz="4524" dirty="0" err="1"/>
              <a:t>엣지</a:t>
            </a:r>
            <a:r>
              <a:rPr lang="ko-KR" altLang="en-US" sz="4524" dirty="0"/>
              <a:t> 컴퓨팅</a:t>
            </a:r>
            <a:r>
              <a:rPr lang="en-US" altLang="ko-KR" sz="4524" dirty="0"/>
              <a:t>(MEC)</a:t>
            </a:r>
            <a:r>
              <a:rPr lang="ko-KR" altLang="en-US" sz="4524" dirty="0"/>
              <a:t> 시스템의 데이터 비용 지불 메커니즘으로 적용</a:t>
            </a:r>
            <a:endParaRPr lang="en-US" altLang="ko-KR" sz="4524" dirty="0"/>
          </a:p>
          <a:p>
            <a:pPr>
              <a:lnSpc>
                <a:spcPct val="150000"/>
              </a:lnSpc>
            </a:pPr>
            <a:r>
              <a:rPr lang="ko-KR" altLang="en-US" sz="4524" dirty="0"/>
              <a:t>●</a:t>
            </a:r>
            <a:r>
              <a:rPr lang="en-US" altLang="ko-KR" sz="4524" dirty="0"/>
              <a:t> ZKP</a:t>
            </a:r>
            <a:r>
              <a:rPr lang="ko-KR" altLang="en-US" sz="4524" dirty="0"/>
              <a:t>는 대규모 데이터 공유에 있어 여러 번의 토큰 트랜잭션이 요구되어 </a:t>
            </a:r>
            <a:r>
              <a:rPr lang="en-US" altLang="ko-KR" sz="4524" dirty="0"/>
              <a:t>IoT</a:t>
            </a:r>
            <a:r>
              <a:rPr lang="ko-KR" altLang="en-US" sz="4524" dirty="0"/>
              <a:t> 및 </a:t>
            </a:r>
            <a:r>
              <a:rPr lang="ko-KR" altLang="en-US" sz="4524" dirty="0" err="1"/>
              <a:t>엣지</a:t>
            </a:r>
            <a:r>
              <a:rPr lang="ko-KR" altLang="en-US" sz="4524" dirty="0"/>
              <a:t> 장치에서의 계산 오버헤드 발생</a:t>
            </a:r>
            <a:endParaRPr lang="en-US" altLang="ko-KR" sz="4524" dirty="0"/>
          </a:p>
          <a:p>
            <a:pPr>
              <a:lnSpc>
                <a:spcPct val="150000"/>
              </a:lnSpc>
            </a:pPr>
            <a:r>
              <a:rPr lang="ko-KR" altLang="en-US" sz="4524" dirty="0"/>
              <a:t>● 이를 해결하기 위해 </a:t>
            </a:r>
            <a:r>
              <a:rPr lang="en-US" altLang="ko-KR" sz="4524" dirty="0"/>
              <a:t>ZKP </a:t>
            </a:r>
            <a:r>
              <a:rPr lang="ko-KR" altLang="en-US" sz="4524" dirty="0"/>
              <a:t>기반 익명 지불을 사전에 발행하여 최종 데이터 교환 가격과 관련하여 지불을 완료</a:t>
            </a:r>
            <a:endParaRPr lang="en-US" altLang="ko-KR" sz="4524" dirty="0"/>
          </a:p>
          <a:p>
            <a:pPr>
              <a:lnSpc>
                <a:spcPct val="150000"/>
              </a:lnSpc>
            </a:pPr>
            <a:r>
              <a:rPr lang="ko-KR" altLang="en-US" sz="4524" dirty="0"/>
              <a:t>● 또한 </a:t>
            </a:r>
            <a:r>
              <a:rPr lang="en-US" altLang="ko-KR" sz="4524" dirty="0"/>
              <a:t>ZKP</a:t>
            </a:r>
            <a:r>
              <a:rPr lang="ko-KR" altLang="en-US" sz="4524" dirty="0" err="1"/>
              <a:t>를</a:t>
            </a:r>
            <a:r>
              <a:rPr lang="ko-KR" altLang="en-US" sz="4524" dirty="0"/>
              <a:t> 오프체인 결제 채널과 통합하여  메인 체인의 작업량 절감</a:t>
            </a:r>
            <a:endParaRPr lang="en-US" altLang="ko-KR" sz="4524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721776" y="20633509"/>
            <a:ext cx="3595599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90" b="1" dirty="0" err="1">
                <a:solidFill>
                  <a:schemeClr val="bg1"/>
                </a:solidFill>
              </a:rPr>
              <a:t>LiteZKP</a:t>
            </a:r>
            <a:r>
              <a:rPr lang="en-US" altLang="ko-KR" sz="5090" b="1" dirty="0">
                <a:solidFill>
                  <a:schemeClr val="bg1"/>
                </a:solidFill>
              </a:rPr>
              <a:t> [2]</a:t>
            </a:r>
            <a:endParaRPr lang="ko-KR" altLang="en-US" sz="509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3568" y="41512786"/>
            <a:ext cx="2460454" cy="1205622"/>
          </a:xfrm>
          <a:prstGeom prst="rect">
            <a:avLst/>
          </a:prstGeom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092864D-7969-AFF8-A123-AF16790D6FB6}"/>
              </a:ext>
            </a:extLst>
          </p:cNvPr>
          <p:cNvSpPr/>
          <p:nvPr/>
        </p:nvSpPr>
        <p:spPr>
          <a:xfrm>
            <a:off x="758885" y="36268731"/>
            <a:ext cx="28885975" cy="5116472"/>
          </a:xfrm>
          <a:prstGeom prst="roundRect">
            <a:avLst>
              <a:gd name="adj" fmla="val 6285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633B5-8A39-FEF0-2963-A440810DA9A5}"/>
              </a:ext>
            </a:extLst>
          </p:cNvPr>
          <p:cNvSpPr txBox="1"/>
          <p:nvPr/>
        </p:nvSpPr>
        <p:spPr>
          <a:xfrm>
            <a:off x="1709632" y="37571696"/>
            <a:ext cx="27234963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/>
              <a:t>[1]</a:t>
            </a:r>
            <a:r>
              <a:rPr lang="ko-KR" altLang="en-US" sz="4000" dirty="0"/>
              <a:t> </a:t>
            </a:r>
            <a:r>
              <a:rPr lang="en" altLang="ko-KR" sz="4000" dirty="0"/>
              <a:t>Wang, </a:t>
            </a:r>
            <a:r>
              <a:rPr lang="en" altLang="ko-KR" sz="4000" dirty="0" err="1"/>
              <a:t>Jin</a:t>
            </a:r>
            <a:r>
              <a:rPr lang="en" altLang="ko-KR" sz="4000" dirty="0"/>
              <a:t>, et al. "Block Verification Mechanism Based on Zero-Knowledge Proof in Blockchain." </a:t>
            </a:r>
            <a:r>
              <a:rPr lang="en" altLang="ko-KR" sz="4000" dirty="0" err="1"/>
              <a:t>Comput</a:t>
            </a:r>
            <a:r>
              <a:rPr lang="en" altLang="ko-KR" sz="4000" dirty="0"/>
              <a:t>. Syst. Sci. Eng. 45.2 (2023): 1805-1819.</a:t>
            </a:r>
            <a:endParaRPr lang="en-US" altLang="ko-KR" sz="4000" dirty="0"/>
          </a:p>
          <a:p>
            <a:r>
              <a:rPr lang="en-US" altLang="ko-KR" sz="4000" dirty="0"/>
              <a:t>[2]</a:t>
            </a:r>
            <a:r>
              <a:rPr lang="ko-KR" altLang="en-US" sz="4000" dirty="0"/>
              <a:t> </a:t>
            </a:r>
            <a:r>
              <a:rPr lang="en" altLang="ko-KR" sz="4000" dirty="0"/>
              <a:t>Boo, </a:t>
            </a:r>
            <a:r>
              <a:rPr lang="en" altLang="ko-KR" sz="4000" dirty="0" err="1"/>
              <a:t>EunSeong</a:t>
            </a:r>
            <a:r>
              <a:rPr lang="en" altLang="ko-KR" sz="4000" dirty="0"/>
              <a:t>, </a:t>
            </a:r>
            <a:r>
              <a:rPr lang="en" altLang="ko-KR" sz="4000" dirty="0" err="1"/>
              <a:t>Joongheon</a:t>
            </a:r>
            <a:r>
              <a:rPr lang="en" altLang="ko-KR" sz="4000" dirty="0"/>
              <a:t> Kim, and </a:t>
            </a:r>
            <a:r>
              <a:rPr lang="en" altLang="ko-KR" sz="4000" dirty="0" err="1"/>
              <a:t>JeongGil</a:t>
            </a:r>
            <a:r>
              <a:rPr lang="en" altLang="ko-KR" sz="4000" dirty="0"/>
              <a:t> Ko. "</a:t>
            </a:r>
            <a:r>
              <a:rPr lang="en" altLang="ko-KR" sz="4000" dirty="0" err="1"/>
              <a:t>LiteZKP</a:t>
            </a:r>
            <a:r>
              <a:rPr lang="en" altLang="ko-KR" sz="4000" dirty="0"/>
              <a:t>: Lightening zero-knowledge proof-based blockchains for IoT and edge platforms." IEEE Systems Journal 16.1 (2021): 112-123.</a:t>
            </a:r>
            <a:endParaRPr lang="en-US" altLang="ko-KR" sz="4000" dirty="0"/>
          </a:p>
          <a:p>
            <a:r>
              <a:rPr lang="en-US" altLang="ko-KR" sz="4000" dirty="0"/>
              <a:t>[3]</a:t>
            </a:r>
            <a:r>
              <a:rPr lang="ko-KR" altLang="en-US" sz="4000" dirty="0"/>
              <a:t> </a:t>
            </a:r>
            <a:r>
              <a:rPr lang="en" altLang="ko-KR" sz="4000" dirty="0"/>
              <a:t>Li, </a:t>
            </a:r>
            <a:r>
              <a:rPr lang="en" altLang="ko-KR" sz="4000" dirty="0" err="1"/>
              <a:t>Wanxin</a:t>
            </a:r>
            <a:r>
              <a:rPr lang="en" altLang="ko-KR" sz="4000" dirty="0"/>
              <a:t>, et al. "P-</a:t>
            </a:r>
            <a:r>
              <a:rPr lang="en" altLang="ko-KR" sz="4000" dirty="0" err="1"/>
              <a:t>cft</a:t>
            </a:r>
            <a:r>
              <a:rPr lang="en" altLang="ko-KR" sz="4000" dirty="0"/>
              <a:t>: A privacy-preserving and</a:t>
            </a:r>
            <a:r>
              <a:rPr lang="ko-KR" altLang="en-US" sz="4000" dirty="0"/>
              <a:t> </a:t>
            </a:r>
            <a:r>
              <a:rPr lang="en-US" altLang="ko-KR" sz="4000" dirty="0"/>
              <a:t>crash fault tolerant consensus algorithm for permissioned blockchains.</a:t>
            </a:r>
            <a:r>
              <a:rPr lang="en" altLang="ko-KR" sz="4000" dirty="0"/>
              <a:t>” 2021 4</a:t>
            </a:r>
            <a:r>
              <a:rPr lang="en" altLang="ko-KR" sz="4000" baseline="30000" dirty="0"/>
              <a:t>th</a:t>
            </a:r>
            <a:r>
              <a:rPr lang="en" altLang="ko-KR" sz="4000" dirty="0"/>
              <a:t> International Conference on Hot Information-Centric Networking (</a:t>
            </a:r>
            <a:r>
              <a:rPr lang="en" altLang="ko-KR" sz="4000" dirty="0" err="1"/>
              <a:t>HotICN</a:t>
            </a:r>
            <a:r>
              <a:rPr lang="en" altLang="ko-KR" sz="4000" dirty="0"/>
              <a:t>). IEEE, 2021</a:t>
            </a:r>
            <a:endParaRPr lang="en-US" altLang="ko-KR" sz="4000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E5D14A0F-A1A1-6376-4C4F-BD07355232A4}"/>
              </a:ext>
            </a:extLst>
          </p:cNvPr>
          <p:cNvSpPr/>
          <p:nvPr/>
        </p:nvSpPr>
        <p:spPr>
          <a:xfrm>
            <a:off x="758884" y="36287074"/>
            <a:ext cx="3595599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 dirty="0">
                <a:solidFill>
                  <a:schemeClr val="bg1"/>
                </a:solidFill>
              </a:rPr>
              <a:t>참고문헌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7D8CED3E-4FD3-CD88-45A6-20CD11EF17D5}"/>
              </a:ext>
            </a:extLst>
          </p:cNvPr>
          <p:cNvSpPr/>
          <p:nvPr/>
        </p:nvSpPr>
        <p:spPr>
          <a:xfrm>
            <a:off x="764640" y="28510930"/>
            <a:ext cx="28885975" cy="7526559"/>
          </a:xfrm>
          <a:prstGeom prst="roundRect">
            <a:avLst>
              <a:gd name="adj" fmla="val 6285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C4B544-1CF3-8EF2-E38C-0A405F5DAD23}"/>
              </a:ext>
            </a:extLst>
          </p:cNvPr>
          <p:cNvSpPr txBox="1"/>
          <p:nvPr/>
        </p:nvSpPr>
        <p:spPr>
          <a:xfrm>
            <a:off x="1584390" y="29589438"/>
            <a:ext cx="27234963" cy="6244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524" dirty="0"/>
              <a:t>●</a:t>
            </a:r>
            <a:r>
              <a:rPr lang="en-US" altLang="ko-KR" sz="4524" dirty="0"/>
              <a:t> Hyperledger Ursa </a:t>
            </a:r>
            <a:r>
              <a:rPr lang="ko-KR" altLang="en-US" sz="4524" dirty="0"/>
              <a:t>암호화 라이브러리를 사용하여 허가형 블록체인을 위한 </a:t>
            </a:r>
            <a:r>
              <a:rPr lang="ko-KR" altLang="en-US" sz="4524" dirty="0" err="1"/>
              <a:t>영지식</a:t>
            </a:r>
            <a:r>
              <a:rPr lang="ko-KR" altLang="en-US" sz="4524" dirty="0"/>
              <a:t> 충돌 장애 허용 합의 알고리즘 제안</a:t>
            </a:r>
            <a:endParaRPr lang="en-US" altLang="ko-KR" sz="4524" dirty="0"/>
          </a:p>
          <a:p>
            <a:pPr>
              <a:lnSpc>
                <a:spcPct val="150000"/>
              </a:lnSpc>
            </a:pPr>
            <a:r>
              <a:rPr lang="ko-KR" altLang="en-US" sz="4524" dirty="0"/>
              <a:t>● 허가형 블록체인이기에 인증 기관이 노드들에게 거래 메시지 검증을 위한 </a:t>
            </a:r>
            <a:r>
              <a:rPr lang="ko-KR" altLang="en-US" sz="4524" dirty="0" err="1"/>
              <a:t>키쌍을</a:t>
            </a:r>
            <a:r>
              <a:rPr lang="ko-KR" altLang="en-US" sz="4524" dirty="0"/>
              <a:t> 발급</a:t>
            </a:r>
            <a:endParaRPr lang="en-US" altLang="ko-KR" sz="4524" dirty="0"/>
          </a:p>
          <a:p>
            <a:pPr>
              <a:lnSpc>
                <a:spcPct val="150000"/>
              </a:lnSpc>
            </a:pPr>
            <a:r>
              <a:rPr lang="ko-KR" altLang="en-US" sz="4524" dirty="0"/>
              <a:t>● 노드들은 일회성 </a:t>
            </a:r>
            <a:r>
              <a:rPr lang="ko-KR" altLang="en-US" sz="4524" dirty="0" err="1"/>
              <a:t>영지식</a:t>
            </a:r>
            <a:r>
              <a:rPr lang="ko-KR" altLang="en-US" sz="4524" dirty="0"/>
              <a:t> 증명을 생성하고 블록을 생성한 후</a:t>
            </a:r>
            <a:r>
              <a:rPr lang="en-US" altLang="ko-KR" sz="4524" dirty="0"/>
              <a:t>,</a:t>
            </a:r>
            <a:r>
              <a:rPr lang="ko-KR" altLang="en-US" sz="4524" dirty="0"/>
              <a:t> 다른 노드들에게 </a:t>
            </a:r>
            <a:r>
              <a:rPr lang="ko-KR" altLang="en-US" sz="4524" dirty="0" err="1"/>
              <a:t>브로드캐스팅</a:t>
            </a:r>
            <a:endParaRPr lang="en-US" altLang="ko-KR" sz="4524" dirty="0"/>
          </a:p>
          <a:p>
            <a:pPr>
              <a:lnSpc>
                <a:spcPct val="150000"/>
              </a:lnSpc>
            </a:pPr>
            <a:r>
              <a:rPr lang="ko-KR" altLang="en-US" sz="4524" dirty="0"/>
              <a:t>● 전달된 메시지를 받은 노드들은 일회성 </a:t>
            </a:r>
            <a:r>
              <a:rPr lang="ko-KR" altLang="en-US" sz="4524" dirty="0" err="1"/>
              <a:t>영지식</a:t>
            </a:r>
            <a:r>
              <a:rPr lang="ko-KR" altLang="en-US" sz="4524" dirty="0"/>
              <a:t> 증명의 진위 여부를 확인한 후 </a:t>
            </a:r>
            <a:r>
              <a:rPr lang="en-US" altLang="ko-KR" sz="4524" dirty="0"/>
              <a:t>(N – 1)/2 </a:t>
            </a:r>
            <a:r>
              <a:rPr lang="ko-KR" altLang="en-US" sz="4524" dirty="0"/>
              <a:t>이상의 노드들이 성공적으로 검증하였을 경우 블록을 </a:t>
            </a:r>
            <a:r>
              <a:rPr lang="ko-KR" altLang="en-US" sz="4524" dirty="0" err="1"/>
              <a:t>커밋</a:t>
            </a:r>
            <a:endParaRPr lang="en-US" altLang="ko-KR" sz="4524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152ADD24-9B79-2FEF-B50C-992D8502CC8B}"/>
              </a:ext>
            </a:extLst>
          </p:cNvPr>
          <p:cNvSpPr/>
          <p:nvPr/>
        </p:nvSpPr>
        <p:spPr>
          <a:xfrm>
            <a:off x="764639" y="28460129"/>
            <a:ext cx="3595599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90" b="1" dirty="0">
                <a:solidFill>
                  <a:schemeClr val="bg1"/>
                </a:solidFill>
              </a:rPr>
              <a:t>P-CFT [3]</a:t>
            </a:r>
            <a:endParaRPr lang="ko-KR" altLang="en-US" sz="509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26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647</TotalTime>
  <Words>422</Words>
  <Application>Microsoft Macintosh PowerPoint</Application>
  <PresentationFormat>사용자 지정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 </cp:lastModifiedBy>
  <cp:revision>54</cp:revision>
  <dcterms:created xsi:type="dcterms:W3CDTF">2017-09-25T14:51:22Z</dcterms:created>
  <dcterms:modified xsi:type="dcterms:W3CDTF">2023-09-06T12:06:59Z</dcterms:modified>
</cp:coreProperties>
</file>