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81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2023-09-08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441221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64-bit ARMv8 </a:t>
            </a:r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상에서의 </a:t>
            </a:r>
            <a:endParaRPr lang="en-US" altLang="ko-KR" sz="11310" b="1" dirty="0">
              <a:solidFill>
                <a:schemeClr val="tx1"/>
              </a:solidFill>
              <a:ea typeface="문체부 제목 돋음체" panose="020B0609000101010101" pitchFamily="49" charset="-127"/>
            </a:endParaRPr>
          </a:p>
          <a:p>
            <a:pPr algn="ctr"/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블록 암호 최적 구현 동향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959" dirty="0"/>
              <a:t>이민우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 </a:t>
            </a:r>
            <a:r>
              <a:rPr lang="ko-KR" altLang="en-US" sz="3959" dirty="0" err="1"/>
              <a:t>권혁동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 </a:t>
            </a:r>
            <a:r>
              <a:rPr lang="ko-KR" altLang="en-US" sz="3959" dirty="0" err="1"/>
              <a:t>심민주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 </a:t>
            </a:r>
            <a:r>
              <a:rPr lang="ko-KR" altLang="en-US" sz="3959" dirty="0" err="1"/>
              <a:t>송경주</a:t>
            </a:r>
            <a:r>
              <a:rPr lang="en-US" altLang="ko-KR" sz="3959" baseline="30000" dirty="0"/>
              <a:t> *</a:t>
            </a:r>
            <a:r>
              <a:rPr lang="en-US" altLang="ko-KR" sz="3959" dirty="0"/>
              <a:t>, </a:t>
            </a:r>
            <a:r>
              <a:rPr lang="ko-KR" altLang="en-US" sz="3959" dirty="0" err="1"/>
              <a:t>서화정</a:t>
            </a:r>
            <a:r>
              <a:rPr lang="ko-KR" altLang="en-US" sz="3959" dirty="0"/>
              <a:t> </a:t>
            </a:r>
            <a:r>
              <a:rPr lang="en-US" altLang="ko-KR" sz="3959" baseline="30000" dirty="0"/>
              <a:t> *†</a:t>
            </a:r>
            <a:endParaRPr lang="en-US" altLang="ko-KR" sz="3959" dirty="0"/>
          </a:p>
          <a:p>
            <a:pPr algn="ctr"/>
            <a:r>
              <a:rPr lang="en-US" altLang="ko-KR" sz="3959" baseline="30000" dirty="0"/>
              <a:t>* </a:t>
            </a:r>
            <a:r>
              <a:rPr lang="ko-KR" altLang="en-US" sz="3959" dirty="0"/>
              <a:t>한성대학교 대학원 </a:t>
            </a:r>
            <a:r>
              <a:rPr lang="en-US" altLang="ko-KR" sz="3959" dirty="0"/>
              <a:t>IT</a:t>
            </a:r>
            <a:r>
              <a:rPr lang="ko-KR" altLang="en-US" sz="3959" dirty="0" err="1"/>
              <a:t>융합공학부</a:t>
            </a:r>
            <a:endParaRPr lang="ko-KR" altLang="en-US" sz="3959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5" y="6543594"/>
            <a:ext cx="28885975" cy="441221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832" y="7971104"/>
            <a:ext cx="2723496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dirty="0"/>
              <a:t>●</a:t>
            </a:r>
            <a:r>
              <a:rPr lang="en-US" altLang="ko-KR" sz="4000" dirty="0"/>
              <a:t> </a:t>
            </a:r>
            <a:r>
              <a:rPr lang="ko-KR" altLang="en-US" sz="4000" dirty="0"/>
              <a:t>사물인터넷 기술이 발전함에 따라 </a:t>
            </a:r>
            <a:r>
              <a:rPr lang="en-US" altLang="ko-KR" sz="4000" dirty="0"/>
              <a:t>IoT</a:t>
            </a:r>
            <a:r>
              <a:rPr lang="ko-KR" altLang="en-US" sz="4000" dirty="0"/>
              <a:t>기기의 개인정보를 보호하기 위해 다양한 경량암호가 개발되고 있다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</a:t>
            </a:r>
            <a:r>
              <a:rPr lang="en-US" altLang="ko-KR" sz="4000" dirty="0"/>
              <a:t> </a:t>
            </a:r>
            <a:r>
              <a:rPr lang="ko-KR" altLang="en-US" sz="4000" dirty="0"/>
              <a:t>사물인터넷 기기는 </a:t>
            </a:r>
            <a:r>
              <a:rPr lang="ko-KR" altLang="en-US" sz="4000" dirty="0" err="1"/>
              <a:t>저사양</a:t>
            </a:r>
            <a:r>
              <a:rPr lang="ko-KR" altLang="en-US" sz="4000" dirty="0"/>
              <a:t> 프로세서를 탑재하기에 메모리</a:t>
            </a:r>
            <a:r>
              <a:rPr lang="en-US" altLang="ko-KR" sz="4000" dirty="0"/>
              <a:t>, </a:t>
            </a:r>
            <a:r>
              <a:rPr lang="ko-KR" altLang="en-US" sz="4000" dirty="0"/>
              <a:t>성능</a:t>
            </a:r>
            <a:r>
              <a:rPr lang="en-US" altLang="ko-KR" sz="4000" dirty="0"/>
              <a:t>, </a:t>
            </a:r>
            <a:r>
              <a:rPr lang="ko-KR" altLang="en-US" sz="4000" dirty="0"/>
              <a:t>전력 등이 제한적이다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 이에 기존에 사용되고 있는 암호 알고리즘을 최적 구현하여 </a:t>
            </a:r>
            <a:r>
              <a:rPr lang="ko-KR" altLang="en-US" sz="4000" dirty="0" err="1"/>
              <a:t>저사양</a:t>
            </a:r>
            <a:r>
              <a:rPr lang="ko-KR" altLang="en-US" sz="4000" dirty="0"/>
              <a:t> 프로세서에 탑재한 연구가 진행중이다</a:t>
            </a:r>
            <a:r>
              <a:rPr lang="en-US" altLang="ko-KR" sz="4000" dirty="0"/>
              <a:t>.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654359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>
                <a:solidFill>
                  <a:schemeClr val="bg1"/>
                </a:solidFill>
              </a:rPr>
              <a:t>서론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446766" y="41764796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8085" y="11214241"/>
            <a:ext cx="28885975" cy="733059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57791" y="12638024"/>
            <a:ext cx="27234963" cy="5509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dirty="0"/>
              <a:t>●</a:t>
            </a:r>
            <a:r>
              <a:rPr lang="en-US" altLang="ko-KR" sz="4000" dirty="0"/>
              <a:t> </a:t>
            </a:r>
            <a:r>
              <a:rPr lang="ko-KR" altLang="en-US" sz="4000" dirty="0"/>
              <a:t>블록암호 </a:t>
            </a:r>
            <a:r>
              <a:rPr lang="en-US" altLang="ko-KR" sz="4000" dirty="0"/>
              <a:t>SKINNY</a:t>
            </a:r>
            <a:r>
              <a:rPr lang="ko-KR" altLang="en-US" sz="4000" dirty="0"/>
              <a:t>는 </a:t>
            </a:r>
            <a:r>
              <a:rPr lang="en-US" altLang="ko-KR" sz="4000" dirty="0"/>
              <a:t>NIST</a:t>
            </a:r>
            <a:r>
              <a:rPr lang="ko-KR" altLang="en-US" sz="4000" dirty="0"/>
              <a:t> </a:t>
            </a:r>
            <a:r>
              <a:rPr lang="en-US" altLang="ko-KR" sz="4000" dirty="0"/>
              <a:t>LWC(</a:t>
            </a:r>
            <a:r>
              <a:rPr lang="en-US" altLang="ko-KR" sz="4000" dirty="0" err="1"/>
              <a:t>LightWeight</a:t>
            </a:r>
            <a:r>
              <a:rPr lang="en-US" altLang="ko-KR" sz="4000" dirty="0"/>
              <a:t> Cryptography) </a:t>
            </a:r>
            <a:r>
              <a:rPr lang="ko-KR" altLang="en-US" sz="4000" dirty="0"/>
              <a:t>공모전에서 발표된 </a:t>
            </a:r>
            <a:r>
              <a:rPr lang="en-US" altLang="ko-KR" sz="4000" dirty="0"/>
              <a:t>Romulus </a:t>
            </a:r>
            <a:r>
              <a:rPr lang="ko-KR" altLang="en-US" sz="4000" dirty="0"/>
              <a:t>암호에 활용되는 </a:t>
            </a:r>
            <a:r>
              <a:rPr lang="en-US" altLang="ko-KR" sz="4000" dirty="0" err="1"/>
              <a:t>Tweakey</a:t>
            </a:r>
            <a:r>
              <a:rPr lang="en-US" altLang="ko-KR" sz="4000" dirty="0"/>
              <a:t> </a:t>
            </a:r>
            <a:r>
              <a:rPr lang="ko-KR" altLang="en-US" sz="4000" dirty="0"/>
              <a:t>프레임워크로 설계된 </a:t>
            </a:r>
            <a:r>
              <a:rPr lang="en-US" altLang="ko-KR" sz="4000" dirty="0"/>
              <a:t>Tweakable </a:t>
            </a:r>
            <a:r>
              <a:rPr lang="ko-KR" altLang="en-US" sz="4000" dirty="0" err="1"/>
              <a:t>블록암호이며</a:t>
            </a:r>
            <a:r>
              <a:rPr lang="en-US" altLang="ko-KR" sz="4000" dirty="0"/>
              <a:t>, 64-bit, 128-bit </a:t>
            </a:r>
            <a:r>
              <a:rPr lang="ko-KR" altLang="en-US" sz="4000" dirty="0"/>
              <a:t>블록 길이를 지원한다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</a:t>
            </a:r>
            <a:r>
              <a:rPr lang="en-US" altLang="ko-KR" sz="4000" dirty="0"/>
              <a:t> </a:t>
            </a:r>
            <a:r>
              <a:rPr lang="ko-KR" altLang="en-US" sz="4000" dirty="0"/>
              <a:t>라운드 함수는 </a:t>
            </a:r>
            <a:r>
              <a:rPr lang="en-US" altLang="ko-KR" sz="4000" dirty="0"/>
              <a:t>AES</a:t>
            </a:r>
            <a:r>
              <a:rPr lang="ko-KR" altLang="en-US" sz="4000" dirty="0"/>
              <a:t>와 유사하게 동작하며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AddTweakey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SubCell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AddConstant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Shiftrows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Mixcolumns</a:t>
            </a:r>
            <a:r>
              <a:rPr lang="ko-KR" altLang="en-US" sz="4000" dirty="0"/>
              <a:t>로 구성된다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</a:t>
            </a:r>
            <a:r>
              <a:rPr lang="en-US" altLang="ko-KR" sz="4000" dirty="0"/>
              <a:t> </a:t>
            </a:r>
            <a:r>
              <a:rPr lang="ko-KR" altLang="en-US" sz="4000" dirty="0"/>
              <a:t>최적 구현은 테이블 벡터 조회 명령어인 </a:t>
            </a:r>
            <a:r>
              <a:rPr lang="en-US" altLang="ko-KR" sz="4000" dirty="0"/>
              <a:t>TBL </a:t>
            </a:r>
            <a:r>
              <a:rPr lang="ko-KR" altLang="en-US" sz="4000" dirty="0"/>
              <a:t>명령어를 사용하여 진행되었으며</a:t>
            </a:r>
            <a:r>
              <a:rPr lang="en-US" altLang="ko-KR" sz="4000" dirty="0"/>
              <a:t>, </a:t>
            </a:r>
            <a:r>
              <a:rPr lang="en-US" altLang="ko-KR" sz="4000" dirty="0" err="1"/>
              <a:t>SubCell</a:t>
            </a:r>
            <a:r>
              <a:rPr lang="en-US" altLang="ko-KR" sz="4000" dirty="0"/>
              <a:t> </a:t>
            </a:r>
            <a:r>
              <a:rPr lang="ko-KR" altLang="en-US" sz="4000" dirty="0"/>
              <a:t>함수에서의 </a:t>
            </a:r>
            <a:r>
              <a:rPr lang="en-US" altLang="ko-KR" sz="4000" dirty="0"/>
              <a:t>S-BOX </a:t>
            </a:r>
            <a:r>
              <a:rPr lang="ko-KR" altLang="en-US" sz="4000" dirty="0"/>
              <a:t>테이블을 활용한 치환과 </a:t>
            </a:r>
            <a:r>
              <a:rPr lang="en-US" altLang="ko-KR" sz="4000" dirty="0" err="1"/>
              <a:t>ShiftRows</a:t>
            </a:r>
            <a:r>
              <a:rPr lang="en-US" altLang="ko-KR" sz="4000" dirty="0"/>
              <a:t> </a:t>
            </a:r>
            <a:r>
              <a:rPr lang="ko-KR" altLang="en-US" sz="4000" dirty="0"/>
              <a:t>함수의 </a:t>
            </a:r>
            <a:r>
              <a:rPr lang="en-US" altLang="ko-KR" sz="4000" dirty="0"/>
              <a:t>Permutation </a:t>
            </a:r>
            <a:r>
              <a:rPr lang="ko-KR" altLang="en-US" sz="4000" dirty="0"/>
              <a:t>연산을 효율적으로 구현했다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 성능 측정 결과 기존 레퍼런스 </a:t>
            </a:r>
            <a:r>
              <a:rPr lang="en-US" altLang="ko-KR" sz="4000" dirty="0"/>
              <a:t>C </a:t>
            </a:r>
            <a:r>
              <a:rPr lang="ko-KR" altLang="en-US" sz="4000" dirty="0"/>
              <a:t>코드 대비 </a:t>
            </a:r>
            <a:r>
              <a:rPr lang="en-US" altLang="ko-KR" sz="4000" dirty="0"/>
              <a:t>128-bit </a:t>
            </a:r>
            <a:r>
              <a:rPr lang="ko-KR" altLang="en-US" sz="4000" dirty="0"/>
              <a:t>키의 경우 약 </a:t>
            </a:r>
            <a:r>
              <a:rPr lang="en-US" altLang="ko-KR" sz="4000" dirty="0"/>
              <a:t>19</a:t>
            </a:r>
            <a:r>
              <a:rPr lang="ko-KR" altLang="en-US" sz="4000" dirty="0"/>
              <a:t>배의 성능 향상을 확인할 수 있었고</a:t>
            </a:r>
            <a:r>
              <a:rPr lang="en-US" altLang="ko-KR" sz="4000" dirty="0"/>
              <a:t>, 256-bit </a:t>
            </a:r>
            <a:r>
              <a:rPr lang="ko-KR" altLang="en-US" sz="4000" dirty="0"/>
              <a:t>키의 경우 약 </a:t>
            </a:r>
            <a:r>
              <a:rPr lang="en-US" altLang="ko-KR" sz="4000" dirty="0"/>
              <a:t>25</a:t>
            </a:r>
            <a:r>
              <a:rPr lang="ko-KR" altLang="en-US" sz="4000" dirty="0"/>
              <a:t>배의 성능 향상을 확인할 수 있었으며</a:t>
            </a:r>
            <a:r>
              <a:rPr lang="en-US" altLang="ko-KR" sz="4000" dirty="0"/>
              <a:t>, 384-bit </a:t>
            </a:r>
            <a:r>
              <a:rPr lang="ko-KR" altLang="en-US" sz="4000" dirty="0"/>
              <a:t>키의 경우 약 </a:t>
            </a:r>
            <a:r>
              <a:rPr lang="en-US" altLang="ko-KR" sz="4000" dirty="0"/>
              <a:t>32</a:t>
            </a:r>
            <a:r>
              <a:rPr lang="ko-KR" altLang="en-US" sz="4000" dirty="0"/>
              <a:t>배의 성능 향상을 확인할 수 있었다</a:t>
            </a:r>
            <a:r>
              <a:rPr lang="en-US" altLang="ko-KR" sz="4000" dirty="0"/>
              <a:t>.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88879" y="11183180"/>
            <a:ext cx="11784121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90" b="1" dirty="0">
                <a:solidFill>
                  <a:schemeClr val="bg1"/>
                </a:solidFill>
              </a:rPr>
              <a:t>SKINNY Tweakable </a:t>
            </a:r>
            <a:r>
              <a:rPr lang="ko-KR" altLang="en-US" sz="5090" b="1" dirty="0">
                <a:solidFill>
                  <a:schemeClr val="bg1"/>
                </a:solidFill>
              </a:rPr>
              <a:t>블록암호 최적 구현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68" y="41512786"/>
            <a:ext cx="2460454" cy="1205622"/>
          </a:xfrm>
          <a:prstGeom prst="rect">
            <a:avLst/>
          </a:prstGeom>
        </p:spPr>
      </p:pic>
      <p:sp>
        <p:nvSpPr>
          <p:cNvPr id="10" name="모서리가 둥근 직사각형 48">
            <a:extLst>
              <a:ext uri="{FF2B5EF4-FFF2-40B4-BE49-F238E27FC236}">
                <a16:creationId xmlns:a16="http://schemas.microsoft.com/office/drawing/2014/main" id="{8D97DA37-9D97-68FF-829F-5EDB67A8B9F7}"/>
              </a:ext>
            </a:extLst>
          </p:cNvPr>
          <p:cNvSpPr/>
          <p:nvPr/>
        </p:nvSpPr>
        <p:spPr>
          <a:xfrm>
            <a:off x="681153" y="18834325"/>
            <a:ext cx="28885975" cy="9975279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1488F-318B-78C0-012D-EDD508779D6B}"/>
              </a:ext>
            </a:extLst>
          </p:cNvPr>
          <p:cNvSpPr txBox="1"/>
          <p:nvPr/>
        </p:nvSpPr>
        <p:spPr>
          <a:xfrm>
            <a:off x="1631899" y="20306340"/>
            <a:ext cx="27234963" cy="80637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dirty="0"/>
              <a:t>●</a:t>
            </a:r>
            <a:r>
              <a:rPr lang="en-US" altLang="ko-KR" sz="4000" dirty="0"/>
              <a:t> NIST LCW </a:t>
            </a:r>
            <a:r>
              <a:rPr lang="ko-KR" altLang="en-US" sz="4000" dirty="0"/>
              <a:t>공모전에서 발표된 </a:t>
            </a:r>
            <a:r>
              <a:rPr lang="en-US" altLang="ko-KR" sz="4000" dirty="0"/>
              <a:t>SPARKLE</a:t>
            </a:r>
            <a:r>
              <a:rPr lang="ko-KR" altLang="en-US" sz="4000" dirty="0"/>
              <a:t>은</a:t>
            </a:r>
            <a:r>
              <a:rPr lang="en-US" altLang="ko-KR" sz="4000" dirty="0"/>
              <a:t> SPARX </a:t>
            </a:r>
            <a:r>
              <a:rPr lang="ko-KR" altLang="en-US" sz="4000" dirty="0"/>
              <a:t>블록 암호보다 더 큰 블록 크기를 지니며</a:t>
            </a:r>
            <a:r>
              <a:rPr lang="en-US" altLang="ko-KR" sz="4000" dirty="0"/>
              <a:t>,</a:t>
            </a:r>
            <a:r>
              <a:rPr lang="ko-KR" altLang="en-US" sz="4000" dirty="0"/>
              <a:t> 고정된 키를 사용하는 구조를 지닌다</a:t>
            </a:r>
            <a:r>
              <a:rPr lang="en-US" altLang="ko-KR" sz="4000" dirty="0"/>
              <a:t>.</a:t>
            </a:r>
          </a:p>
          <a:p>
            <a:endParaRPr lang="en-US" altLang="ko-KR" dirty="0"/>
          </a:p>
          <a:p>
            <a:r>
              <a:rPr lang="ko-KR" altLang="en-US" sz="4000" dirty="0"/>
              <a:t>●</a:t>
            </a:r>
            <a:r>
              <a:rPr lang="en-US" altLang="ko-KR" sz="4000" dirty="0"/>
              <a:t> SPARKLE </a:t>
            </a:r>
            <a:r>
              <a:rPr lang="ko-KR" altLang="en-US" sz="4000" dirty="0"/>
              <a:t>순열은 덧셈과 회전</a:t>
            </a:r>
            <a:r>
              <a:rPr lang="en-US" altLang="ko-KR" sz="4000" dirty="0"/>
              <a:t>, </a:t>
            </a:r>
            <a:r>
              <a:rPr lang="ko-KR" altLang="en-US" sz="4000" dirty="0"/>
              <a:t>그리고 </a:t>
            </a:r>
            <a:r>
              <a:rPr lang="en-US" altLang="ko-KR" sz="4000" dirty="0"/>
              <a:t>XOR </a:t>
            </a:r>
            <a:r>
              <a:rPr lang="ko-KR" altLang="en-US" sz="4000" dirty="0"/>
              <a:t>연산을 구성요소로 갖는 </a:t>
            </a:r>
            <a:r>
              <a:rPr lang="en-US" altLang="ko-KR" sz="4000" dirty="0"/>
              <a:t>ARX</a:t>
            </a:r>
            <a:r>
              <a:rPr lang="ko-KR" altLang="en-US" sz="4000" dirty="0"/>
              <a:t>구조를 따르며</a:t>
            </a:r>
            <a:r>
              <a:rPr lang="en-US" altLang="ko-KR" sz="4000" dirty="0"/>
              <a:t>, ARX </a:t>
            </a:r>
            <a:r>
              <a:rPr lang="ko-KR" altLang="en-US" sz="4000" dirty="0"/>
              <a:t>구조는 산술 및 논리 연산 시 추가적인 클럭 사이클 없이 한쪽의 입력 데이터에 대해 시프트 연산을 적용할 수 있는 배럴 </a:t>
            </a:r>
            <a:r>
              <a:rPr lang="ko-KR" altLang="en-US" sz="4000" dirty="0" err="1"/>
              <a:t>시프터를</a:t>
            </a:r>
            <a:r>
              <a:rPr lang="ko-KR" altLang="en-US" sz="4000" dirty="0"/>
              <a:t> 이용할 수 있어 효율적인 구현이 가능하다</a:t>
            </a:r>
            <a:r>
              <a:rPr lang="en-US" altLang="ko-KR" sz="4000" dirty="0"/>
              <a:t>. 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 최적화 구현 제안 방법은 </a:t>
            </a:r>
            <a:r>
              <a:rPr lang="en-US" altLang="ko-KR" sz="4000" dirty="0"/>
              <a:t>64-bit ARM A64 </a:t>
            </a:r>
            <a:r>
              <a:rPr lang="ko-KR" altLang="en-US" sz="4000" dirty="0"/>
              <a:t>명령어를 이용한 구현과 </a:t>
            </a:r>
            <a:r>
              <a:rPr lang="en-US" altLang="ko-KR" sz="4000" dirty="0"/>
              <a:t>NEON ASIMD(Advanced Single Instruction Multiple Data) </a:t>
            </a:r>
            <a:r>
              <a:rPr lang="ko-KR" altLang="en-US" sz="4000" dirty="0"/>
              <a:t>명령어를 이용한 두 가지 방법을 제안했다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 </a:t>
            </a:r>
            <a:r>
              <a:rPr lang="en-US" altLang="ko-KR" sz="4000" dirty="0"/>
              <a:t>A64 </a:t>
            </a:r>
            <a:r>
              <a:rPr lang="ko-KR" altLang="en-US" sz="4000" dirty="0"/>
              <a:t>기반 제안 구현은 </a:t>
            </a:r>
            <a:r>
              <a:rPr lang="en-US" altLang="ko-KR" sz="4000" dirty="0"/>
              <a:t>C </a:t>
            </a:r>
            <a:r>
              <a:rPr lang="ko-KR" altLang="en-US" sz="4000" dirty="0"/>
              <a:t>레퍼런스 구현에 비해 </a:t>
            </a:r>
            <a:r>
              <a:rPr lang="en-US" altLang="ko-KR" sz="4000" dirty="0"/>
              <a:t>SPARKLE256</a:t>
            </a:r>
            <a:r>
              <a:rPr lang="ko-KR" altLang="en-US" sz="4000" dirty="0"/>
              <a:t>에선 약 </a:t>
            </a:r>
            <a:r>
              <a:rPr lang="en-US" altLang="ko-KR" sz="4000" dirty="0"/>
              <a:t>1.72</a:t>
            </a:r>
            <a:r>
              <a:rPr lang="ko-KR" altLang="en-US" sz="4000" dirty="0"/>
              <a:t>배</a:t>
            </a:r>
            <a:r>
              <a:rPr lang="en-US" altLang="ko-KR" sz="4000" dirty="0"/>
              <a:t>, SPARKLE 384</a:t>
            </a:r>
            <a:r>
              <a:rPr lang="ko-KR" altLang="en-US" sz="4000" dirty="0"/>
              <a:t>에선 약 </a:t>
            </a:r>
            <a:r>
              <a:rPr lang="en-US" altLang="ko-KR" sz="4000" dirty="0"/>
              <a:t>1.81</a:t>
            </a:r>
            <a:r>
              <a:rPr lang="ko-KR" altLang="en-US" sz="4000" dirty="0"/>
              <a:t>배</a:t>
            </a:r>
            <a:r>
              <a:rPr lang="en-US" altLang="ko-KR" sz="4000" dirty="0"/>
              <a:t>, SPARKLE 512</a:t>
            </a:r>
            <a:r>
              <a:rPr lang="ko-KR" altLang="en-US" sz="4000" dirty="0"/>
              <a:t>에선 약 </a:t>
            </a:r>
            <a:r>
              <a:rPr lang="en-US" altLang="ko-KR" sz="4000" dirty="0"/>
              <a:t>1.69</a:t>
            </a:r>
            <a:r>
              <a:rPr lang="ko-KR" altLang="en-US" sz="4000" dirty="0"/>
              <a:t>배 효율적인 성능을 보였다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 </a:t>
            </a:r>
            <a:r>
              <a:rPr lang="en-US" altLang="ko-KR" sz="4000" dirty="0"/>
              <a:t>ASIMD </a:t>
            </a:r>
            <a:r>
              <a:rPr lang="ko-KR" altLang="en-US" sz="4000" dirty="0"/>
              <a:t>기반 구현물은 </a:t>
            </a:r>
            <a:r>
              <a:rPr lang="en-US" altLang="ko-KR" sz="4000" dirty="0"/>
              <a:t>A64 </a:t>
            </a:r>
            <a:r>
              <a:rPr lang="ko-KR" altLang="en-US" sz="4000" dirty="0"/>
              <a:t>구현물에 비해 좋지 않은 성능을 보였으며</a:t>
            </a:r>
            <a:r>
              <a:rPr lang="en-US" altLang="ko-KR" sz="4000" dirty="0"/>
              <a:t>, </a:t>
            </a:r>
            <a:r>
              <a:rPr lang="ko-KR" altLang="en-US" sz="4000" dirty="0"/>
              <a:t>이는 </a:t>
            </a:r>
            <a:r>
              <a:rPr lang="en-US" altLang="ko-KR" sz="4000" dirty="0"/>
              <a:t>ARX-box </a:t>
            </a:r>
            <a:r>
              <a:rPr lang="ko-KR" altLang="en-US" sz="4000" dirty="0"/>
              <a:t>연산을 병렬적으로 수행할 수 있지만</a:t>
            </a:r>
            <a:r>
              <a:rPr lang="en-US" altLang="ko-KR" sz="4000" dirty="0"/>
              <a:t>, </a:t>
            </a:r>
            <a:r>
              <a:rPr lang="ko-KR" altLang="en-US" sz="4000" dirty="0"/>
              <a:t>선형 계층의 연산이 벡터 레지스터에 대해 비효율적이기 때문이다</a:t>
            </a:r>
            <a:r>
              <a:rPr lang="en-US" altLang="ko-KR" sz="4000" dirty="0"/>
              <a:t>.</a:t>
            </a:r>
          </a:p>
        </p:txBody>
      </p:sp>
      <p:sp>
        <p:nvSpPr>
          <p:cNvPr id="12" name="모서리가 둥근 직사각형 50">
            <a:extLst>
              <a:ext uri="{FF2B5EF4-FFF2-40B4-BE49-F238E27FC236}">
                <a16:creationId xmlns:a16="http://schemas.microsoft.com/office/drawing/2014/main" id="{6B8D8CB9-EF9E-8F21-EB71-B00F92D6D76B}"/>
              </a:ext>
            </a:extLst>
          </p:cNvPr>
          <p:cNvSpPr/>
          <p:nvPr/>
        </p:nvSpPr>
        <p:spPr>
          <a:xfrm>
            <a:off x="761947" y="18803266"/>
            <a:ext cx="9525053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90" b="1" dirty="0">
                <a:solidFill>
                  <a:schemeClr val="bg1"/>
                </a:solidFill>
              </a:rPr>
              <a:t>NIST LCW SPARKLE </a:t>
            </a:r>
            <a:r>
              <a:rPr lang="ko-KR" altLang="en-US" sz="5090" b="1" dirty="0">
                <a:solidFill>
                  <a:schemeClr val="bg1"/>
                </a:solidFill>
              </a:rPr>
              <a:t>효율적 구현</a:t>
            </a:r>
          </a:p>
        </p:txBody>
      </p:sp>
      <p:sp>
        <p:nvSpPr>
          <p:cNvPr id="13" name="모서리가 둥근 직사각형 48">
            <a:extLst>
              <a:ext uri="{FF2B5EF4-FFF2-40B4-BE49-F238E27FC236}">
                <a16:creationId xmlns:a16="http://schemas.microsoft.com/office/drawing/2014/main" id="{7615E989-F4E3-2A91-ED34-1AAFEB704DA9}"/>
              </a:ext>
            </a:extLst>
          </p:cNvPr>
          <p:cNvSpPr/>
          <p:nvPr/>
        </p:nvSpPr>
        <p:spPr>
          <a:xfrm>
            <a:off x="681152" y="29157365"/>
            <a:ext cx="28885975" cy="762651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16" name="모서리가 둥근 직사각형 50">
            <a:extLst>
              <a:ext uri="{FF2B5EF4-FFF2-40B4-BE49-F238E27FC236}">
                <a16:creationId xmlns:a16="http://schemas.microsoft.com/office/drawing/2014/main" id="{2ACC0342-D263-FC40-ACB3-BBFC20FF4BE1}"/>
              </a:ext>
            </a:extLst>
          </p:cNvPr>
          <p:cNvSpPr/>
          <p:nvPr/>
        </p:nvSpPr>
        <p:spPr>
          <a:xfrm>
            <a:off x="761946" y="29126304"/>
            <a:ext cx="15773453" cy="121263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90" b="1" dirty="0">
                <a:solidFill>
                  <a:schemeClr val="bg1"/>
                </a:solidFill>
              </a:rPr>
              <a:t>NIST PQC SABER</a:t>
            </a:r>
            <a:r>
              <a:rPr lang="ko-KR" altLang="en-US" sz="5090" b="1" dirty="0">
                <a:solidFill>
                  <a:schemeClr val="bg1"/>
                </a:solidFill>
              </a:rPr>
              <a:t>에서 </a:t>
            </a:r>
            <a:r>
              <a:rPr lang="en-US" altLang="ko-KR" sz="5090" b="1" dirty="0">
                <a:solidFill>
                  <a:schemeClr val="bg1"/>
                </a:solidFill>
              </a:rPr>
              <a:t>Toom-Cook </a:t>
            </a:r>
            <a:r>
              <a:rPr lang="ko-KR" altLang="en-US" sz="5090" b="1" dirty="0">
                <a:solidFill>
                  <a:schemeClr val="bg1"/>
                </a:solidFill>
              </a:rPr>
              <a:t>알고리즘 최적화 구현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8934E-212C-DD60-6A48-909CE5012C93}"/>
              </a:ext>
            </a:extLst>
          </p:cNvPr>
          <p:cNvSpPr txBox="1"/>
          <p:nvPr/>
        </p:nvSpPr>
        <p:spPr>
          <a:xfrm>
            <a:off x="1658832" y="30780310"/>
            <a:ext cx="27234963" cy="56015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dirty="0"/>
              <a:t>●</a:t>
            </a:r>
            <a:r>
              <a:rPr lang="en-US" altLang="ko-KR" sz="4000" dirty="0"/>
              <a:t> NIST LCW </a:t>
            </a:r>
            <a:r>
              <a:rPr lang="ko-KR" altLang="en-US" sz="4000" dirty="0"/>
              <a:t>공모전에서 발표된 </a:t>
            </a:r>
            <a:r>
              <a:rPr lang="en-US" altLang="ko-KR" sz="4000" dirty="0"/>
              <a:t>SABER KEM</a:t>
            </a:r>
            <a:r>
              <a:rPr lang="ko-KR" altLang="en-US" sz="4000" dirty="0"/>
              <a:t>은</a:t>
            </a:r>
            <a:r>
              <a:rPr lang="en-US" altLang="ko-KR" sz="4000" dirty="0"/>
              <a:t> </a:t>
            </a:r>
            <a:r>
              <a:rPr lang="ko-KR" altLang="en-US" sz="4000" dirty="0"/>
              <a:t>연산 부하가 큰 다항식 곱셈을 처리하고</a:t>
            </a:r>
            <a:r>
              <a:rPr lang="en-US" altLang="ko-KR" sz="4000" dirty="0"/>
              <a:t>, </a:t>
            </a:r>
            <a:r>
              <a:rPr lang="ko-KR" altLang="en-US" sz="4000" dirty="0"/>
              <a:t>효율적인 </a:t>
            </a:r>
            <a:r>
              <a:rPr lang="ko-KR" altLang="en-US" sz="4000" dirty="0" err="1"/>
              <a:t>모듈러스를</a:t>
            </a:r>
            <a:r>
              <a:rPr lang="ko-KR" altLang="en-US" sz="4000" dirty="0"/>
              <a:t> 위해 </a:t>
            </a:r>
            <a:r>
              <a:rPr lang="en-US" altLang="ko-KR" sz="4000" dirty="0"/>
              <a:t>Toom-Cook </a:t>
            </a:r>
            <a:r>
              <a:rPr lang="ko-KR" altLang="en-US" sz="4000" dirty="0"/>
              <a:t>알고리즘을 제공한다</a:t>
            </a:r>
            <a:r>
              <a:rPr lang="en-US" altLang="ko-KR" sz="4000" dirty="0"/>
              <a:t>.</a:t>
            </a:r>
          </a:p>
          <a:p>
            <a:endParaRPr lang="en-US" altLang="ko-KR" dirty="0"/>
          </a:p>
          <a:p>
            <a:r>
              <a:rPr lang="ko-KR" altLang="en-US" sz="4000" dirty="0"/>
              <a:t>●</a:t>
            </a:r>
            <a:r>
              <a:rPr lang="en-US" altLang="ko-KR" sz="4000" dirty="0"/>
              <a:t> ARM/NEON</a:t>
            </a:r>
            <a:r>
              <a:rPr lang="ko-KR" altLang="en-US" sz="4000" dirty="0"/>
              <a:t>을 활용해 </a:t>
            </a:r>
            <a:r>
              <a:rPr lang="en-US" altLang="ko-KR" sz="4000" dirty="0"/>
              <a:t>SABER</a:t>
            </a:r>
            <a:r>
              <a:rPr lang="ko-KR" altLang="en-US" sz="4000" dirty="0"/>
              <a:t>의 </a:t>
            </a:r>
            <a:r>
              <a:rPr lang="en-US" altLang="ko-KR" sz="4000" dirty="0"/>
              <a:t>Toom-Cook </a:t>
            </a:r>
            <a:r>
              <a:rPr lang="ko-KR" altLang="en-US" sz="4000" dirty="0"/>
              <a:t>알고리즘에서의 평가와 보간 과정에 대한 최적 구현 방법을 제안한다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 평가 과정에서는 </a:t>
            </a:r>
            <a:r>
              <a:rPr lang="en-US" altLang="ko-KR" sz="4000" dirty="0"/>
              <a:t>8</a:t>
            </a:r>
            <a:r>
              <a:rPr lang="ko-KR" altLang="en-US" sz="4000" dirty="0"/>
              <a:t>개 계수에 대한 병렬처리 기법과 </a:t>
            </a:r>
            <a:r>
              <a:rPr lang="en-US" altLang="ko-KR" sz="4000" dirty="0"/>
              <a:t>ARM/NEON </a:t>
            </a:r>
            <a:r>
              <a:rPr lang="ko-KR" altLang="en-US" sz="4000" dirty="0" err="1"/>
              <a:t>인터리빙</a:t>
            </a:r>
            <a:r>
              <a:rPr lang="ko-KR" altLang="en-US" sz="4000" dirty="0"/>
              <a:t> 구현을 구현했다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보간 과정에선 </a:t>
            </a:r>
            <a:r>
              <a:rPr lang="en-US" altLang="ko-KR" sz="4000" dirty="0"/>
              <a:t>NEON</a:t>
            </a:r>
            <a:r>
              <a:rPr lang="ko-KR" altLang="en-US" sz="4000" dirty="0"/>
              <a:t>을 활용하여 메모리 접근을 최소화 하며 </a:t>
            </a:r>
            <a:r>
              <a:rPr lang="en-US" altLang="ko-KR" sz="4000" dirty="0"/>
              <a:t>8</a:t>
            </a:r>
            <a:r>
              <a:rPr lang="ko-KR" altLang="en-US" sz="4000" dirty="0"/>
              <a:t>개의 계수를 동시에 처리하는 구현 방법을 제안하였다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 성능 측정 결과 평가 과정에서는 레퍼런스 </a:t>
            </a:r>
            <a:r>
              <a:rPr lang="en-US" altLang="ko-KR" sz="4000" dirty="0"/>
              <a:t>C </a:t>
            </a:r>
            <a:r>
              <a:rPr lang="ko-KR" altLang="en-US" sz="4000" dirty="0"/>
              <a:t>구현보다 약 </a:t>
            </a:r>
            <a:r>
              <a:rPr lang="en-US" altLang="ko-KR" sz="4000" dirty="0"/>
              <a:t>3.5</a:t>
            </a:r>
            <a:r>
              <a:rPr lang="ko-KR" altLang="en-US" sz="4000" dirty="0"/>
              <a:t>배 향상되었고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보간과정에선</a:t>
            </a:r>
            <a:r>
              <a:rPr lang="ko-KR" altLang="en-US" sz="4000" dirty="0"/>
              <a:t> 레퍼런스 </a:t>
            </a:r>
            <a:r>
              <a:rPr lang="en-US" altLang="ko-KR" sz="4000" dirty="0"/>
              <a:t>C </a:t>
            </a:r>
            <a:r>
              <a:rPr lang="ko-KR" altLang="en-US" sz="4000" dirty="0"/>
              <a:t>구현보다 약 </a:t>
            </a:r>
            <a:r>
              <a:rPr lang="en-US" altLang="ko-KR" sz="4000" dirty="0"/>
              <a:t>5</a:t>
            </a:r>
            <a:r>
              <a:rPr lang="ko-KR" altLang="en-US" sz="4000" dirty="0"/>
              <a:t>배 향상된 결과를 보였다</a:t>
            </a:r>
            <a:r>
              <a:rPr lang="en-US" altLang="ko-KR" sz="4000" dirty="0"/>
              <a:t>.</a:t>
            </a:r>
          </a:p>
        </p:txBody>
      </p:sp>
      <p:sp>
        <p:nvSpPr>
          <p:cNvPr id="24" name="모서리가 둥근 직사각형 5">
            <a:extLst>
              <a:ext uri="{FF2B5EF4-FFF2-40B4-BE49-F238E27FC236}">
                <a16:creationId xmlns:a16="http://schemas.microsoft.com/office/drawing/2014/main" id="{F0BD6E7A-670D-7FC5-76C9-622FD197E018}"/>
              </a:ext>
            </a:extLst>
          </p:cNvPr>
          <p:cNvSpPr/>
          <p:nvPr/>
        </p:nvSpPr>
        <p:spPr>
          <a:xfrm>
            <a:off x="681153" y="37100574"/>
            <a:ext cx="28885975" cy="4412212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56D7F0-C280-4954-C685-F76695CBE39D}"/>
              </a:ext>
            </a:extLst>
          </p:cNvPr>
          <p:cNvSpPr txBox="1"/>
          <p:nvPr/>
        </p:nvSpPr>
        <p:spPr>
          <a:xfrm>
            <a:off x="1631900" y="38528084"/>
            <a:ext cx="27234963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dirty="0"/>
              <a:t>●</a:t>
            </a:r>
            <a:r>
              <a:rPr lang="en-US" altLang="ko-KR" sz="4000" dirty="0"/>
              <a:t> </a:t>
            </a:r>
            <a:r>
              <a:rPr lang="ko-KR" altLang="en-US" sz="4000" dirty="0"/>
              <a:t>암호 알고리즘의 효율적 구현을 통해 기존 암호 알고리즘보다 빠른 속도로 암호화 및 복호화가 가능해질 것으로 보인다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</a:t>
            </a:r>
            <a:r>
              <a:rPr lang="en-US" altLang="ko-KR" sz="4000" dirty="0"/>
              <a:t> </a:t>
            </a:r>
            <a:r>
              <a:rPr lang="ko-KR" altLang="en-US" sz="4000" dirty="0"/>
              <a:t>이는 실시간에 가까운 데이터 암호화 통신을 지원할 수 있기에</a:t>
            </a:r>
            <a:r>
              <a:rPr lang="en-US" altLang="ko-KR" sz="4000" dirty="0"/>
              <a:t>,</a:t>
            </a:r>
            <a:r>
              <a:rPr lang="ko-KR" altLang="en-US" sz="4000" dirty="0"/>
              <a:t> 사물인터넷 기술의 발전에 기여도가 클 것으로 보인다</a:t>
            </a:r>
            <a:r>
              <a:rPr lang="en-US" altLang="ko-KR" sz="4000" dirty="0"/>
              <a:t>.</a:t>
            </a:r>
          </a:p>
          <a:p>
            <a:endParaRPr lang="en-US" altLang="ko-KR" sz="2000" dirty="0"/>
          </a:p>
          <a:p>
            <a:r>
              <a:rPr lang="ko-KR" altLang="en-US" sz="4000" dirty="0"/>
              <a:t>● 다른 암호 알고리즘을 대상으로 이러한 최적 구현 연구가 지속되어야 할 것으로 사료된다</a:t>
            </a:r>
            <a:r>
              <a:rPr lang="en-US" altLang="ko-KR" sz="4000" dirty="0"/>
              <a:t>.</a:t>
            </a:r>
          </a:p>
        </p:txBody>
      </p:sp>
      <p:sp>
        <p:nvSpPr>
          <p:cNvPr id="26" name="모서리가 둥근 직사각형 13">
            <a:extLst>
              <a:ext uri="{FF2B5EF4-FFF2-40B4-BE49-F238E27FC236}">
                <a16:creationId xmlns:a16="http://schemas.microsoft.com/office/drawing/2014/main" id="{2A79D86B-2AC8-3387-340C-3C6775C2E0D6}"/>
              </a:ext>
            </a:extLst>
          </p:cNvPr>
          <p:cNvSpPr/>
          <p:nvPr/>
        </p:nvSpPr>
        <p:spPr>
          <a:xfrm>
            <a:off x="681152" y="37100574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>
                <a:solidFill>
                  <a:schemeClr val="bg1"/>
                </a:solidFill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518</Words>
  <Application>Microsoft Office PowerPoint</Application>
  <PresentationFormat>사용자 지정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이민우</cp:lastModifiedBy>
  <cp:revision>45</cp:revision>
  <dcterms:created xsi:type="dcterms:W3CDTF">2017-09-25T14:51:22Z</dcterms:created>
  <dcterms:modified xsi:type="dcterms:W3CDTF">2023-09-07T21:18:20Z</dcterms:modified>
</cp:coreProperties>
</file>