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216" y="-9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7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5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6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2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0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8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0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3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4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485775" y="17915627"/>
            <a:ext cx="20443811" cy="7946653"/>
          </a:xfrm>
          <a:custGeom>
            <a:avLst/>
            <a:gdLst>
              <a:gd name="connsiteX0" fmla="*/ 0 w 20431125"/>
              <a:gd name="connsiteY0" fmla="*/ 1324469 h 7946653"/>
              <a:gd name="connsiteX1" fmla="*/ 1324469 w 20431125"/>
              <a:gd name="connsiteY1" fmla="*/ 0 h 7946653"/>
              <a:gd name="connsiteX2" fmla="*/ 19106656 w 20431125"/>
              <a:gd name="connsiteY2" fmla="*/ 0 h 7946653"/>
              <a:gd name="connsiteX3" fmla="*/ 20431125 w 20431125"/>
              <a:gd name="connsiteY3" fmla="*/ 1324469 h 7946653"/>
              <a:gd name="connsiteX4" fmla="*/ 20431125 w 20431125"/>
              <a:gd name="connsiteY4" fmla="*/ 6622184 h 7946653"/>
              <a:gd name="connsiteX5" fmla="*/ 19106656 w 20431125"/>
              <a:gd name="connsiteY5" fmla="*/ 7946653 h 7946653"/>
              <a:gd name="connsiteX6" fmla="*/ 1324469 w 20431125"/>
              <a:gd name="connsiteY6" fmla="*/ 7946653 h 7946653"/>
              <a:gd name="connsiteX7" fmla="*/ 0 w 20431125"/>
              <a:gd name="connsiteY7" fmla="*/ 6622184 h 7946653"/>
              <a:gd name="connsiteX8" fmla="*/ 0 w 20431125"/>
              <a:gd name="connsiteY8" fmla="*/ 1324469 h 7946653"/>
              <a:gd name="connsiteX0" fmla="*/ 0 w 20431125"/>
              <a:gd name="connsiteY0" fmla="*/ 861482 h 7946653"/>
              <a:gd name="connsiteX1" fmla="*/ 1324469 w 20431125"/>
              <a:gd name="connsiteY1" fmla="*/ 0 h 7946653"/>
              <a:gd name="connsiteX2" fmla="*/ 19106656 w 20431125"/>
              <a:gd name="connsiteY2" fmla="*/ 0 h 7946653"/>
              <a:gd name="connsiteX3" fmla="*/ 20431125 w 20431125"/>
              <a:gd name="connsiteY3" fmla="*/ 1324469 h 7946653"/>
              <a:gd name="connsiteX4" fmla="*/ 20431125 w 20431125"/>
              <a:gd name="connsiteY4" fmla="*/ 6622184 h 7946653"/>
              <a:gd name="connsiteX5" fmla="*/ 19106656 w 20431125"/>
              <a:gd name="connsiteY5" fmla="*/ 7946653 h 7946653"/>
              <a:gd name="connsiteX6" fmla="*/ 1324469 w 20431125"/>
              <a:gd name="connsiteY6" fmla="*/ 7946653 h 7946653"/>
              <a:gd name="connsiteX7" fmla="*/ 0 w 20431125"/>
              <a:gd name="connsiteY7" fmla="*/ 6622184 h 7946653"/>
              <a:gd name="connsiteX8" fmla="*/ 0 w 20431125"/>
              <a:gd name="connsiteY8" fmla="*/ 861482 h 7946653"/>
              <a:gd name="connsiteX0" fmla="*/ 0 w 20442698"/>
              <a:gd name="connsiteY0" fmla="*/ 861482 h 7946653"/>
              <a:gd name="connsiteX1" fmla="*/ 1324469 w 20442698"/>
              <a:gd name="connsiteY1" fmla="*/ 0 h 7946653"/>
              <a:gd name="connsiteX2" fmla="*/ 19106656 w 20442698"/>
              <a:gd name="connsiteY2" fmla="*/ 0 h 7946653"/>
              <a:gd name="connsiteX3" fmla="*/ 20442698 w 20442698"/>
              <a:gd name="connsiteY3" fmla="*/ 907780 h 7946653"/>
              <a:gd name="connsiteX4" fmla="*/ 20431125 w 20442698"/>
              <a:gd name="connsiteY4" fmla="*/ 6622184 h 7946653"/>
              <a:gd name="connsiteX5" fmla="*/ 19106656 w 20442698"/>
              <a:gd name="connsiteY5" fmla="*/ 7946653 h 7946653"/>
              <a:gd name="connsiteX6" fmla="*/ 1324469 w 20442698"/>
              <a:gd name="connsiteY6" fmla="*/ 7946653 h 7946653"/>
              <a:gd name="connsiteX7" fmla="*/ 0 w 20442698"/>
              <a:gd name="connsiteY7" fmla="*/ 6622184 h 7946653"/>
              <a:gd name="connsiteX8" fmla="*/ 0 w 20442698"/>
              <a:gd name="connsiteY8" fmla="*/ 861482 h 7946653"/>
              <a:gd name="connsiteX0" fmla="*/ 0 w 20442698"/>
              <a:gd name="connsiteY0" fmla="*/ 861482 h 7946653"/>
              <a:gd name="connsiteX1" fmla="*/ 1324469 w 20442698"/>
              <a:gd name="connsiteY1" fmla="*/ 0 h 7946653"/>
              <a:gd name="connsiteX2" fmla="*/ 19106656 w 20442698"/>
              <a:gd name="connsiteY2" fmla="*/ 0 h 7946653"/>
              <a:gd name="connsiteX3" fmla="*/ 20442698 w 20442698"/>
              <a:gd name="connsiteY3" fmla="*/ 907780 h 7946653"/>
              <a:gd name="connsiteX4" fmla="*/ 20431125 w 20442698"/>
              <a:gd name="connsiteY4" fmla="*/ 6622184 h 7946653"/>
              <a:gd name="connsiteX5" fmla="*/ 19106656 w 20442698"/>
              <a:gd name="connsiteY5" fmla="*/ 7946653 h 7946653"/>
              <a:gd name="connsiteX6" fmla="*/ 1324469 w 20442698"/>
              <a:gd name="connsiteY6" fmla="*/ 7946653 h 7946653"/>
              <a:gd name="connsiteX7" fmla="*/ 0 w 20442698"/>
              <a:gd name="connsiteY7" fmla="*/ 7119896 h 7946653"/>
              <a:gd name="connsiteX8" fmla="*/ 0 w 20442698"/>
              <a:gd name="connsiteY8" fmla="*/ 861482 h 7946653"/>
              <a:gd name="connsiteX0" fmla="*/ 0 w 20443811"/>
              <a:gd name="connsiteY0" fmla="*/ 861482 h 7946653"/>
              <a:gd name="connsiteX1" fmla="*/ 1324469 w 20443811"/>
              <a:gd name="connsiteY1" fmla="*/ 0 h 7946653"/>
              <a:gd name="connsiteX2" fmla="*/ 19106656 w 20443811"/>
              <a:gd name="connsiteY2" fmla="*/ 0 h 7946653"/>
              <a:gd name="connsiteX3" fmla="*/ 20442698 w 20443811"/>
              <a:gd name="connsiteY3" fmla="*/ 907780 h 7946653"/>
              <a:gd name="connsiteX4" fmla="*/ 20442698 w 20443811"/>
              <a:gd name="connsiteY4" fmla="*/ 7154619 h 7946653"/>
              <a:gd name="connsiteX5" fmla="*/ 19106656 w 20443811"/>
              <a:gd name="connsiteY5" fmla="*/ 7946653 h 7946653"/>
              <a:gd name="connsiteX6" fmla="*/ 1324469 w 20443811"/>
              <a:gd name="connsiteY6" fmla="*/ 7946653 h 7946653"/>
              <a:gd name="connsiteX7" fmla="*/ 0 w 20443811"/>
              <a:gd name="connsiteY7" fmla="*/ 7119896 h 7946653"/>
              <a:gd name="connsiteX8" fmla="*/ 0 w 20443811"/>
              <a:gd name="connsiteY8" fmla="*/ 861482 h 794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3811" h="7946653">
                <a:moveTo>
                  <a:pt x="0" y="861482"/>
                </a:moveTo>
                <a:cubicBezTo>
                  <a:pt x="0" y="129998"/>
                  <a:pt x="592985" y="0"/>
                  <a:pt x="1324469" y="0"/>
                </a:cubicBezTo>
                <a:lnTo>
                  <a:pt x="19106656" y="0"/>
                </a:lnTo>
                <a:cubicBezTo>
                  <a:pt x="19838140" y="0"/>
                  <a:pt x="20442698" y="176296"/>
                  <a:pt x="20442698" y="907780"/>
                </a:cubicBezTo>
                <a:cubicBezTo>
                  <a:pt x="20438840" y="2812581"/>
                  <a:pt x="20446556" y="5249818"/>
                  <a:pt x="20442698" y="7154619"/>
                </a:cubicBezTo>
                <a:cubicBezTo>
                  <a:pt x="20442698" y="7886103"/>
                  <a:pt x="19838140" y="7946653"/>
                  <a:pt x="19106656" y="7946653"/>
                </a:cubicBezTo>
                <a:lnTo>
                  <a:pt x="1324469" y="7946653"/>
                </a:lnTo>
                <a:cubicBezTo>
                  <a:pt x="592985" y="7946653"/>
                  <a:pt x="0" y="7851380"/>
                  <a:pt x="0" y="7119896"/>
                </a:cubicBezTo>
                <a:lnTo>
                  <a:pt x="0" y="861482"/>
                </a:lnTo>
                <a:close/>
              </a:path>
            </a:pathLst>
          </a:cu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5774" y="12564069"/>
            <a:ext cx="20431125" cy="5040030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85775" y="297180"/>
            <a:ext cx="20431125" cy="3629025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smtClean="0">
                <a:solidFill>
                  <a:schemeClr val="tx1"/>
                </a:solidFill>
              </a:rPr>
              <a:t>효율적인 한국 암호 모듈 검증 제도를 위한</a:t>
            </a:r>
            <a:r>
              <a:rPr lang="en-US" altLang="ko-KR" sz="8000" b="1" smtClean="0">
                <a:solidFill>
                  <a:schemeClr val="tx1"/>
                </a:solidFill>
              </a:rPr>
              <a:t/>
            </a:r>
            <a:br>
              <a:rPr lang="en-US" altLang="ko-KR" sz="8000" b="1" smtClean="0">
                <a:solidFill>
                  <a:schemeClr val="tx1"/>
                </a:solidFill>
              </a:rPr>
            </a:br>
            <a:r>
              <a:rPr lang="ko-KR" altLang="en-US" sz="8000" b="1" smtClean="0">
                <a:solidFill>
                  <a:schemeClr val="tx1"/>
                </a:solidFill>
              </a:rPr>
              <a:t>암호 모듈 자동 검증 시스템 </a:t>
            </a:r>
            <a:endParaRPr lang="ko-KR" altLang="en-US" sz="8000" b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350" y="4088130"/>
            <a:ext cx="16402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박태환</a:t>
            </a:r>
            <a:r>
              <a:rPr lang="en-US" altLang="ko-KR" sz="2800" baseline="30000" smtClean="0"/>
              <a:t>*</a:t>
            </a:r>
            <a:r>
              <a:rPr lang="ko-KR" altLang="en-US" sz="2800" smtClean="0"/>
              <a:t> 안규황</a:t>
            </a:r>
            <a:r>
              <a:rPr lang="en-US" altLang="ko-KR" sz="2800" baseline="30000"/>
              <a:t> </a:t>
            </a:r>
            <a:r>
              <a:rPr lang="en-US" altLang="ko-KR" sz="2800" baseline="30000" smtClean="0"/>
              <a:t>*</a:t>
            </a:r>
            <a:r>
              <a:rPr lang="en-US" altLang="ko-KR" sz="2800" baseline="30000"/>
              <a:t> *</a:t>
            </a:r>
            <a:r>
              <a:rPr lang="ko-KR" altLang="en-US" sz="2800" smtClean="0"/>
              <a:t> 권혁동</a:t>
            </a:r>
            <a:r>
              <a:rPr lang="en-US" altLang="ko-KR" sz="2800" baseline="30000"/>
              <a:t> * </a:t>
            </a:r>
            <a:r>
              <a:rPr lang="en-US" altLang="ko-KR" sz="2800" baseline="30000" smtClean="0"/>
              <a:t>*</a:t>
            </a:r>
            <a:r>
              <a:rPr lang="ko-KR" altLang="en-US" sz="2800" smtClean="0"/>
              <a:t> 서화정</a:t>
            </a:r>
            <a:r>
              <a:rPr lang="en-US" altLang="ko-KR" sz="2800" baseline="30000"/>
              <a:t> * </a:t>
            </a:r>
            <a:r>
              <a:rPr lang="en-US" altLang="ko-KR" sz="2800" baseline="30000" smtClean="0"/>
              <a:t>*</a:t>
            </a:r>
            <a:r>
              <a:rPr lang="ko-KR" altLang="en-US" sz="2800" smtClean="0"/>
              <a:t> 김호원</a:t>
            </a:r>
            <a:r>
              <a:rPr lang="en-US" altLang="ko-KR" sz="2800" baseline="30000"/>
              <a:t> </a:t>
            </a:r>
            <a:r>
              <a:rPr lang="en-US" altLang="ko-KR" sz="2800" baseline="30000" smtClean="0"/>
              <a:t>*†</a:t>
            </a:r>
            <a:endParaRPr lang="en-US" altLang="ko-KR" sz="2800" smtClean="0"/>
          </a:p>
          <a:p>
            <a:pPr algn="ctr"/>
            <a:r>
              <a:rPr lang="en-US" altLang="ko-KR" sz="2800" baseline="30000"/>
              <a:t>* </a:t>
            </a:r>
            <a:r>
              <a:rPr lang="ko-KR" altLang="en-US" sz="2800" smtClean="0"/>
              <a:t>부산대학교 대학원 전기전자컴퓨터공학과</a:t>
            </a:r>
            <a:endParaRPr lang="en-US" altLang="ko-KR" sz="2800" smtClean="0"/>
          </a:p>
          <a:p>
            <a:pPr algn="ctr"/>
            <a:r>
              <a:rPr lang="en-US" altLang="ko-KR" sz="2800" baseline="30000"/>
              <a:t>* * </a:t>
            </a:r>
            <a:r>
              <a:rPr lang="ko-KR" altLang="en-US" sz="2800" smtClean="0"/>
              <a:t>한성대학교 대학원 정보시스템공학과</a:t>
            </a:r>
            <a:endParaRPr lang="ko-KR" altLang="en-US" sz="28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5774" y="5574090"/>
            <a:ext cx="20431125" cy="2907003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8240" y="6558885"/>
            <a:ext cx="1926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/>
              <a:t>●</a:t>
            </a:r>
            <a:r>
              <a:rPr lang="en-US" altLang="ko-KR" sz="3200"/>
              <a:t> </a:t>
            </a:r>
            <a:r>
              <a:rPr lang="ko-KR" altLang="en-US" sz="3200" smtClean="0"/>
              <a:t>최근 </a:t>
            </a:r>
            <a:r>
              <a:rPr lang="en-US" altLang="ko-KR" sz="3200" smtClean="0"/>
              <a:t>ICMC 2018 </a:t>
            </a:r>
            <a:r>
              <a:rPr lang="ko-KR" altLang="en-US" sz="3200" smtClean="0"/>
              <a:t>미국 국립표준연구소</a:t>
            </a:r>
            <a:r>
              <a:rPr lang="en-US" altLang="ko-KR" sz="3200" smtClean="0"/>
              <a:t>(NIST)</a:t>
            </a:r>
            <a:r>
              <a:rPr lang="ko-KR" altLang="en-US" sz="3200" smtClean="0"/>
              <a:t>에서 암호 모듈 자동 검증 도구 개발 내용에 대해 발표</a:t>
            </a:r>
            <a:endParaRPr lang="en-US" altLang="ko-KR" sz="3200" smtClean="0"/>
          </a:p>
          <a:p>
            <a:endParaRPr lang="en-US" altLang="ko-KR" sz="3200" smtClean="0"/>
          </a:p>
          <a:p>
            <a:r>
              <a:rPr lang="ko-KR" altLang="en-US" sz="3200" smtClean="0"/>
              <a:t>● 한국의 경우 암호 모듈을 개발할 경우 시험 기관과 벤더</a:t>
            </a:r>
            <a:r>
              <a:rPr lang="en-US" altLang="ko-KR" sz="3200" smtClean="0"/>
              <a:t>(</a:t>
            </a:r>
            <a:r>
              <a:rPr lang="ko-KR" altLang="en-US" sz="3200" smtClean="0"/>
              <a:t>사용자</a:t>
            </a:r>
            <a:r>
              <a:rPr lang="en-US" altLang="ko-KR" sz="3200" smtClean="0"/>
              <a:t>) </a:t>
            </a:r>
            <a:r>
              <a:rPr lang="ko-KR" altLang="en-US" sz="3200" smtClean="0"/>
              <a:t>간 대조 작업을 통해 구현 적합성을 판단</a:t>
            </a:r>
            <a:endParaRPr lang="ko-KR" altLang="en-US" sz="320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5774" y="8743770"/>
            <a:ext cx="20431125" cy="3539250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5774" y="8743771"/>
            <a:ext cx="2314576" cy="853619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solidFill>
                  <a:schemeClr val="bg1"/>
                </a:solidFill>
              </a:rPr>
              <a:t>연구 목적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5774" y="5574089"/>
            <a:ext cx="2314576" cy="853619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solidFill>
                  <a:schemeClr val="bg1"/>
                </a:solidFill>
              </a:rPr>
              <a:t>요  약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8240" y="9637035"/>
            <a:ext cx="19903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● 미국 </a:t>
            </a:r>
            <a:r>
              <a:rPr lang="en-US" altLang="ko-KR" sz="3200"/>
              <a:t>NIST</a:t>
            </a:r>
            <a:r>
              <a:rPr lang="ko-KR" altLang="en-US" sz="3200"/>
              <a:t>에서 주도하여 개발 중인 자동 암호 검증 프로토콜을 국산 암호에 맞게 도입하고자 </a:t>
            </a:r>
            <a:r>
              <a:rPr lang="ko-KR" altLang="en-US" sz="3200" smtClean="0"/>
              <a:t>함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ko-KR" altLang="en-US" sz="3200" smtClean="0"/>
              <a:t>●</a:t>
            </a:r>
            <a:r>
              <a:rPr lang="en-US" altLang="ko-KR" sz="3200" smtClean="0"/>
              <a:t> </a:t>
            </a:r>
            <a:r>
              <a:rPr lang="ko-KR" altLang="en-US" sz="3200" smtClean="0"/>
              <a:t>적합성 검증에 있어</a:t>
            </a:r>
            <a:r>
              <a:rPr lang="en-US" altLang="ko-KR" sz="3200" smtClean="0"/>
              <a:t>, </a:t>
            </a:r>
            <a:r>
              <a:rPr lang="ko-KR" altLang="en-US" sz="3200" smtClean="0"/>
              <a:t>옳게 구현 하였는지 확인하는데 오랜 시간이 소모 됨</a:t>
            </a:r>
            <a:endParaRPr lang="en-US" altLang="ko-KR" sz="3200" smtClean="0"/>
          </a:p>
          <a:p>
            <a:endParaRPr lang="en-US" altLang="ko-KR" sz="3200"/>
          </a:p>
          <a:p>
            <a:r>
              <a:rPr lang="ko-KR" altLang="en-US" sz="3200"/>
              <a:t>● </a:t>
            </a:r>
            <a:r>
              <a:rPr lang="ko-KR" altLang="en-US" sz="3200" smtClean="0"/>
              <a:t>검증하는 사람이 </a:t>
            </a:r>
            <a:r>
              <a:rPr lang="ko-KR" altLang="en-US" sz="3200"/>
              <a:t>다수건을 처리하는데 </a:t>
            </a:r>
            <a:r>
              <a:rPr lang="ko-KR" altLang="en-US" sz="3200" smtClean="0"/>
              <a:t>오랜 시간이 </a:t>
            </a:r>
            <a:r>
              <a:rPr lang="ko-KR" altLang="en-US" sz="3200"/>
              <a:t>소요되며</a:t>
            </a:r>
            <a:r>
              <a:rPr lang="en-US" altLang="ko-KR" sz="3200"/>
              <a:t>, </a:t>
            </a:r>
            <a:r>
              <a:rPr lang="ko-KR" altLang="en-US" sz="3200"/>
              <a:t>암호구현 적합성  검증에 대한 자동화로 해결</a:t>
            </a:r>
            <a:endParaRPr lang="en-US" altLang="ko-KR" sz="320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5774" y="12566653"/>
            <a:ext cx="2314576" cy="853619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solidFill>
                  <a:schemeClr val="bg1"/>
                </a:solidFill>
              </a:rPr>
              <a:t>연구 방법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63636952" descr="EMB000032b430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44" y="13633418"/>
            <a:ext cx="9057347" cy="328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56370872" descr="EMB000032b4304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13633418"/>
            <a:ext cx="8961120" cy="328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56369792" descr="EMB000032b430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379" y="19075127"/>
            <a:ext cx="8805235" cy="588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2218349" y="17019324"/>
            <a:ext cx="714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Fig. 1. NIST CAVP </a:t>
            </a:r>
            <a:r>
              <a:rPr lang="ko-KR" altLang="en-US" sz="3200" smtClean="0"/>
              <a:t>서버</a:t>
            </a:r>
            <a:r>
              <a:rPr lang="en-US" altLang="ko-KR" sz="3200" smtClean="0"/>
              <a:t>-</a:t>
            </a:r>
            <a:r>
              <a:rPr lang="ko-KR" altLang="en-US" sz="3200" smtClean="0"/>
              <a:t>클라이언트 구조</a:t>
            </a:r>
            <a:endParaRPr lang="ko-KR" altLang="en-US" sz="3200"/>
          </a:p>
        </p:txBody>
      </p:sp>
      <p:sp>
        <p:nvSpPr>
          <p:cNvPr id="24" name="TextBox 23"/>
          <p:cNvSpPr txBox="1"/>
          <p:nvPr/>
        </p:nvSpPr>
        <p:spPr>
          <a:xfrm>
            <a:off x="11907667" y="17019324"/>
            <a:ext cx="7148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Fig. 2. KCMVP </a:t>
            </a:r>
            <a:r>
              <a:rPr lang="ko-KR" altLang="en-US" sz="3200" smtClean="0"/>
              <a:t>암호 알고리즘 시험 방식</a:t>
            </a:r>
            <a:endParaRPr lang="ko-KR" altLang="en-US" sz="3200"/>
          </a:p>
        </p:txBody>
      </p:sp>
      <p:sp>
        <p:nvSpPr>
          <p:cNvPr id="25" name="TextBox 24"/>
          <p:cNvSpPr txBox="1"/>
          <p:nvPr/>
        </p:nvSpPr>
        <p:spPr>
          <a:xfrm>
            <a:off x="3392862" y="24957004"/>
            <a:ext cx="4336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Fig. 3. </a:t>
            </a:r>
            <a:r>
              <a:rPr lang="ko-KR" altLang="en-US" sz="3200" smtClean="0"/>
              <a:t>제안 시스템 구조</a:t>
            </a:r>
            <a:endParaRPr lang="ko-KR" altLang="en-US" sz="32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5774" y="26130023"/>
            <a:ext cx="20431125" cy="3539250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85774" y="26130024"/>
            <a:ext cx="2314576" cy="853619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solidFill>
                  <a:schemeClr val="bg1"/>
                </a:solidFill>
              </a:rPr>
              <a:t>결  론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8240" y="27023288"/>
            <a:ext cx="1859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/>
              <a:t>●</a:t>
            </a:r>
            <a:r>
              <a:rPr lang="en-US" altLang="ko-KR" sz="3200"/>
              <a:t> </a:t>
            </a:r>
            <a:r>
              <a:rPr lang="ko-KR" altLang="en-US" sz="3200" smtClean="0"/>
              <a:t>미국 </a:t>
            </a:r>
            <a:r>
              <a:rPr lang="en-US" altLang="ko-KR" sz="3200" smtClean="0"/>
              <a:t>NIST</a:t>
            </a:r>
            <a:r>
              <a:rPr lang="ko-KR" altLang="en-US" sz="3200" smtClean="0"/>
              <a:t>의 </a:t>
            </a:r>
            <a:r>
              <a:rPr lang="en-US" altLang="ko-KR" sz="3200" smtClean="0"/>
              <a:t>ACVP</a:t>
            </a:r>
            <a:r>
              <a:rPr lang="ko-KR" altLang="en-US" sz="3200" smtClean="0"/>
              <a:t>와 한국 암호 모듈 검증 제도</a:t>
            </a:r>
            <a:r>
              <a:rPr lang="en-US" altLang="ko-KR" sz="3200" smtClean="0"/>
              <a:t>(KCMVP)</a:t>
            </a:r>
            <a:r>
              <a:rPr lang="ko-KR" altLang="en-US" sz="3200" smtClean="0"/>
              <a:t>에 대한 연구들을 살펴 봄</a:t>
            </a:r>
            <a:endParaRPr lang="en-US" altLang="ko-KR" sz="3200" smtClean="0"/>
          </a:p>
          <a:p>
            <a:endParaRPr lang="en-US" altLang="ko-KR" sz="3200"/>
          </a:p>
          <a:p>
            <a:r>
              <a:rPr lang="ko-KR" altLang="en-US" sz="3200" smtClean="0"/>
              <a:t>● 시험 기관과 벤더간의 암호 모듈 구현 적합성 검증시</a:t>
            </a:r>
            <a:r>
              <a:rPr lang="en-US" altLang="ko-KR" sz="3200" smtClean="0"/>
              <a:t>, </a:t>
            </a:r>
            <a:r>
              <a:rPr lang="ko-KR" altLang="en-US" sz="3200" smtClean="0"/>
              <a:t>많은 시간이 소요 된다는 문제점을 해결</a:t>
            </a:r>
            <a:endParaRPr lang="en-US" altLang="ko-KR" sz="3200" smtClean="0"/>
          </a:p>
          <a:p>
            <a:endParaRPr lang="en-US" altLang="ko-KR" sz="3200"/>
          </a:p>
          <a:p>
            <a:r>
              <a:rPr lang="ko-KR" altLang="en-US" sz="3200" smtClean="0"/>
              <a:t>● 사람이 관여해서 검증하는 시스템이 아닌 컴퓨터에 의해 자동으로 검증하는 시스템을 제안</a:t>
            </a:r>
            <a:endParaRPr lang="ko-KR" altLang="en-US" sz="3200"/>
          </a:p>
        </p:txBody>
      </p:sp>
      <p:sp>
        <p:nvSpPr>
          <p:cNvPr id="30" name="TextBox 29"/>
          <p:cNvSpPr txBox="1"/>
          <p:nvPr/>
        </p:nvSpPr>
        <p:spPr>
          <a:xfrm>
            <a:off x="3005748" y="12734767"/>
            <a:ext cx="13722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- </a:t>
            </a:r>
            <a:r>
              <a:rPr lang="ko-KR" altLang="en-US" sz="3200" smtClean="0"/>
              <a:t>기존에 제안 된 </a:t>
            </a:r>
            <a:r>
              <a:rPr lang="en-US" altLang="ko-KR" sz="3200" smtClean="0"/>
              <a:t>NIST</a:t>
            </a:r>
            <a:r>
              <a:rPr lang="ko-KR" altLang="en-US" sz="3200" smtClean="0"/>
              <a:t>와 국내에서 검증하는 방법에 대한 비교 분석</a:t>
            </a:r>
            <a:endParaRPr lang="en-US" altLang="ko-KR" sz="3200" smtClean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5774" y="17925832"/>
            <a:ext cx="2314576" cy="853619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solidFill>
                  <a:schemeClr val="bg1"/>
                </a:solidFill>
              </a:rPr>
              <a:t>연구 결과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21290" y="17958604"/>
            <a:ext cx="9795509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mtClean="0"/>
              <a:t>① </a:t>
            </a:r>
            <a:r>
              <a:rPr lang="ko-KR" altLang="en-US" sz="3200" smtClean="0"/>
              <a:t>벤더측에서 시험 기관에 검증 받고자하는 알고리즘 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     </a:t>
            </a:r>
            <a:r>
              <a:rPr lang="ko-KR" altLang="en-US" sz="3200" smtClean="0"/>
              <a:t>유형을 선택해 전송</a:t>
            </a:r>
            <a:endParaRPr lang="en-US" altLang="ko-KR" sz="3200" smtClean="0"/>
          </a:p>
          <a:p>
            <a:r>
              <a:rPr lang="en-US" altLang="ko-KR" sz="3200" smtClean="0"/>
              <a:t>② </a:t>
            </a:r>
            <a:r>
              <a:rPr lang="ko-KR" altLang="en-US" sz="3200" smtClean="0"/>
              <a:t>시험 기관은 입력 된 알고리즘 유형에 맞는 </a:t>
            </a:r>
            <a:r>
              <a:rPr lang="en-US" altLang="ko-KR" sz="3200" smtClean="0"/>
              <a:t>REQUEST </a:t>
            </a:r>
            <a:br>
              <a:rPr lang="en-US" altLang="ko-KR" sz="3200" smtClean="0"/>
            </a:br>
            <a:r>
              <a:rPr lang="en-US" altLang="ko-KR" sz="3200" smtClean="0"/>
              <a:t>     </a:t>
            </a:r>
            <a:r>
              <a:rPr lang="ko-KR" altLang="en-US" sz="3200" smtClean="0"/>
              <a:t>파일을 생성</a:t>
            </a:r>
            <a:endParaRPr lang="en-US" altLang="ko-KR" sz="3200" smtClean="0"/>
          </a:p>
          <a:p>
            <a:r>
              <a:rPr lang="en-US" altLang="ko-KR" sz="3200" smtClean="0"/>
              <a:t>③ </a:t>
            </a:r>
            <a:r>
              <a:rPr lang="ko-KR" altLang="en-US" sz="3200" smtClean="0"/>
              <a:t>시험 기관은 자체적으로 가지고 있는 검증 된 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     </a:t>
            </a:r>
            <a:r>
              <a:rPr lang="ko-KR" altLang="en-US" sz="3200" smtClean="0"/>
              <a:t>알고리즘을 통해 </a:t>
            </a:r>
            <a:r>
              <a:rPr lang="en-US" altLang="ko-KR" sz="3200" smtClean="0"/>
              <a:t>REQUEST </a:t>
            </a:r>
            <a:r>
              <a:rPr lang="ko-KR" altLang="en-US" sz="3200" smtClean="0"/>
              <a:t>파일 기반의 출력 파일인 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     FACTS </a:t>
            </a:r>
            <a:r>
              <a:rPr lang="ko-KR" altLang="en-US" sz="3200" smtClean="0"/>
              <a:t>파일을 생성</a:t>
            </a:r>
            <a:endParaRPr lang="en-US" altLang="ko-KR" sz="3200" smtClean="0"/>
          </a:p>
          <a:p>
            <a:r>
              <a:rPr lang="en-US" altLang="ko-KR" sz="3200" smtClean="0"/>
              <a:t>④ </a:t>
            </a:r>
            <a:r>
              <a:rPr lang="ko-KR" altLang="en-US" sz="3200" smtClean="0"/>
              <a:t>벤더측에서 구현한 벤더 구현물을 </a:t>
            </a:r>
            <a:r>
              <a:rPr lang="en-US" altLang="ko-KR" sz="3200" smtClean="0"/>
              <a:t>‘.C, .h, .zip’</a:t>
            </a:r>
            <a:r>
              <a:rPr lang="ko-KR" altLang="en-US" sz="3200" smtClean="0"/>
              <a:t>의 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     </a:t>
            </a:r>
            <a:r>
              <a:rPr lang="ko-KR" altLang="en-US" sz="3200" smtClean="0"/>
              <a:t>형태로 시험 기관에 제출</a:t>
            </a:r>
            <a:endParaRPr lang="en-US" altLang="ko-KR" sz="3200" smtClean="0"/>
          </a:p>
          <a:p>
            <a:r>
              <a:rPr lang="en-US" altLang="ko-KR" sz="3200" smtClean="0"/>
              <a:t>⑤ </a:t>
            </a:r>
            <a:r>
              <a:rPr lang="ko-KR" altLang="en-US" sz="3200" smtClean="0"/>
              <a:t>시험 기관에서는 벤더 측에서 제출한 구현물에 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     </a:t>
            </a:r>
            <a:r>
              <a:rPr lang="ko-KR" altLang="en-US" sz="3200" smtClean="0"/>
              <a:t>기존에 만들어 놓은 </a:t>
            </a:r>
            <a:r>
              <a:rPr lang="en-US" altLang="ko-KR" sz="3200" smtClean="0"/>
              <a:t>REQUEST </a:t>
            </a:r>
            <a:r>
              <a:rPr lang="ko-KR" altLang="en-US" sz="3200" smtClean="0"/>
              <a:t>파일을 입력 값으로 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     </a:t>
            </a:r>
            <a:r>
              <a:rPr lang="ko-KR" altLang="en-US" sz="3200" smtClean="0"/>
              <a:t>대입</a:t>
            </a:r>
            <a:endParaRPr lang="en-US" altLang="ko-KR" sz="3200" smtClean="0"/>
          </a:p>
          <a:p>
            <a:r>
              <a:rPr lang="ko-KR" altLang="ko-KR" sz="3200" smtClean="0"/>
              <a:t>⑥</a:t>
            </a:r>
            <a:r>
              <a:rPr lang="en-US" altLang="ko-KR" sz="3200" smtClean="0"/>
              <a:t> </a:t>
            </a:r>
            <a:r>
              <a:rPr lang="ko-KR" altLang="en-US" sz="3200" smtClean="0"/>
              <a:t>벤더 측 구현물에 대한 </a:t>
            </a:r>
            <a:r>
              <a:rPr lang="en-US" altLang="ko-KR" sz="3200" smtClean="0"/>
              <a:t>RESPONSE </a:t>
            </a:r>
            <a:r>
              <a:rPr lang="ko-KR" altLang="en-US" sz="3200" smtClean="0"/>
              <a:t>파일 생성</a:t>
            </a:r>
            <a:endParaRPr lang="en-US" altLang="ko-KR" sz="3200" smtClean="0"/>
          </a:p>
          <a:p>
            <a:r>
              <a:rPr lang="en-US" altLang="ko-KR" sz="3200" smtClean="0"/>
              <a:t>⑦ </a:t>
            </a:r>
            <a:r>
              <a:rPr lang="ko-KR" altLang="en-US" sz="3200" smtClean="0"/>
              <a:t>벤더측에서 구현 값에 대한 </a:t>
            </a:r>
            <a:r>
              <a:rPr lang="en-US" altLang="ko-KR" sz="3200" smtClean="0"/>
              <a:t>RESPONSE </a:t>
            </a:r>
            <a:r>
              <a:rPr lang="ko-KR" altLang="en-US" sz="3200" smtClean="0"/>
              <a:t>파일과 시험     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     </a:t>
            </a:r>
            <a:r>
              <a:rPr lang="ko-KR" altLang="en-US" sz="3200" smtClean="0"/>
              <a:t>기관측 구현 값에 대한 </a:t>
            </a:r>
            <a:r>
              <a:rPr lang="en-US" altLang="ko-KR" sz="3200" smtClean="0"/>
              <a:t>FACTS </a:t>
            </a:r>
            <a:r>
              <a:rPr lang="ko-KR" altLang="en-US" sz="3200" smtClean="0"/>
              <a:t>파일을 비교 분석</a:t>
            </a:r>
            <a:endParaRPr lang="en-US" altLang="ko-KR" sz="3200" smtClean="0"/>
          </a:p>
          <a:p>
            <a:r>
              <a:rPr lang="ko-KR" altLang="ko-KR" sz="3200" smtClean="0"/>
              <a:t>⑧</a:t>
            </a:r>
            <a:r>
              <a:rPr lang="en-US" altLang="ko-KR" sz="3200" smtClean="0"/>
              <a:t> </a:t>
            </a:r>
            <a:r>
              <a:rPr lang="ko-KR" altLang="en-US" sz="3200" smtClean="0"/>
              <a:t>벤더측에게 구현 적합성에 대하여 통보</a:t>
            </a:r>
            <a:endParaRPr lang="en-US" altLang="ko-KR" sz="3200" smtClean="0"/>
          </a:p>
        </p:txBody>
      </p:sp>
      <p:sp>
        <p:nvSpPr>
          <p:cNvPr id="2" name="TextBox 1"/>
          <p:cNvSpPr txBox="1"/>
          <p:nvPr/>
        </p:nvSpPr>
        <p:spPr>
          <a:xfrm>
            <a:off x="300942" y="29669273"/>
            <a:ext cx="2061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/>
              <a:t>Github: </a:t>
            </a:r>
            <a:r>
              <a:rPr lang="en-US" altLang="ko-KR" sz="2800"/>
              <a:t>https://</a:t>
            </a:r>
            <a:r>
              <a:rPr lang="en-US" altLang="ko-KR" sz="2800" smtClean="0"/>
              <a:t>github.com/kyu-h/Kcryptoforum_CAVP    /     </a:t>
            </a:r>
            <a:r>
              <a:rPr lang="en-US" altLang="ko-KR" sz="2800" smtClean="0"/>
              <a:t>Youtube: </a:t>
            </a:r>
            <a:r>
              <a:rPr lang="en-US" altLang="ko-KR" sz="2800"/>
              <a:t>https://</a:t>
            </a:r>
            <a:r>
              <a:rPr lang="en-US" altLang="ko-KR" sz="2800" smtClean="0"/>
              <a:t>youtu.be/e-cjDbVDOcw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197</Words>
  <Application>Microsoft Office PowerPoint</Application>
  <PresentationFormat>사용자 지정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An, Kyu Hwang</cp:lastModifiedBy>
  <cp:revision>38</cp:revision>
  <dcterms:created xsi:type="dcterms:W3CDTF">2017-09-25T14:51:22Z</dcterms:created>
  <dcterms:modified xsi:type="dcterms:W3CDTF">2018-12-03T07:06:22Z</dcterms:modified>
</cp:coreProperties>
</file>