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0" r:id="rId5"/>
    <p:sldId id="311" r:id="rId6"/>
    <p:sldId id="303" r:id="rId7"/>
    <p:sldId id="312" r:id="rId8"/>
    <p:sldId id="313" r:id="rId9"/>
    <p:sldId id="314" r:id="rId10"/>
    <p:sldId id="315" r:id="rId11"/>
    <p:sldId id="309" r:id="rId12"/>
    <p:sldId id="310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0850ACB-448E-430A-87B4-7A539D0D8C51}">
          <p14:sldIdLst>
            <p14:sldId id="269"/>
            <p14:sldId id="275"/>
            <p14:sldId id="280"/>
            <p14:sldId id="311"/>
            <p14:sldId id="303"/>
            <p14:sldId id="312"/>
            <p14:sldId id="313"/>
            <p14:sldId id="314"/>
            <p14:sldId id="315"/>
            <p14:sldId id="309"/>
            <p14:sldId id="310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5B6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7" autoAdjust="0"/>
    <p:restoredTop sz="80233" autoAdjust="0"/>
  </p:normalViewPr>
  <p:slideViewPr>
    <p:cSldViewPr snapToGrid="0">
      <p:cViewPr varScale="1">
        <p:scale>
          <a:sx n="120" d="100"/>
          <a:sy n="120" d="100"/>
        </p:scale>
        <p:origin x="1896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2023. 5. 2.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4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effectLst/>
              <a:latin typeface="Helvetica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6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5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844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dirty="0">
                <a:effectLst/>
                <a:latin typeface="Helvetica" pitchFamily="2" charset="0"/>
              </a:rPr>
              <a:t>TLS </a:t>
            </a:r>
            <a:r>
              <a:rPr lang="ko-KR" altLang="en-US" dirty="0">
                <a:effectLst/>
                <a:latin typeface="Helvetica" pitchFamily="2" charset="0"/>
              </a:rPr>
              <a:t>구현에서 </a:t>
            </a:r>
            <a:r>
              <a:rPr lang="ko-KR" altLang="en-US" dirty="0" err="1">
                <a:effectLst/>
                <a:latin typeface="Helvetica" pitchFamily="2" charset="0"/>
              </a:rPr>
              <a:t>양자내성암호</a:t>
            </a:r>
            <a:r>
              <a:rPr lang="ko-KR" altLang="en-US" dirty="0">
                <a:effectLst/>
                <a:latin typeface="Helvetica" pitchFamily="2" charset="0"/>
              </a:rPr>
              <a:t> 적용 사례에 대해 살펴보았다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effectLst/>
              <a:latin typeface="Helvetica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0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2008" y="1505702"/>
            <a:ext cx="11447980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2800" dirty="0">
                <a:latin typeface="Georgia" panose="02040502050405020303" pitchFamily="18" charset="0"/>
              </a:rPr>
              <a:t>스마트</a:t>
            </a:r>
            <a:r>
              <a:rPr lang="ko-KR" altLang="en-US" sz="2800" dirty="0">
                <a:latin typeface="Georgia" panose="02040502050405020303" pitchFamily="18" charset="0"/>
              </a:rPr>
              <a:t> 시티를 위한 블록체인 적용 사례 조사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35B27-DF77-EB96-6618-79E23BCBEE13}"/>
              </a:ext>
            </a:extLst>
          </p:cNvPr>
          <p:cNvSpPr txBox="1"/>
          <p:nvPr/>
        </p:nvSpPr>
        <p:spPr>
          <a:xfrm>
            <a:off x="5048275" y="498296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한성대학교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강예준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316939"/>
            <a:ext cx="11368160" cy="50577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>
                <a:effectLst/>
                <a:latin typeface="Helvetica" pitchFamily="2" charset="0"/>
              </a:rPr>
              <a:t>본 논문에서는 스마트 시티에서 블록체인이 어떠한 방식으로 적용 사례 소개</a:t>
            </a:r>
            <a:endParaRPr lang="en-US" altLang="ko-KR" sz="18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effectLst/>
                <a:latin typeface="Helvetica" pitchFamily="2" charset="0"/>
              </a:rPr>
              <a:t>스마트 시티의 특성상 보안 문제나 중앙 집중화 문제 등이 존재하였으나 블록체인을 활용함으로써 해결될 수 있음을 여러가지 사례를 통해 알아</a:t>
            </a:r>
            <a:r>
              <a:rPr lang="ko-Kore-KR" altLang="en-US" sz="1800" dirty="0">
                <a:effectLst/>
                <a:latin typeface="Helvetica" pitchFamily="2" charset="0"/>
              </a:rPr>
              <a:t>봄</a:t>
            </a:r>
            <a:r>
              <a:rPr lang="en-US" altLang="ko-KR" sz="1800" dirty="0">
                <a:effectLst/>
                <a:latin typeface="Helvetica" pitchFamily="2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effectLst/>
                <a:latin typeface="Helvetica" pitchFamily="2" charset="0"/>
              </a:rPr>
              <a:t>대표적으로 자율 주행 자동차에 블록체인을 적용함으로써 보안 문제를 해결</a:t>
            </a:r>
            <a:endParaRPr lang="en-US" altLang="ko-KR" sz="18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effectLst/>
                <a:latin typeface="Helvetica" pitchFamily="2" charset="0"/>
              </a:rPr>
              <a:t>이 외에도 다양한 적용 사례가 존재하였으며 스마트 시티에 블록체인이 </a:t>
            </a:r>
            <a:r>
              <a:rPr lang="ko-KR" altLang="en-US" sz="1800" dirty="0" err="1">
                <a:effectLst/>
                <a:latin typeface="Helvetica" pitchFamily="2" charset="0"/>
              </a:rPr>
              <a:t>적용가능함을</a:t>
            </a:r>
            <a:r>
              <a:rPr lang="ko-KR" altLang="en-US" sz="1800" dirty="0">
                <a:effectLst/>
                <a:latin typeface="Helvetica" pitchFamily="2" charset="0"/>
              </a:rPr>
              <a:t> 확인</a:t>
            </a:r>
            <a:endParaRPr lang="en-US" altLang="ko-KR" sz="18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effectLst/>
                <a:latin typeface="Helvetica" pitchFamily="2" charset="0"/>
              </a:rPr>
              <a:t>하지만 블록체인을 적용시킴으로써 생기는 문제점 또한 존재하였는데 초기 투자 비용</a:t>
            </a:r>
            <a:r>
              <a:rPr lang="en-US" altLang="ko-KR" sz="1800" dirty="0">
                <a:effectLst/>
                <a:latin typeface="Helvetica" pitchFamily="2" charset="0"/>
              </a:rPr>
              <a:t>, </a:t>
            </a:r>
            <a:r>
              <a:rPr lang="ko-KR" altLang="en-US" sz="1800" dirty="0">
                <a:effectLst/>
                <a:latin typeface="Helvetica" pitchFamily="2" charset="0"/>
              </a:rPr>
              <a:t>분산화로 인한 정책 충돌 등과 같은 문제점 존재</a:t>
            </a:r>
            <a:endParaRPr lang="en-US" altLang="ko-KR" sz="18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effectLst/>
                <a:latin typeface="Helvetica" pitchFamily="2" charset="0"/>
              </a:rPr>
              <a:t>향후 위와 같은 문제점을 해결하기 위한 연구가 </a:t>
            </a:r>
            <a:r>
              <a:rPr lang="ko-KR" altLang="en-US" sz="1800" dirty="0" err="1">
                <a:effectLst/>
                <a:latin typeface="Helvetica" pitchFamily="2" charset="0"/>
              </a:rPr>
              <a:t>수행되어야할</a:t>
            </a:r>
            <a:r>
              <a:rPr lang="ko-KR" altLang="en-US" sz="1800" dirty="0">
                <a:effectLst/>
                <a:latin typeface="Helvetica" pitchFamily="2" charset="0"/>
              </a:rPr>
              <a:t> 것으로 생각됨</a:t>
            </a:r>
            <a:endParaRPr lang="en-US" altLang="ko-KR" sz="18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10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29E7B-47B9-668D-0FBE-14123746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참고문헌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E4CA9-E2E3-B96B-45D3-A86B365D77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ore-KR" sz="1100" dirty="0">
                <a:effectLst/>
                <a:latin typeface="Helvetica" pitchFamily="2" charset="0"/>
              </a:rPr>
              <a:t>[1] </a:t>
            </a:r>
            <a:r>
              <a:rPr lang="en-US" altLang="ko-Kore-KR" sz="1100" dirty="0" err="1">
                <a:effectLst/>
                <a:latin typeface="Helvetica" pitchFamily="2" charset="0"/>
              </a:rPr>
              <a:t>Dameri</a:t>
            </a:r>
            <a:r>
              <a:rPr lang="en-US" altLang="ko-Kore-KR" sz="1100" dirty="0">
                <a:effectLst/>
                <a:latin typeface="Helvetica" pitchFamily="2" charset="0"/>
              </a:rPr>
              <a:t>, Renata Paola. "Searching for smart city definition: a comprehensive proposal." International Journal of computers &amp; technology 11.5 (2013): 2544-2551.</a:t>
            </a:r>
          </a:p>
          <a:p>
            <a:pPr marL="0" indent="0" algn="just">
              <a:buNone/>
            </a:pPr>
            <a:r>
              <a:rPr lang="en-US" altLang="ko-Kore-KR" sz="1100" dirty="0">
                <a:effectLst/>
                <a:latin typeface="Helvetica" pitchFamily="2" charset="0"/>
              </a:rPr>
              <a:t>[2] Nakamoto, Satoshi. "Bitcoin: A peer-to-peer electronic cash system." Decentralized business review (2008): 21260.</a:t>
            </a:r>
          </a:p>
          <a:p>
            <a:pPr marL="0" indent="0" algn="just">
              <a:buNone/>
            </a:pPr>
            <a:r>
              <a:rPr lang="en-US" altLang="ko-Kore-KR" sz="1100" dirty="0">
                <a:effectLst/>
                <a:latin typeface="Helvetica" pitchFamily="2" charset="0"/>
              </a:rPr>
              <a:t>[3] </a:t>
            </a:r>
            <a:r>
              <a:rPr lang="en-US" altLang="ko-Kore-KR" sz="1100" dirty="0" err="1">
                <a:effectLst/>
                <a:latin typeface="Helvetica" pitchFamily="2" charset="0"/>
              </a:rPr>
              <a:t>Alnahari</a:t>
            </a:r>
            <a:r>
              <a:rPr lang="en-US" altLang="ko-Kore-KR" sz="1100" dirty="0">
                <a:effectLst/>
                <a:latin typeface="Helvetica" pitchFamily="2" charset="0"/>
              </a:rPr>
              <a:t>, Mohammed S., and Samuel T. </a:t>
            </a:r>
            <a:r>
              <a:rPr lang="en-US" altLang="ko-Kore-KR" sz="1100" dirty="0" err="1">
                <a:effectLst/>
                <a:latin typeface="Helvetica" pitchFamily="2" charset="0"/>
              </a:rPr>
              <a:t>Ariaratnam</a:t>
            </a:r>
            <a:r>
              <a:rPr lang="en-US" altLang="ko-Kore-KR" sz="1100" dirty="0">
                <a:effectLst/>
                <a:latin typeface="Helvetica" pitchFamily="2" charset="0"/>
              </a:rPr>
              <a:t>. "The Application of Blockchain Technology to Smart City Infrastructure." Smart Cities 5.3 (2022): 979-993.</a:t>
            </a:r>
          </a:p>
          <a:p>
            <a:pPr marL="0" indent="0" algn="just">
              <a:buNone/>
            </a:pPr>
            <a:r>
              <a:rPr lang="en-US" altLang="ko-Kore-KR" sz="1100" dirty="0">
                <a:effectLst/>
                <a:latin typeface="Helvetica" pitchFamily="2" charset="0"/>
              </a:rPr>
              <a:t>[4] Esposito, Christian, Massimo </a:t>
            </a:r>
            <a:r>
              <a:rPr lang="en-US" altLang="ko-Kore-KR" sz="1100" dirty="0" err="1">
                <a:effectLst/>
                <a:latin typeface="Helvetica" pitchFamily="2" charset="0"/>
              </a:rPr>
              <a:t>Ficco</a:t>
            </a:r>
            <a:r>
              <a:rPr lang="en-US" altLang="ko-Kore-KR" sz="1100" dirty="0">
                <a:effectLst/>
                <a:latin typeface="Helvetica" pitchFamily="2" charset="0"/>
              </a:rPr>
              <a:t>, and Brij </a:t>
            </a:r>
            <a:r>
              <a:rPr lang="en-US" altLang="ko-Kore-KR" sz="1100" dirty="0" err="1">
                <a:effectLst/>
                <a:latin typeface="Helvetica" pitchFamily="2" charset="0"/>
              </a:rPr>
              <a:t>Bhooshan</a:t>
            </a:r>
            <a:r>
              <a:rPr lang="en-US" altLang="ko-Kore-KR" sz="1100" dirty="0">
                <a:effectLst/>
                <a:latin typeface="Helvetica" pitchFamily="2" charset="0"/>
              </a:rPr>
              <a:t> Gupta. "Blockchain-based authentication and authorization for smart city applications." Information Processing &amp; Management 58.2 (2021): 102468.</a:t>
            </a:r>
          </a:p>
          <a:p>
            <a:pPr marL="0" indent="0" algn="just">
              <a:buNone/>
            </a:pPr>
            <a:r>
              <a:rPr lang="en-US" altLang="ko-Kore-KR" sz="1100" dirty="0">
                <a:effectLst/>
                <a:latin typeface="Helvetica" pitchFamily="2" charset="0"/>
              </a:rPr>
              <a:t>[5] Cirillo, Flavio, et al. "A standard-based open source IoT platform: FIWARE." IEEE Internet of Things Magazine 2.3 (2019): 12-18.</a:t>
            </a:r>
          </a:p>
          <a:p>
            <a:pPr marL="0" indent="0" algn="just">
              <a:buNone/>
            </a:pPr>
            <a:r>
              <a:rPr lang="en-US" altLang="ko-Kore-KR" sz="1100" dirty="0">
                <a:effectLst/>
                <a:latin typeface="Helvetica" pitchFamily="2" charset="0"/>
              </a:rPr>
              <a:t>[6] </a:t>
            </a:r>
            <a:r>
              <a:rPr lang="en-US" altLang="ko-Kore-KR" sz="1100" dirty="0" err="1">
                <a:effectLst/>
                <a:latin typeface="Helvetica" pitchFamily="2" charset="0"/>
              </a:rPr>
              <a:t>Androulaki</a:t>
            </a:r>
            <a:r>
              <a:rPr lang="en-US" altLang="ko-Kore-KR" sz="1100" dirty="0">
                <a:effectLst/>
                <a:latin typeface="Helvetica" pitchFamily="2" charset="0"/>
              </a:rPr>
              <a:t>, Elli, et al. "Hyperledger fabric: a distributed operating system for permissioned blockchains." Proceedings of the thirteenth </a:t>
            </a:r>
            <a:r>
              <a:rPr lang="en-US" altLang="ko-Kore-KR" sz="1100" dirty="0" err="1">
                <a:effectLst/>
                <a:latin typeface="Helvetica" pitchFamily="2" charset="0"/>
              </a:rPr>
              <a:t>EuroSys</a:t>
            </a:r>
            <a:r>
              <a:rPr lang="en-US" altLang="ko-Kore-KR" sz="1100" dirty="0">
                <a:effectLst/>
                <a:latin typeface="Helvetica" pitchFamily="2" charset="0"/>
              </a:rPr>
              <a:t> conference. 2018.</a:t>
            </a:r>
          </a:p>
          <a:p>
            <a:pPr marL="0" indent="0" algn="just">
              <a:buNone/>
            </a:pPr>
            <a:r>
              <a:rPr lang="en-US" altLang="ko-Kore-KR" sz="1100" dirty="0">
                <a:effectLst/>
                <a:latin typeface="Helvetica" pitchFamily="2" charset="0"/>
              </a:rPr>
              <a:t>[7] Bhushan, Bharat, et al. "Blockchain for smart cities: A review of architectures, integration trends and future research directions." Sustainable Cities and Society 61 (2020): 102360.</a:t>
            </a:r>
          </a:p>
        </p:txBody>
      </p:sp>
    </p:spTree>
    <p:extLst>
      <p:ext uri="{BB962C8B-B14F-4D97-AF65-F5344CB8AC3E}">
        <p14:creationId xmlns:p14="http://schemas.microsoft.com/office/powerpoint/2010/main" val="400249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관련연구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ore-KR" altLang="en-US" dirty="0"/>
              <a:t>사례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280831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effectLst/>
                <a:latin typeface="Helvetica" pitchFamily="2" charset="0"/>
              </a:rPr>
              <a:t>스마트 시티</a:t>
            </a:r>
            <a:br>
              <a:rPr lang="en-US" altLang="ko-KR" sz="1600" dirty="0">
                <a:effectLst/>
                <a:latin typeface="Helvetica" pitchFamily="2" charset="0"/>
              </a:rPr>
            </a:br>
            <a:r>
              <a:rPr lang="en-US" altLang="ko-KR" sz="1600" dirty="0">
                <a:effectLst/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effectLst/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600" dirty="0">
                <a:effectLst/>
                <a:latin typeface="Helvetica" pitchFamily="2" charset="0"/>
              </a:rPr>
              <a:t> 인간의 개입을 최소화한 채로 시민에게 서비스를 제공함으로써 교통 혼잡</a:t>
            </a:r>
            <a:r>
              <a:rPr lang="en-US" altLang="ko-KR" sz="1600" dirty="0">
                <a:effectLst/>
                <a:latin typeface="Helvetica" pitchFamily="2" charset="0"/>
              </a:rPr>
              <a:t>, </a:t>
            </a:r>
            <a:r>
              <a:rPr lang="ko-KR" altLang="en-US" sz="1600" dirty="0">
                <a:effectLst/>
                <a:latin typeface="Helvetica" pitchFamily="2" charset="0"/>
              </a:rPr>
              <a:t>대기오염</a:t>
            </a:r>
            <a:r>
              <a:rPr lang="en-US" altLang="ko-KR" sz="1600" dirty="0">
                <a:effectLst/>
                <a:latin typeface="Helvetica" pitchFamily="2" charset="0"/>
              </a:rPr>
              <a:t>, </a:t>
            </a:r>
            <a:r>
              <a:rPr lang="ko-KR" altLang="en-US" sz="1600" dirty="0">
                <a:effectLst/>
                <a:latin typeface="Helvetica" pitchFamily="2" charset="0"/>
              </a:rPr>
              <a:t>화재</a:t>
            </a:r>
            <a:r>
              <a:rPr lang="en-US" altLang="ko-KR" sz="1600" dirty="0">
                <a:effectLst/>
                <a:latin typeface="Helvetica" pitchFamily="2" charset="0"/>
              </a:rPr>
              <a:t>, </a:t>
            </a:r>
            <a:r>
              <a:rPr lang="ko-KR" altLang="en-US" sz="1600" dirty="0">
                <a:effectLst/>
                <a:latin typeface="Helvetica" pitchFamily="2" charset="0"/>
              </a:rPr>
              <a:t>범죄 등과 같은 도시의 복잡한 문제를 해결하는 도시</a:t>
            </a:r>
            <a:br>
              <a:rPr lang="en-US" altLang="ko-KR" sz="1600" dirty="0">
                <a:latin typeface="Helvetica" pitchFamily="2" charset="0"/>
              </a:rPr>
            </a:b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600" dirty="0">
                <a:effectLst/>
                <a:latin typeface="Helvetica" pitchFamily="2" charset="0"/>
              </a:rPr>
              <a:t>스마트 시티에서는 도시에서 발생하는 다양한 문제를 해결하기 위해 실시간으로 센서를 통해 다양한 데이터를 수집하고 이를 활용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스마트 시티는 수많은 기기에서 데이터를 수집한다는 점에서 </a:t>
            </a:r>
            <a:r>
              <a:rPr lang="ko-KR" altLang="en-US" sz="1600" b="1" dirty="0">
                <a:solidFill>
                  <a:srgbClr val="C00000"/>
                </a:solidFill>
                <a:effectLst/>
                <a:latin typeface="Helvetica" pitchFamily="2" charset="0"/>
              </a:rPr>
              <a:t>보안 문제</a:t>
            </a:r>
            <a:r>
              <a:rPr lang="en-US" altLang="ko-KR" sz="1600" b="1" dirty="0">
                <a:solidFill>
                  <a:srgbClr val="C00000"/>
                </a:solidFill>
                <a:effectLst/>
                <a:latin typeface="Helvetica" pitchFamily="2" charset="0"/>
              </a:rPr>
              <a:t>, </a:t>
            </a:r>
            <a:r>
              <a:rPr lang="ko-KR" altLang="en-US" sz="1600" b="1" dirty="0">
                <a:solidFill>
                  <a:srgbClr val="C00000"/>
                </a:solidFill>
                <a:effectLst/>
                <a:latin typeface="Helvetica" pitchFamily="2" charset="0"/>
              </a:rPr>
              <a:t>개인 정보 보호 문제가 발생</a:t>
            </a:r>
            <a:endParaRPr lang="en-US" altLang="ko-KR" sz="1600" b="1" dirty="0">
              <a:solidFill>
                <a:srgbClr val="C00000"/>
              </a:solidFill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방대한</a:t>
            </a:r>
            <a:r>
              <a:rPr lang="ko-KR" altLang="en-US" sz="1600" b="1" dirty="0">
                <a:solidFill>
                  <a:srgbClr val="C00000"/>
                </a:solidFill>
                <a:effectLst/>
                <a:latin typeface="Helvetica" pitchFamily="2" charset="0"/>
              </a:rPr>
              <a:t> 데이터를 다루는 과정에서 취약점이 발견</a:t>
            </a:r>
            <a:r>
              <a:rPr lang="ko-KR" altLang="en-US" sz="1600" dirty="0">
                <a:effectLst/>
                <a:latin typeface="Helvetica" pitchFamily="2" charset="0"/>
              </a:rPr>
              <a:t>될 수 있다</a:t>
            </a:r>
            <a:r>
              <a:rPr lang="en-US" altLang="ko-KR" sz="1600" dirty="0">
                <a:effectLst/>
                <a:latin typeface="Helvetica" pitchFamily="2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24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4B7EF-60C0-AAF2-3653-1A7451B5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1120F5-FEAC-D7B8-8CCE-ABEB4EBF8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Helvetica" pitchFamily="2" charset="0"/>
              </a:rPr>
              <a:t>스마트 시티에서 발생할 수 있는 보안 상의 문제점을 해결하기 위해 스마트 시티 상에 </a:t>
            </a:r>
            <a:r>
              <a:rPr lang="ko-KR" altLang="en-US" sz="1600" b="1" dirty="0">
                <a:solidFill>
                  <a:srgbClr val="2D75B6"/>
                </a:solidFill>
                <a:latin typeface="Helvetica" pitchFamily="2" charset="0"/>
              </a:rPr>
              <a:t>블록체인을 적용</a:t>
            </a:r>
            <a:r>
              <a:rPr lang="ko-KR" altLang="en-US" sz="1600" dirty="0">
                <a:latin typeface="Helvetica" pitchFamily="2" charset="0"/>
              </a:rPr>
              <a:t>시키려는 연구가 다수 진행되고 </a:t>
            </a:r>
            <a:r>
              <a:rPr lang="ko-KR" altLang="en-US" sz="1600" dirty="0" err="1">
                <a:latin typeface="Helvetica" pitchFamily="2" charset="0"/>
              </a:rPr>
              <a:t>있</a:t>
            </a:r>
            <a:r>
              <a:rPr lang="ko-Kore-KR" altLang="en-US" sz="1600" dirty="0">
                <a:latin typeface="Helvetica" pitchFamily="2" charset="0"/>
              </a:rPr>
              <a:t>음</a:t>
            </a:r>
            <a:endParaRPr lang="en-US" altLang="ko-KR" sz="1600" dirty="0"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Helvetica" pitchFamily="2" charset="0"/>
              </a:rPr>
              <a:t>블록체인은 </a:t>
            </a:r>
            <a:r>
              <a:rPr lang="ko-KR" altLang="en-US" sz="1600" b="1" dirty="0">
                <a:solidFill>
                  <a:srgbClr val="2D75B6"/>
                </a:solidFill>
                <a:latin typeface="Helvetica" pitchFamily="2" charset="0"/>
              </a:rPr>
              <a:t>데이터를 분산하여 저장</a:t>
            </a:r>
            <a:r>
              <a:rPr lang="ko-KR" altLang="en-US" sz="1600" dirty="0">
                <a:latin typeface="Helvetica" pitchFamily="2" charset="0"/>
              </a:rPr>
              <a:t>하여 관리하기 때문에 스마트 시티에서 수집되는 </a:t>
            </a:r>
            <a:r>
              <a:rPr lang="ko-KR" altLang="en-US" sz="1600" b="1" dirty="0">
                <a:solidFill>
                  <a:srgbClr val="2D75B6"/>
                </a:solidFill>
                <a:latin typeface="Helvetica" pitchFamily="2" charset="0"/>
              </a:rPr>
              <a:t>다양한 데이터를 안전하게 보호하고 투명성을 보장</a:t>
            </a:r>
            <a:endParaRPr lang="en-US" altLang="ko-KR" sz="1600" b="1" dirty="0">
              <a:solidFill>
                <a:srgbClr val="2D75B6"/>
              </a:solidFill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Helvetica" pitchFamily="2" charset="0"/>
              </a:rPr>
              <a:t>본 논문에서는 스마트 시티에 블록체인을 적용시키려는 최신 연구 사례에 대해 </a:t>
            </a:r>
            <a:r>
              <a:rPr lang="ko-Kore-KR" altLang="en-US" sz="1600" dirty="0">
                <a:latin typeface="Helvetica" pitchFamily="2" charset="0"/>
              </a:rPr>
              <a:t>소개</a:t>
            </a:r>
            <a:endParaRPr lang="en-US" altLang="ko-KR" sz="1600" dirty="0">
              <a:latin typeface="Helvetica" pitchFamily="2" charset="0"/>
            </a:endParaRPr>
          </a:p>
          <a:p>
            <a:endParaRPr lang="ko-Kore-KR" altLang="en-US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14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re-KR" altLang="en-US" dirty="0">
                <a:latin typeface="Georgia" panose="02040502050405020303" pitchFamily="18" charset="0"/>
              </a:rPr>
              <a:t>스마트시티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316939"/>
            <a:ext cx="11707266" cy="50577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Helvetica" pitchFamily="2" charset="0"/>
              </a:rPr>
              <a:t>일반적으로 스마트 시티는 인간의 개입을 최소화한 채로 시민에게 서비스를 제공함으로써 교통 혼잡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대기오염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범죄 등과 같은 도시의 복잡한 문제를 해결하는 도시</a:t>
            </a:r>
            <a:r>
              <a:rPr lang="en-US" altLang="ko-KR" sz="1600" dirty="0">
                <a:latin typeface="Helvetica" pitchFamily="2" charset="0"/>
              </a:rPr>
              <a:t>[1].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Helvetica" pitchFamily="2" charset="0"/>
              </a:rPr>
              <a:t>스마트시티에서는 </a:t>
            </a:r>
            <a:r>
              <a:rPr lang="ko-KR" altLang="en-US" sz="1600" b="1" dirty="0">
                <a:solidFill>
                  <a:srgbClr val="2D75B6"/>
                </a:solidFill>
                <a:latin typeface="Helvetica" pitchFamily="2" charset="0"/>
              </a:rPr>
              <a:t>다양한 데이터를 수집</a:t>
            </a:r>
            <a:r>
              <a:rPr lang="ko-KR" altLang="en-US" sz="1600" dirty="0">
                <a:latin typeface="Helvetica" pitchFamily="2" charset="0"/>
              </a:rPr>
              <a:t>하고 수집한 데이터를 분석하여 교통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물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전력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가스 등과 같은 인프라와 자원들의 상황을 최적화</a:t>
            </a:r>
            <a:br>
              <a:rPr lang="en-US" altLang="ko-KR" sz="1600" dirty="0">
                <a:latin typeface="Helvetica" pitchFamily="2" charset="0"/>
              </a:rPr>
            </a:b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600" dirty="0">
                <a:latin typeface="Helvetica" pitchFamily="2" charset="0"/>
              </a:rPr>
              <a:t>시민의 삶의 질을 향상시키는 다양한 서비스를 제공할 수 있다</a:t>
            </a:r>
            <a:r>
              <a:rPr lang="en-US" altLang="ko-KR" sz="1600" dirty="0">
                <a:latin typeface="Helvetica" pitchFamily="2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Helvetica" pitchFamily="2" charset="0"/>
              </a:rPr>
              <a:t>스마트 시티는 에너지와 자원을 효율적으로 사용함으로써 친환경적이고 지속 가능한 도시</a:t>
            </a:r>
            <a:endParaRPr lang="en-US" altLang="ko-KR" sz="1600" dirty="0"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Helvetica" pitchFamily="2" charset="0"/>
              </a:rPr>
              <a:t>하지만 이러한 과정에서 </a:t>
            </a:r>
            <a:r>
              <a:rPr lang="ko-KR" altLang="en-US" sz="1600" b="1" dirty="0">
                <a:solidFill>
                  <a:srgbClr val="C00000"/>
                </a:solidFill>
                <a:latin typeface="Helvetica" pitchFamily="2" charset="0"/>
              </a:rPr>
              <a:t>보안 문제 및 개인 정보 보호 문제</a:t>
            </a:r>
            <a:r>
              <a:rPr lang="ko-KR" altLang="en-US" sz="1600" dirty="0">
                <a:latin typeface="Helvetica" pitchFamily="2" charset="0"/>
              </a:rPr>
              <a:t>가 발생할 수 있으며 이를 해결하기 위한 다양한 연구 수행</a:t>
            </a:r>
            <a:endParaRPr lang="en-US" altLang="ko-KR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0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re-KR" altLang="en-US" dirty="0">
                <a:latin typeface="Georgia" panose="02040502050405020303" pitchFamily="18" charset="0"/>
              </a:rPr>
              <a:t>블록체인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316939"/>
            <a:ext cx="11707266" cy="50577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 err="1">
                <a:latin typeface="Helvetica" pitchFamily="2" charset="0"/>
              </a:rPr>
              <a:t>블록체인이란</a:t>
            </a:r>
            <a:r>
              <a:rPr lang="ko-KR" altLang="en-US" sz="1600" dirty="0">
                <a:latin typeface="Helvetica" pitchFamily="2" charset="0"/>
              </a:rPr>
              <a:t> 네트워크 내의 노드들이 </a:t>
            </a:r>
            <a:r>
              <a:rPr lang="en-US" altLang="ko-Kore-KR" sz="1600" dirty="0">
                <a:latin typeface="Helvetica" pitchFamily="2" charset="0"/>
              </a:rPr>
              <a:t>P2P(peer to peer) </a:t>
            </a:r>
            <a:r>
              <a:rPr lang="ko-KR" altLang="en-US" sz="1600" dirty="0">
                <a:latin typeface="Helvetica" pitchFamily="2" charset="0"/>
              </a:rPr>
              <a:t>방식으로 통신하여 모두 같은 정보를 공유하는 데이터 분산 처리 기술 </a:t>
            </a:r>
            <a:r>
              <a:rPr lang="en-US" altLang="ko-KR" sz="1600" dirty="0">
                <a:latin typeface="Helvetica" pitchFamily="2" charset="0"/>
              </a:rPr>
              <a:t>[2].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Helvetica" pitchFamily="2" charset="0"/>
              </a:rPr>
              <a:t>블록체인에서는 데이터를 네트워크 내의 노드들이 모두 공유하여 관리함으로써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중앙 서버와 클라이언트가 존재하여 데이터를 서버에서만 관리하는 기존 방식에서 벗어남</a:t>
            </a:r>
            <a:endParaRPr lang="en-US" altLang="ko-KR" sz="1600" dirty="0">
              <a:latin typeface="Helvetica" pitchFamily="2" charset="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Helvetica" pitchFamily="2" charset="0"/>
              </a:rPr>
              <a:t>블록체인 네트워크에는 제 </a:t>
            </a:r>
            <a:r>
              <a:rPr lang="en-US" altLang="ko-KR" sz="1600" dirty="0">
                <a:latin typeface="Helvetica" pitchFamily="2" charset="0"/>
              </a:rPr>
              <a:t>3</a:t>
            </a:r>
            <a:r>
              <a:rPr lang="ko-KR" altLang="en-US" sz="1600" dirty="0">
                <a:latin typeface="Helvetica" pitchFamily="2" charset="0"/>
              </a:rPr>
              <a:t>자인 중앙 서버가 존재하지 않으며</a:t>
            </a:r>
            <a:r>
              <a:rPr lang="en-US" altLang="ko-KR" sz="1600" dirty="0">
                <a:latin typeface="Helvetica" pitchFamily="2" charset="0"/>
              </a:rPr>
              <a:t>,</a:t>
            </a:r>
            <a:r>
              <a:rPr lang="ko-KR" altLang="en-US" sz="1600" dirty="0">
                <a:latin typeface="Helvetica" pitchFamily="2" charset="0"/>
              </a:rPr>
              <a:t> 데이터를 변조시키기 위해서는 과반수의 노드를 해킹하여 데이터를 위조</a:t>
            </a:r>
            <a:br>
              <a:rPr lang="en-US" altLang="ko-KR" sz="1600" dirty="0">
                <a:latin typeface="Helvetica" pitchFamily="2" charset="0"/>
              </a:rPr>
            </a:b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600" dirty="0">
                <a:latin typeface="Helvetica" pitchFamily="2" charset="0"/>
              </a:rPr>
              <a:t>하지만 일반적으로 과반수의 노드를 해킹하는 것은 불가능하기 때문에 데이터 변조를 방지하여 무결성을 보장</a:t>
            </a:r>
            <a:endParaRPr lang="en-US" altLang="ko-KR" sz="1600" dirty="0"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Helvetica" pitchFamily="2" charset="0"/>
              </a:rPr>
              <a:t>블록체인을 활용함으로써 스마트 시티 상에서 수집되는 데이터를 투명하고 안전하게 관리할 수 있어 스마트 시티에 블록체인을 적용하려는 연구가 다수 진행되고 </a:t>
            </a:r>
            <a:r>
              <a:rPr lang="ko-KR" altLang="en-US" sz="1600" dirty="0" err="1">
                <a:latin typeface="Helvetica" pitchFamily="2" charset="0"/>
              </a:rPr>
              <a:t>있</a:t>
            </a:r>
            <a:r>
              <a:rPr lang="ko-Kore-KR" altLang="en-US" sz="1600" dirty="0">
                <a:latin typeface="Helvetica" pitchFamily="2" charset="0"/>
              </a:rPr>
              <a:t>음</a:t>
            </a:r>
            <a:endParaRPr lang="en-US" altLang="ko-KR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5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45AC8-AE6A-422D-DB2B-1C9929D6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연구사례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A589D-3E38-FF6A-5A44-C223298458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539832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600" dirty="0">
                <a:latin typeface="Helvetica" pitchFamily="2" charset="0"/>
              </a:rPr>
              <a:t>smart cities’22</a:t>
            </a:r>
            <a:r>
              <a:rPr lang="ko-KR" altLang="en-US" sz="1600" dirty="0">
                <a:latin typeface="Helvetica" pitchFamily="2" charset="0"/>
              </a:rPr>
              <a:t>에서는 블록체인 기술이 적용된 의료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암호화폐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공급망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은행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웹 서비스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셀룰러 네트워크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전기 등과 같은 도시 인프라 설계 </a:t>
            </a:r>
            <a:r>
              <a:rPr lang="en-US" altLang="ko-KR" sz="1600" dirty="0">
                <a:latin typeface="Helvetica" pitchFamily="2" charset="0"/>
              </a:rPr>
              <a:t>[3].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Helvetica" pitchFamily="2" charset="0"/>
              </a:rPr>
              <a:t>대표적으로 블록체인을 적용시킨 자율 주행 자동차를 운행함으로써 교통 체증이 해결 가능하다는 것을 보여줌</a:t>
            </a:r>
            <a:endParaRPr lang="en-US" altLang="ko-KR" sz="1600" dirty="0"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Helvetica" pitchFamily="2" charset="0"/>
              </a:rPr>
              <a:t>자동차에 블록체인 기술을 적용시킴으로써 교통 시스템과 자동차 추적 가능</a:t>
            </a:r>
            <a:br>
              <a:rPr lang="en-US" altLang="ko-KR" sz="1600" dirty="0">
                <a:latin typeface="Helvetica" pitchFamily="2" charset="0"/>
              </a:rPr>
            </a:b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600" dirty="0">
                <a:latin typeface="Helvetica" pitchFamily="2" charset="0"/>
              </a:rPr>
              <a:t>모든 사람에게 내비게이션이 최적화된 경로를 제공할 수 있게 되고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사고가 발생한 지점을 </a:t>
            </a:r>
            <a:r>
              <a:rPr lang="ko-KR" altLang="en-US" sz="1600" dirty="0" err="1">
                <a:latin typeface="Helvetica" pitchFamily="2" charset="0"/>
              </a:rPr>
              <a:t>피해갈수</a:t>
            </a:r>
            <a:r>
              <a:rPr lang="ko-KR" altLang="en-US" sz="1600" dirty="0">
                <a:latin typeface="Helvetica" pitchFamily="2" charset="0"/>
              </a:rPr>
              <a:t> 있도록 우회 경로를 제공함으로써 최적화된 교통 시설 제공</a:t>
            </a:r>
            <a:endParaRPr lang="en-US" altLang="ko-KR" sz="1600" dirty="0"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Helvetica" pitchFamily="2" charset="0"/>
              </a:rPr>
              <a:t>이 외에도 환경 규제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에너지 소비 추적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데이터 관리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수질오염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물 </a:t>
            </a:r>
            <a:r>
              <a:rPr lang="ko-KR" altLang="en-US" sz="1600" dirty="0" err="1">
                <a:latin typeface="Helvetica" pitchFamily="2" charset="0"/>
              </a:rPr>
              <a:t>접근권</a:t>
            </a:r>
            <a:r>
              <a:rPr lang="ko-KR" altLang="en-US" sz="1600" dirty="0">
                <a:latin typeface="Helvetica" pitchFamily="2" charset="0"/>
              </a:rPr>
              <a:t> 거래 등 매우 다양한 분야에서 블록체인이 적용됨으로써 이점이 있다는 것을 </a:t>
            </a:r>
            <a:r>
              <a:rPr lang="ko-Kore-KR" altLang="en-US" sz="1600" dirty="0">
                <a:latin typeface="Helvetica" pitchFamily="2" charset="0"/>
              </a:rPr>
              <a:t>보여줌</a:t>
            </a:r>
          </a:p>
        </p:txBody>
      </p:sp>
    </p:spTree>
    <p:extLst>
      <p:ext uri="{BB962C8B-B14F-4D97-AF65-F5344CB8AC3E}">
        <p14:creationId xmlns:p14="http://schemas.microsoft.com/office/powerpoint/2010/main" val="351510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45AC8-AE6A-422D-DB2B-1C9929D6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연구사례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A589D-3E38-FF6A-5A44-C223298458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539832" cy="50577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ore-KR" sz="1600" dirty="0">
                <a:latin typeface="Helvetica" pitchFamily="2" charset="0"/>
              </a:rPr>
              <a:t>Information Processing &amp; Management’21</a:t>
            </a:r>
            <a:r>
              <a:rPr lang="ko-KR" altLang="en-US" sz="1600" dirty="0">
                <a:latin typeface="Helvetica" pitchFamily="2" charset="0"/>
              </a:rPr>
              <a:t>에서는 </a:t>
            </a:r>
            <a:r>
              <a:rPr lang="en-US" altLang="ko-Kore-KR" sz="1600" dirty="0">
                <a:latin typeface="Helvetica" pitchFamily="2" charset="0"/>
              </a:rPr>
              <a:t>FIWARE </a:t>
            </a:r>
            <a:r>
              <a:rPr lang="ko-KR" altLang="en-US" sz="1600" dirty="0">
                <a:latin typeface="Helvetica" pitchFamily="2" charset="0"/>
              </a:rPr>
              <a:t>플랫폼과 </a:t>
            </a:r>
            <a:r>
              <a:rPr lang="ko-KR" altLang="en-US" sz="1600" dirty="0" err="1">
                <a:latin typeface="Helvetica" pitchFamily="2" charset="0"/>
              </a:rPr>
              <a:t>하이퍼레저패브릭을</a:t>
            </a:r>
            <a:r>
              <a:rPr lang="ko-KR" altLang="en-US" sz="1600" dirty="0">
                <a:latin typeface="Helvetica" pitchFamily="2" charset="0"/>
              </a:rPr>
              <a:t> 활용하여 신원 및 인증 정책의 분산 관리 시스템 제안 </a:t>
            </a:r>
            <a:r>
              <a:rPr lang="en-US" altLang="ko-KR" sz="1600" dirty="0">
                <a:latin typeface="Helvetica" pitchFamily="2" charset="0"/>
              </a:rPr>
              <a:t>[4]. </a:t>
            </a:r>
          </a:p>
          <a:p>
            <a:pPr algn="just">
              <a:lnSpc>
                <a:spcPct val="150000"/>
              </a:lnSpc>
            </a:pPr>
            <a:r>
              <a:rPr lang="en-US" altLang="ko-Kore-KR" sz="1600" dirty="0">
                <a:latin typeface="Helvetica" pitchFamily="2" charset="0"/>
              </a:rPr>
              <a:t>FIWARE</a:t>
            </a:r>
            <a:r>
              <a:rPr lang="ko-KR" altLang="en-US" sz="1600" dirty="0">
                <a:latin typeface="Helvetica" pitchFamily="2" charset="0"/>
              </a:rPr>
              <a:t> </a:t>
            </a:r>
            <a:r>
              <a:rPr lang="en-US" altLang="ko-KR" sz="1600" dirty="0">
                <a:latin typeface="Helvetica" pitchFamily="2" charset="0"/>
              </a:rPr>
              <a:t>:</a:t>
            </a:r>
            <a:r>
              <a:rPr lang="ko-KR" altLang="en-US" sz="1600" dirty="0">
                <a:latin typeface="Helvetica" pitchFamily="2" charset="0"/>
              </a:rPr>
              <a:t> 스마트 서비스 및 응용 프로그램 개발을 지원하는 오픈소스 플랫폼 </a:t>
            </a:r>
            <a:r>
              <a:rPr lang="en-US" altLang="ko-KR" sz="1600" dirty="0">
                <a:latin typeface="Helvetica" pitchFamily="2" charset="0"/>
              </a:rPr>
              <a:t>[5]. </a:t>
            </a:r>
          </a:p>
          <a:p>
            <a:pPr algn="just">
              <a:lnSpc>
                <a:spcPct val="150000"/>
              </a:lnSpc>
            </a:pPr>
            <a:r>
              <a:rPr lang="en-US" altLang="ko-Kore-KR" sz="1600" dirty="0">
                <a:latin typeface="Helvetica" pitchFamily="2" charset="0"/>
              </a:rPr>
              <a:t>FIWARE</a:t>
            </a:r>
            <a:r>
              <a:rPr lang="ko-Kore-KR" altLang="en-US" sz="1600" dirty="0">
                <a:latin typeface="Helvetica" pitchFamily="2" charset="0"/>
              </a:rPr>
              <a:t>는</a:t>
            </a:r>
            <a:r>
              <a:rPr lang="ko-KR" altLang="en-US" sz="1600" dirty="0">
                <a:latin typeface="Helvetica" pitchFamily="2" charset="0"/>
              </a:rPr>
              <a:t> 중앙 집중화 구조를 가지고 있는데 이는 스마트 시티에 적합하지 않는 구조</a:t>
            </a:r>
            <a:endParaRPr lang="en-US" altLang="ko-KR" sz="1600" dirty="0"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 err="1">
                <a:latin typeface="Helvetica" pitchFamily="2" charset="0"/>
              </a:rPr>
              <a:t>하이퍼레저</a:t>
            </a:r>
            <a:r>
              <a:rPr lang="ko-KR" altLang="en-US" sz="1600" dirty="0">
                <a:latin typeface="Helvetica" pitchFamily="2" charset="0"/>
              </a:rPr>
              <a:t> 패브릭 </a:t>
            </a:r>
            <a:r>
              <a:rPr lang="en-US" altLang="ko-KR" sz="1600" dirty="0">
                <a:latin typeface="Helvetica" pitchFamily="2" charset="0"/>
              </a:rPr>
              <a:t>:</a:t>
            </a:r>
            <a:r>
              <a:rPr lang="ko-KR" altLang="en-US" sz="1600" dirty="0">
                <a:latin typeface="Helvetica" pitchFamily="2" charset="0"/>
              </a:rPr>
              <a:t> </a:t>
            </a:r>
            <a:r>
              <a:rPr lang="ko-KR" altLang="en-US" sz="1600" dirty="0" err="1">
                <a:latin typeface="Helvetica" pitchFamily="2" charset="0"/>
              </a:rPr>
              <a:t>프라이빗</a:t>
            </a:r>
            <a:r>
              <a:rPr lang="ko-KR" altLang="en-US" sz="1600" dirty="0">
                <a:latin typeface="Helvetica" pitchFamily="2" charset="0"/>
              </a:rPr>
              <a:t> 블록체인 응용프로그램을 개발하기 위한 모듈형 구조 플랫폼 </a:t>
            </a:r>
            <a:r>
              <a:rPr lang="en-US" altLang="ko-KR" sz="1600" dirty="0">
                <a:latin typeface="Helvetica" pitchFamily="2" charset="0"/>
              </a:rPr>
              <a:t>[6]. 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Helvetica" pitchFamily="2" charset="0"/>
              </a:rPr>
              <a:t>이러한 문제점을 해결하기 위해 블록체인과 </a:t>
            </a:r>
            <a:r>
              <a:rPr lang="en-US" altLang="ko-Kore-KR" sz="1600" dirty="0">
                <a:latin typeface="Helvetica" pitchFamily="2" charset="0"/>
              </a:rPr>
              <a:t>FIWARE</a:t>
            </a:r>
            <a:r>
              <a:rPr lang="ko-KR" altLang="en-US" sz="1600" dirty="0" err="1">
                <a:latin typeface="Helvetica" pitchFamily="2" charset="0"/>
              </a:rPr>
              <a:t>를</a:t>
            </a:r>
            <a:r>
              <a:rPr lang="ko-KR" altLang="en-US" sz="1600" dirty="0">
                <a:latin typeface="Helvetica" pitchFamily="2" charset="0"/>
              </a:rPr>
              <a:t> </a:t>
            </a:r>
            <a:r>
              <a:rPr lang="ko-KR" altLang="en-US" sz="1600" dirty="0" err="1">
                <a:latin typeface="Helvetica" pitchFamily="2" charset="0"/>
              </a:rPr>
              <a:t>융합시켜</a:t>
            </a:r>
            <a:r>
              <a:rPr lang="ko-KR" altLang="en-US" sz="1600" dirty="0">
                <a:latin typeface="Helvetica" pitchFamily="2" charset="0"/>
              </a:rPr>
              <a:t> </a:t>
            </a:r>
            <a:r>
              <a:rPr lang="ko-KR" altLang="en-US" sz="1600" dirty="0" err="1">
                <a:latin typeface="Helvetica" pitchFamily="2" charset="0"/>
              </a:rPr>
              <a:t>분산화된</a:t>
            </a:r>
            <a:r>
              <a:rPr lang="ko-KR" altLang="en-US" sz="1600" dirty="0">
                <a:latin typeface="Helvetica" pitchFamily="2" charset="0"/>
              </a:rPr>
              <a:t> 시스템 제안</a:t>
            </a:r>
            <a:endParaRPr lang="en-US" altLang="ko-KR" sz="1600" dirty="0"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Helvetica" pitchFamily="2" charset="0"/>
              </a:rPr>
              <a:t>하지만 인증 정책을 분산화 시킴으로써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여러 조직 간의 정책이 일치하지 않아 발생하는 문제</a:t>
            </a:r>
            <a:endParaRPr lang="en-US" altLang="ko-KR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19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45AC8-AE6A-422D-DB2B-1C9929D6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연구사례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A589D-3E38-FF6A-5A44-C223298458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539832" cy="50577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ore-KR" sz="1600" dirty="0">
                <a:latin typeface="Helvetica" pitchFamily="2" charset="0"/>
              </a:rPr>
              <a:t>Sustainable Cities and Society’20</a:t>
            </a:r>
            <a:r>
              <a:rPr lang="ko-KR" altLang="en-US" sz="1600" dirty="0">
                <a:latin typeface="Helvetica" pitchFamily="2" charset="0"/>
              </a:rPr>
              <a:t>에서는 스마트 시티에 블록체인을 적용함으로써 생기는 이점에 대해 조사 </a:t>
            </a:r>
            <a:r>
              <a:rPr lang="en-US" altLang="ko-KR" sz="1600" dirty="0">
                <a:latin typeface="Helvetica" pitchFamily="2" charset="0"/>
              </a:rPr>
              <a:t>[7]. </a:t>
            </a: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Helvetica" pitchFamily="2" charset="0"/>
              </a:rPr>
              <a:t>블록체인의 감사 가능성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투명성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불변성 및 탈중앙화와 같은 특징을 통해 스마트 시티의 보안 문제를 해결할 수 있음을 제시</a:t>
            </a:r>
            <a:endParaRPr lang="en-US" altLang="ko-KR" sz="1600" dirty="0"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Helvetica" pitchFamily="2" charset="0"/>
              </a:rPr>
              <a:t>이로써 의료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교통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스마트 그리드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공급망 관리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금융 시스템 그리고 데이터 관리 네트워크 등과 같은 인프라에서 블록체인이 적용됨으로써 생기는 이점에 대해 서술</a:t>
            </a:r>
            <a:endParaRPr lang="en-US" altLang="ko-KR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7965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18460</TotalTime>
  <Words>887</Words>
  <Application>Microsoft Macintosh PowerPoint</Application>
  <PresentationFormat>와이드스크린</PresentationFormat>
  <Paragraphs>61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Georgia</vt:lpstr>
      <vt:lpstr>Helvetica</vt:lpstr>
      <vt:lpstr>CryptoCraft 테마</vt:lpstr>
      <vt:lpstr>제목 테마</vt:lpstr>
      <vt:lpstr>스마트 시티를 위한 블록체인 적용 사례 조사</vt:lpstr>
      <vt:lpstr>PowerPoint 프레젠테이션</vt:lpstr>
      <vt:lpstr>서론</vt:lpstr>
      <vt:lpstr>서론</vt:lpstr>
      <vt:lpstr>스마트시티</vt:lpstr>
      <vt:lpstr>블록체인</vt:lpstr>
      <vt:lpstr>연구사례 1</vt:lpstr>
      <vt:lpstr>연구사례 2</vt:lpstr>
      <vt:lpstr>연구사례 3</vt:lpstr>
      <vt:lpstr>결론</vt:lpstr>
      <vt:lpstr>참고문헌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예준 캉</cp:lastModifiedBy>
  <cp:revision>586</cp:revision>
  <dcterms:created xsi:type="dcterms:W3CDTF">2019-03-05T04:29:07Z</dcterms:created>
  <dcterms:modified xsi:type="dcterms:W3CDTF">2023-05-02T12:13:19Z</dcterms:modified>
</cp:coreProperties>
</file>