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1" r:id="rId6"/>
    <p:sldId id="282" r:id="rId7"/>
    <p:sldId id="285" r:id="rId8"/>
    <p:sldId id="286" r:id="rId9"/>
    <p:sldId id="287" r:id="rId10"/>
    <p:sldId id="283" r:id="rId11"/>
    <p:sldId id="288" r:id="rId12"/>
    <p:sldId id="284" r:id="rId13"/>
    <p:sldId id="274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Cambria Math" panose="02040503050406030204" pitchFamily="18" charset="0"/>
      <p:regular r:id="rId19"/>
    </p:embeddedFont>
    <p:embeddedFont>
      <p:font typeface="Liberation Serif" panose="02020603050405020304" pitchFamily="18" charset="0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1685106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167142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082983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002164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3918005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167143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07974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008742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392134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9394382F-3ECA-6585-5CBE-5999166DC45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4556" y="4830608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" name="모서리가 둥근 직사각형 19">
            <a:extLst>
              <a:ext uri="{FF2B5EF4-FFF2-40B4-BE49-F238E27FC236}">
                <a16:creationId xmlns:a16="http://schemas.microsoft.com/office/drawing/2014/main" id="{3A1D29F1-2D6D-3EC4-29CD-40BF3373BC12}"/>
              </a:ext>
            </a:extLst>
          </p:cNvPr>
          <p:cNvSpPr/>
          <p:nvPr userDrawn="1"/>
        </p:nvSpPr>
        <p:spPr>
          <a:xfrm>
            <a:off x="1073519" y="483394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64-bit ARMv8 </a:t>
            </a:r>
            <a:r>
              <a:rPr lang="ko-KR" altLang="en-US" sz="4800" dirty="0"/>
              <a:t>프로세서 상에서의</a:t>
            </a:r>
            <a:br>
              <a:rPr lang="en-US" altLang="ko-KR" sz="4800" dirty="0"/>
            </a:br>
            <a:r>
              <a:rPr lang="en-US" altLang="ko-KR" sz="4800" dirty="0" err="1"/>
              <a:t>KpqC</a:t>
            </a:r>
            <a:r>
              <a:rPr lang="en-US" altLang="ko-KR" sz="4800" dirty="0"/>
              <a:t> </a:t>
            </a:r>
            <a:r>
              <a:rPr lang="ko-KR" altLang="en-US" sz="4800" dirty="0"/>
              <a:t>후보 알고리즘 </a:t>
            </a:r>
            <a:r>
              <a:rPr lang="en-US" altLang="ko-KR" sz="4800" dirty="0"/>
              <a:t>SMAUG</a:t>
            </a:r>
            <a:r>
              <a:rPr lang="ko-KR" altLang="en-US" sz="4800" dirty="0"/>
              <a:t>의 고속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>
                <a:solidFill>
                  <a:srgbClr val="0070C0"/>
                </a:solidFill>
              </a:rPr>
              <a:t>권혁동</a:t>
            </a:r>
            <a:r>
              <a:rPr lang="en-US" altLang="ko-KR" baseline="30000" dirty="0"/>
              <a:t>†</a:t>
            </a:r>
            <a:r>
              <a:rPr lang="en-US" altLang="ko-KR" dirty="0"/>
              <a:t>, </a:t>
            </a:r>
            <a:r>
              <a:rPr lang="ko-KR" altLang="en-US" dirty="0" err="1"/>
              <a:t>송경주</a:t>
            </a:r>
            <a:r>
              <a:rPr lang="en-US" altLang="ko-KR" baseline="30000" dirty="0"/>
              <a:t>†</a:t>
            </a:r>
            <a:r>
              <a:rPr lang="en-US" altLang="ko-KR" dirty="0"/>
              <a:t>, </a:t>
            </a:r>
            <a:r>
              <a:rPr lang="ko-KR" altLang="en-US" dirty="0" err="1"/>
              <a:t>심민주</a:t>
            </a:r>
            <a:r>
              <a:rPr lang="en-US" altLang="ko-KR" baseline="30000" dirty="0"/>
              <a:t>†</a:t>
            </a:r>
            <a:r>
              <a:rPr lang="en-US" altLang="ko-KR" dirty="0"/>
              <a:t>, </a:t>
            </a:r>
            <a:r>
              <a:rPr lang="ko-KR" altLang="en-US" dirty="0"/>
              <a:t>이민우</a:t>
            </a:r>
            <a:r>
              <a:rPr lang="en-US" altLang="ko-KR" baseline="30000" dirty="0"/>
              <a:t>‡</a:t>
            </a:r>
            <a:r>
              <a:rPr lang="en-US" altLang="ko-KR" dirty="0"/>
              <a:t>, </a:t>
            </a:r>
            <a:r>
              <a:rPr lang="ko-KR" altLang="en-US" dirty="0" err="1"/>
              <a:t>서화정</a:t>
            </a:r>
            <a:r>
              <a:rPr lang="en-US" altLang="ko-KR" baseline="30000" dirty="0"/>
              <a:t>‡</a:t>
            </a:r>
            <a:endParaRPr lang="en-US" altLang="ko-KR" dirty="0"/>
          </a:p>
          <a:p>
            <a:r>
              <a:rPr lang="en-US" altLang="ko-KR" baseline="30000" dirty="0"/>
              <a:t>†</a:t>
            </a:r>
            <a:r>
              <a:rPr lang="ko-KR" altLang="en-US" dirty="0"/>
              <a:t>한성대학교 정보컴퓨터공학과</a:t>
            </a:r>
            <a:endParaRPr lang="en-US" altLang="ko-KR" dirty="0"/>
          </a:p>
          <a:p>
            <a:r>
              <a:rPr lang="en-US" altLang="ko-KR" baseline="30000" dirty="0"/>
              <a:t>‡</a:t>
            </a:r>
            <a:r>
              <a:rPr lang="ko-KR" altLang="en-US" dirty="0"/>
              <a:t>한성대학교 융합보안학과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97207-9E03-269B-A441-FC89DCF6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0248F2-BDB0-6B64-E53A-DDAEE8068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r>
              <a:rPr lang="ko-KR" altLang="en-US" dirty="0"/>
              <a:t>성능</a:t>
            </a:r>
            <a:r>
              <a:rPr lang="en-US" altLang="ko-KR" dirty="0"/>
              <a:t>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1"/>
            <a:r>
              <a:rPr lang="ko-KR" altLang="en-US" dirty="0"/>
              <a:t>작성한 </a:t>
            </a:r>
            <a:r>
              <a:rPr lang="ko-KR" altLang="en-US" dirty="0" err="1"/>
              <a:t>곱셈기</a:t>
            </a:r>
            <a:r>
              <a:rPr lang="ko-KR" altLang="en-US" dirty="0"/>
              <a:t> 알고리즘을 적용</a:t>
            </a:r>
            <a:endParaRPr lang="en-US" altLang="ko-KR" dirty="0"/>
          </a:p>
          <a:p>
            <a:pPr lvl="1"/>
            <a:r>
              <a:rPr lang="ko-KR" altLang="en-US" dirty="0"/>
              <a:t>반복횟수</a:t>
            </a:r>
            <a:r>
              <a:rPr lang="en-US" altLang="ko-KR" dirty="0"/>
              <a:t>: 10,000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0D9B5AC-6346-1156-2D2D-520799E4B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540570"/>
              </p:ext>
            </p:extLst>
          </p:nvPr>
        </p:nvGraphicFramePr>
        <p:xfrm>
          <a:off x="291238" y="2551611"/>
          <a:ext cx="11609524" cy="406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861">
                  <a:extLst>
                    <a:ext uri="{9D8B030D-6E8A-4147-A177-3AD203B41FA5}">
                      <a16:colId xmlns:a16="http://schemas.microsoft.com/office/drawing/2014/main" val="878513499"/>
                    </a:ext>
                  </a:extLst>
                </a:gridCol>
                <a:gridCol w="646861">
                  <a:extLst>
                    <a:ext uri="{9D8B030D-6E8A-4147-A177-3AD203B41FA5}">
                      <a16:colId xmlns:a16="http://schemas.microsoft.com/office/drawing/2014/main" val="2550932837"/>
                    </a:ext>
                  </a:extLst>
                </a:gridCol>
                <a:gridCol w="2066109">
                  <a:extLst>
                    <a:ext uri="{9D8B030D-6E8A-4147-A177-3AD203B41FA5}">
                      <a16:colId xmlns:a16="http://schemas.microsoft.com/office/drawing/2014/main" val="3324775324"/>
                    </a:ext>
                  </a:extLst>
                </a:gridCol>
                <a:gridCol w="2066109">
                  <a:extLst>
                    <a:ext uri="{9D8B030D-6E8A-4147-A177-3AD203B41FA5}">
                      <a16:colId xmlns:a16="http://schemas.microsoft.com/office/drawing/2014/main" val="2096407773"/>
                    </a:ext>
                  </a:extLst>
                </a:gridCol>
                <a:gridCol w="2066109">
                  <a:extLst>
                    <a:ext uri="{9D8B030D-6E8A-4147-A177-3AD203B41FA5}">
                      <a16:colId xmlns:a16="http://schemas.microsoft.com/office/drawing/2014/main" val="588994145"/>
                    </a:ext>
                  </a:extLst>
                </a:gridCol>
                <a:gridCol w="2066109">
                  <a:extLst>
                    <a:ext uri="{9D8B030D-6E8A-4147-A177-3AD203B41FA5}">
                      <a16:colId xmlns:a16="http://schemas.microsoft.com/office/drawing/2014/main" val="3936673937"/>
                    </a:ext>
                  </a:extLst>
                </a:gridCol>
                <a:gridCol w="2051366">
                  <a:extLst>
                    <a:ext uri="{9D8B030D-6E8A-4147-A177-3AD203B41FA5}">
                      <a16:colId xmlns:a16="http://schemas.microsoft.com/office/drawing/2014/main" val="3193046014"/>
                    </a:ext>
                  </a:extLst>
                </a:gridCol>
              </a:tblGrid>
              <a:tr h="45602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Scheme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600" b="0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Reference</a:t>
                      </a: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sz="1600" b="1" dirty="0">
                        <a:solidFill>
                          <a:schemeClr val="bg1"/>
                        </a:solidFill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This Work</a:t>
                      </a:r>
                    </a:p>
                  </a:txBody>
                  <a:tcPr marL="47625" marR="47625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sz="1600" b="1" dirty="0">
                        <a:solidFill>
                          <a:schemeClr val="bg1"/>
                        </a:solidFill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Diff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9588265"/>
                  </a:ext>
                </a:extLst>
              </a:tr>
              <a:tr h="45602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0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ms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C</a:t>
                      </a:r>
                      <a:r>
                        <a:rPr lang="en" sz="1600" b="0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lock count</a:t>
                      </a: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ms</a:t>
                      </a: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Clock count</a:t>
                      </a:r>
                    </a:p>
                  </a:txBody>
                  <a:tcPr marL="47625" marR="47625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04048"/>
                  </a:ext>
                </a:extLst>
              </a:tr>
              <a:tr h="349824">
                <a:tc rowSpan="3"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128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K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47.30</a:t>
                      </a:r>
                    </a:p>
                  </a:txBody>
                  <a:tcPr marL="47625" marR="47625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15,136.0</a:t>
                      </a:r>
                    </a:p>
                  </a:txBody>
                  <a:tcPr marL="47625" marR="47625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24.39</a:t>
                      </a:r>
                    </a:p>
                  </a:txBody>
                  <a:tcPr marL="47625" marR="47625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7,804.8</a:t>
                      </a:r>
                    </a:p>
                  </a:txBody>
                  <a:tcPr marL="47625" marR="47625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1.93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306867010"/>
                  </a:ext>
                </a:extLst>
              </a:tr>
              <a:tr h="349824">
                <a:tc vMerge="1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E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53.72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17,190.4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21.28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6,809.6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2.52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532401670"/>
                  </a:ext>
                </a:extLst>
              </a:tr>
              <a:tr h="349824">
                <a:tc vMerge="1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D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61.52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19,686.4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17.55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5,616.0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3.51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360867086"/>
                  </a:ext>
                </a:extLst>
              </a:tr>
              <a:tr h="349824">
                <a:tc rowSpan="3"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192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K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68.38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21,881.6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32.04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10,252.8</a:t>
                      </a:r>
                      <a:endParaRPr lang="en-US" altLang="ko-Kore-KR" sz="1600" b="1" dirty="0">
                        <a:solidFill>
                          <a:srgbClr val="FF0000"/>
                        </a:solidFill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effectLst/>
                          <a:latin typeface="Liberation Serif" panose="02020603050405020304" pitchFamily="18" charset="0"/>
                        </a:rPr>
                        <a:t>2.13</a:t>
                      </a:r>
                      <a:endParaRPr lang="en-US" altLang="ko-Kore-KR" sz="16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474927707"/>
                  </a:ext>
                </a:extLst>
              </a:tr>
              <a:tr h="349824">
                <a:tc vMerge="1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E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77.71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24,867.2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29.41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9,411.2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2.62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3154307527"/>
                  </a:ext>
                </a:extLst>
              </a:tr>
              <a:tr h="349824">
                <a:tc vMerge="1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D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86.80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27,776.0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35.53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11,369.6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2.44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945915760"/>
                  </a:ext>
                </a:extLst>
              </a:tr>
              <a:tr h="349824">
                <a:tc rowSpan="3"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256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K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111.33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35,625.6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51.72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16,550.4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2.15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314038347"/>
                  </a:ext>
                </a:extLst>
              </a:tr>
              <a:tr h="349824">
                <a:tc vMerge="1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E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119.75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38,320.0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47.86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15,315.2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2.50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810551608"/>
                  </a:ext>
                </a:extLst>
              </a:tr>
              <a:tr h="349824">
                <a:tc vMerge="1">
                  <a:txBody>
                    <a:bodyPr/>
                    <a:lstStyle/>
                    <a:p>
                      <a:pPr algn="ctr"/>
                      <a:endParaRPr lang="en" sz="1600" dirty="0"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D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129.20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41,344.0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44.44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14,220.8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2.90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815553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29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본</a:t>
            </a:r>
            <a:r>
              <a:rPr lang="en-US" altLang="ko-KR" dirty="0"/>
              <a:t> </a:t>
            </a:r>
            <a:r>
              <a:rPr lang="ko-KR" altLang="en-US" dirty="0"/>
              <a:t>논문에서는</a:t>
            </a:r>
            <a:r>
              <a:rPr lang="en-US" altLang="ko-KR" dirty="0"/>
              <a:t> </a:t>
            </a:r>
            <a:r>
              <a:rPr lang="en-US" altLang="ko-KR" dirty="0" err="1"/>
              <a:t>KpqC</a:t>
            </a:r>
            <a:r>
              <a:rPr lang="en-US" altLang="ko-KR" dirty="0"/>
              <a:t> Round 1 </a:t>
            </a:r>
            <a:r>
              <a:rPr lang="ko-KR" altLang="en-US" dirty="0"/>
              <a:t>후보 알고리즘 </a:t>
            </a:r>
            <a:r>
              <a:rPr lang="en-US" altLang="ko-KR" dirty="0"/>
              <a:t>SMAUG</a:t>
            </a:r>
            <a:r>
              <a:rPr lang="ko-KR" altLang="en-US" dirty="0"/>
              <a:t>를 최적 구현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ARMv8</a:t>
            </a:r>
            <a:r>
              <a:rPr lang="ko-KR" altLang="en-US" dirty="0"/>
              <a:t> 프로세서의 </a:t>
            </a:r>
            <a:r>
              <a:rPr lang="en-US" altLang="ko-KR" b="1" dirty="0">
                <a:solidFill>
                  <a:srgbClr val="0070C0"/>
                </a:solidFill>
              </a:rPr>
              <a:t>vector register</a:t>
            </a:r>
            <a:r>
              <a:rPr lang="ko-KR" altLang="en-US" dirty="0"/>
              <a:t>를 활용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병렬 연산을 통해 곱셈 연산을 최적화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곱셈기의 성능 개선 </a:t>
            </a:r>
            <a:r>
              <a:rPr lang="ko-KR" altLang="en-US" b="1" dirty="0">
                <a:solidFill>
                  <a:srgbClr val="FF0000"/>
                </a:solidFill>
              </a:rPr>
              <a:t>최대 </a:t>
            </a:r>
            <a:r>
              <a:rPr lang="en-US" altLang="ko-KR" b="1" dirty="0">
                <a:solidFill>
                  <a:srgbClr val="FF0000"/>
                </a:solidFill>
              </a:rPr>
              <a:t>24.62</a:t>
            </a:r>
            <a:r>
              <a:rPr lang="ko-KR" altLang="en-US" b="1" dirty="0">
                <a:solidFill>
                  <a:srgbClr val="FF0000"/>
                </a:solidFill>
              </a:rPr>
              <a:t>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알고리즘에 적용 시 </a:t>
            </a:r>
            <a:r>
              <a:rPr lang="ko-KR" altLang="en-US" b="1" dirty="0">
                <a:solidFill>
                  <a:srgbClr val="FF0000"/>
                </a:solidFill>
              </a:rPr>
              <a:t>최대 </a:t>
            </a:r>
            <a:r>
              <a:rPr lang="en-US" altLang="ko-KR" b="1" dirty="0">
                <a:solidFill>
                  <a:srgbClr val="FF0000"/>
                </a:solidFill>
              </a:rPr>
              <a:t>3.51</a:t>
            </a:r>
            <a:r>
              <a:rPr lang="ko-KR" altLang="en-US" b="1" dirty="0">
                <a:solidFill>
                  <a:srgbClr val="FF0000"/>
                </a:solidFill>
              </a:rPr>
              <a:t>배</a:t>
            </a:r>
            <a:r>
              <a:rPr lang="ko-KR" altLang="en-US" dirty="0"/>
              <a:t> 성능 개선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SMAUG</a:t>
            </a:r>
            <a:r>
              <a:rPr lang="ko-KR" altLang="en-US" dirty="0"/>
              <a:t>의 추가적인 부분에 최적 구현을 시도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난수 생성기에 </a:t>
            </a:r>
            <a:r>
              <a:rPr lang="en-US" altLang="ko-KR" dirty="0"/>
              <a:t>AES </a:t>
            </a:r>
            <a:r>
              <a:rPr lang="ko-KR" altLang="en-US" dirty="0"/>
              <a:t>가속기 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다른 외적인 부분에 병렬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7412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</a:t>
            </a:r>
            <a:r>
              <a:rPr lang="en-US" altLang="ko-KR" dirty="0"/>
              <a:t> </a:t>
            </a:r>
            <a:r>
              <a:rPr lang="ko-KR" altLang="en-US" dirty="0"/>
              <a:t>공모전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</a:t>
            </a:r>
            <a:r>
              <a:rPr lang="ko-KR" altLang="en-US" dirty="0"/>
              <a:t> </a:t>
            </a:r>
            <a:r>
              <a:rPr lang="en-US" altLang="ko-KR" dirty="0"/>
              <a:t>SMAUG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FCC8CD9F-209A-A3AA-4D7E-8A96A44457E6}"/>
              </a:ext>
            </a:extLst>
          </p:cNvPr>
          <p:cNvSpPr txBox="1">
            <a:spLocks/>
          </p:cNvSpPr>
          <p:nvPr/>
        </p:nvSpPr>
        <p:spPr>
          <a:xfrm>
            <a:off x="1055593" y="4832262"/>
            <a:ext cx="10071849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KpqC</a:t>
            </a:r>
            <a:r>
              <a:rPr lang="en-US" altLang="ko-KR" dirty="0"/>
              <a:t> </a:t>
            </a:r>
            <a:r>
              <a:rPr lang="ko-KR" altLang="en-US" dirty="0"/>
              <a:t>공모전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미국의 국립표준기술연구소에서는 </a:t>
            </a:r>
            <a:r>
              <a:rPr lang="ko-KR" altLang="en-US" dirty="0" err="1"/>
              <a:t>양자내성암호</a:t>
            </a:r>
            <a:r>
              <a:rPr lang="ko-KR" altLang="en-US" dirty="0"/>
              <a:t> 표준을 선정</a:t>
            </a:r>
            <a:endParaRPr lang="en-US" altLang="ko-KR" dirty="0"/>
          </a:p>
          <a:p>
            <a:pPr lvl="1"/>
            <a:r>
              <a:rPr lang="ko-KR" altLang="en-US" dirty="0"/>
              <a:t>공개키 암호화 </a:t>
            </a:r>
            <a:r>
              <a:rPr lang="en-US" altLang="ko-KR" dirty="0"/>
              <a:t>1</a:t>
            </a:r>
            <a:r>
              <a:rPr lang="ko-KR" altLang="en-US" dirty="0"/>
              <a:t>종</a:t>
            </a:r>
            <a:r>
              <a:rPr lang="en-US" altLang="ko-KR" dirty="0"/>
              <a:t>, </a:t>
            </a:r>
            <a:r>
              <a:rPr lang="ko-KR" altLang="en-US" dirty="0"/>
              <a:t>전자서명 </a:t>
            </a:r>
            <a:r>
              <a:rPr lang="en-US" altLang="ko-KR" dirty="0"/>
              <a:t>3</a:t>
            </a:r>
            <a:r>
              <a:rPr lang="ko-KR" altLang="en-US" dirty="0"/>
              <a:t>종</a:t>
            </a:r>
            <a:endParaRPr lang="en-US" altLang="ko-KR" dirty="0"/>
          </a:p>
          <a:p>
            <a:pPr lvl="1"/>
            <a:r>
              <a:rPr lang="en-US" altLang="ko-KR" dirty="0"/>
              <a:t>Round 4 </a:t>
            </a:r>
            <a:r>
              <a:rPr lang="ko-KR" altLang="en-US" dirty="0"/>
              <a:t>진행 중</a:t>
            </a:r>
            <a:endParaRPr lang="en-US" altLang="ko-KR" dirty="0"/>
          </a:p>
          <a:p>
            <a:r>
              <a:rPr lang="ko-KR" altLang="en-US" dirty="0"/>
              <a:t>국내 표준을 선정하기 위한 </a:t>
            </a:r>
            <a:r>
              <a:rPr lang="en-US" altLang="ko-KR" dirty="0" err="1"/>
              <a:t>KpqC</a:t>
            </a:r>
            <a:r>
              <a:rPr lang="en-US" altLang="ko-KR" dirty="0"/>
              <a:t> </a:t>
            </a:r>
            <a:r>
              <a:rPr lang="ko-KR" altLang="en-US" dirty="0"/>
              <a:t>공모전이 개최</a:t>
            </a:r>
            <a:endParaRPr lang="en-US" altLang="ko-KR" dirty="0"/>
          </a:p>
          <a:p>
            <a:pPr lvl="1"/>
            <a:r>
              <a:rPr lang="en-US" altLang="ko-KR" dirty="0"/>
              <a:t>22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 </a:t>
            </a:r>
            <a:r>
              <a:rPr lang="ko-KR" altLang="en-US" dirty="0"/>
              <a:t>공개키 암호화 </a:t>
            </a:r>
            <a:r>
              <a:rPr lang="en-US" altLang="ko-KR" dirty="0"/>
              <a:t>7</a:t>
            </a:r>
            <a:r>
              <a:rPr lang="ko-KR" altLang="en-US" dirty="0"/>
              <a:t>종</a:t>
            </a:r>
            <a:r>
              <a:rPr lang="en-US" altLang="ko-KR" dirty="0"/>
              <a:t>, </a:t>
            </a:r>
            <a:r>
              <a:rPr lang="ko-KR" altLang="en-US" dirty="0"/>
              <a:t>전자서명 </a:t>
            </a:r>
            <a:r>
              <a:rPr lang="en-US" altLang="ko-KR" dirty="0"/>
              <a:t>9</a:t>
            </a:r>
            <a:r>
              <a:rPr lang="ko-KR" altLang="en-US" dirty="0"/>
              <a:t>종이 </a:t>
            </a:r>
            <a:r>
              <a:rPr lang="en-US" altLang="ko-KR" dirty="0"/>
              <a:t>Round 1</a:t>
            </a:r>
            <a:r>
              <a:rPr lang="ko-KR" altLang="en-US" dirty="0"/>
              <a:t>에 진출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CB7997F-7807-63BB-785D-091E5A515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90459"/>
              </p:ext>
            </p:extLst>
          </p:nvPr>
        </p:nvGraphicFramePr>
        <p:xfrm>
          <a:off x="290284" y="3429000"/>
          <a:ext cx="3898539" cy="3413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185">
                  <a:extLst>
                    <a:ext uri="{9D8B030D-6E8A-4147-A177-3AD203B41FA5}">
                      <a16:colId xmlns:a16="http://schemas.microsoft.com/office/drawing/2014/main" val="131673497"/>
                    </a:ext>
                  </a:extLst>
                </a:gridCol>
                <a:gridCol w="2209354">
                  <a:extLst>
                    <a:ext uri="{9D8B030D-6E8A-4147-A177-3AD203B41FA5}">
                      <a16:colId xmlns:a16="http://schemas.microsoft.com/office/drawing/2014/main" val="124609375"/>
                    </a:ext>
                  </a:extLst>
                </a:gridCol>
              </a:tblGrid>
              <a:tr h="4819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Liberation Serif" panose="02020603050405020304" pitchFamily="18" charset="0"/>
                        </a:rPr>
                        <a:t>KpqC</a:t>
                      </a:r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 </a:t>
                      </a:r>
                      <a:r>
                        <a:rPr lang="ko-KR" altLang="en-US" sz="1600" dirty="0">
                          <a:latin typeface="Liberation Serif" panose="02020603050405020304" pitchFamily="18" charset="0"/>
                        </a:rPr>
                        <a:t>일정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29810"/>
                  </a:ext>
                </a:extLst>
              </a:tr>
              <a:tr h="48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2021.11.25</a:t>
                      </a:r>
                      <a:endParaRPr lang="ko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iberation Serif" panose="02020603050405020304" pitchFamily="18" charset="0"/>
                        </a:rPr>
                        <a:t>공모전 공지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609806"/>
                  </a:ext>
                </a:extLst>
              </a:tr>
              <a:tr h="48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2022.02.18</a:t>
                      </a:r>
                      <a:endParaRPr lang="ko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Liberation Serif" panose="02020603050405020304" pitchFamily="18" charset="0"/>
                        </a:rPr>
                        <a:t>제출 마감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354350"/>
                  </a:ext>
                </a:extLst>
              </a:tr>
              <a:tr h="48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2022.03.15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1</a:t>
                      </a:r>
                      <a:r>
                        <a:rPr lang="ko-KR" altLang="en-US" sz="1600" dirty="0">
                          <a:latin typeface="Liberation Serif" panose="02020603050405020304" pitchFamily="18" charset="0"/>
                        </a:rPr>
                        <a:t>차 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371140"/>
                  </a:ext>
                </a:extLst>
              </a:tr>
              <a:tr h="48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2023.12</a:t>
                      </a:r>
                      <a:endParaRPr lang="ko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Round 1 </a:t>
                      </a:r>
                      <a:r>
                        <a:rPr lang="ko-KR" altLang="en-US" sz="1600" dirty="0">
                          <a:latin typeface="Liberation Serif" panose="02020603050405020304" pitchFamily="18" charset="0"/>
                        </a:rPr>
                        <a:t>결과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02459"/>
                  </a:ext>
                </a:extLst>
              </a:tr>
              <a:tr h="48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2024.03</a:t>
                      </a:r>
                      <a:endParaRPr lang="ko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Round 2 </a:t>
                      </a:r>
                      <a:r>
                        <a:rPr lang="ko-KR" altLang="en-US" sz="1600" dirty="0">
                          <a:latin typeface="Liberation Serif" panose="02020603050405020304" pitchFamily="18" charset="0"/>
                        </a:rPr>
                        <a:t>결과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31393"/>
                  </a:ext>
                </a:extLst>
              </a:tr>
              <a:tr h="4886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2024.09</a:t>
                      </a:r>
                      <a:endParaRPr lang="ko-KR" altLang="en-US" sz="16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latin typeface="Liberation Serif" panose="02020603050405020304" pitchFamily="18" charset="0"/>
                        </a:rPr>
                        <a:t>KpqC</a:t>
                      </a:r>
                      <a:r>
                        <a:rPr lang="en-US" altLang="ko-KR" sz="1600" dirty="0">
                          <a:latin typeface="Liberation Serif" panose="02020603050405020304" pitchFamily="18" charset="0"/>
                        </a:rPr>
                        <a:t> </a:t>
                      </a:r>
                      <a:r>
                        <a:rPr lang="ko-KR" altLang="en-US" sz="1600" dirty="0">
                          <a:latin typeface="Liberation Serif" panose="02020603050405020304" pitchFamily="18" charset="0"/>
                        </a:rPr>
                        <a:t>표준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97322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03069F-2B85-B27B-BE1D-1F513FBA6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78748"/>
              </p:ext>
            </p:extLst>
          </p:nvPr>
        </p:nvGraphicFramePr>
        <p:xfrm>
          <a:off x="4335414" y="3429000"/>
          <a:ext cx="7723056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76">
                  <a:extLst>
                    <a:ext uri="{9D8B030D-6E8A-4147-A177-3AD203B41FA5}">
                      <a16:colId xmlns:a16="http://schemas.microsoft.com/office/drawing/2014/main" val="131673497"/>
                    </a:ext>
                  </a:extLst>
                </a:gridCol>
                <a:gridCol w="1287176">
                  <a:extLst>
                    <a:ext uri="{9D8B030D-6E8A-4147-A177-3AD203B41FA5}">
                      <a16:colId xmlns:a16="http://schemas.microsoft.com/office/drawing/2014/main" val="4195247762"/>
                    </a:ext>
                  </a:extLst>
                </a:gridCol>
                <a:gridCol w="1287176">
                  <a:extLst>
                    <a:ext uri="{9D8B030D-6E8A-4147-A177-3AD203B41FA5}">
                      <a16:colId xmlns:a16="http://schemas.microsoft.com/office/drawing/2014/main" val="309764761"/>
                    </a:ext>
                  </a:extLst>
                </a:gridCol>
                <a:gridCol w="1287176">
                  <a:extLst>
                    <a:ext uri="{9D8B030D-6E8A-4147-A177-3AD203B41FA5}">
                      <a16:colId xmlns:a16="http://schemas.microsoft.com/office/drawing/2014/main" val="3991750406"/>
                    </a:ext>
                  </a:extLst>
                </a:gridCol>
                <a:gridCol w="1287176">
                  <a:extLst>
                    <a:ext uri="{9D8B030D-6E8A-4147-A177-3AD203B41FA5}">
                      <a16:colId xmlns:a16="http://schemas.microsoft.com/office/drawing/2014/main" val="2689485351"/>
                    </a:ext>
                  </a:extLst>
                </a:gridCol>
                <a:gridCol w="1287176">
                  <a:extLst>
                    <a:ext uri="{9D8B030D-6E8A-4147-A177-3AD203B41FA5}">
                      <a16:colId xmlns:a16="http://schemas.microsoft.com/office/drawing/2014/main" val="29442643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Base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Code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Lattice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MQ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Hash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ZK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82981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PKE-KEM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IPCC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NTRU+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6098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ROLLO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</a:rPr>
                        <a:t>SMAUG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3543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PALOMA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Liberation Serif" panose="02020603050405020304" pitchFamily="18" charset="0"/>
                        </a:rPr>
                        <a:t>TiGER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3711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REDOG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057501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Digital Signature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Liberation Serif" panose="02020603050405020304" pitchFamily="18" charset="0"/>
                        </a:rPr>
                        <a:t>pqsigRM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Liberation Serif" panose="02020603050405020304" pitchFamily="18" charset="0"/>
                        </a:rPr>
                        <a:t>GCKSign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FIBS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Liberation Serif" panose="02020603050405020304" pitchFamily="18" charset="0"/>
                        </a:rPr>
                        <a:t>AIMer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4024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HAETAE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2082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NCC-Sign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7492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MQ-Sign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1333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Peregrine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313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</a:rPr>
                        <a:t>SOLMAE</a:t>
                      </a:r>
                      <a:endParaRPr lang="ko-KR" altLang="en-US" sz="1400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2973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양자내성암호</a:t>
            </a:r>
            <a:r>
              <a:rPr lang="ko-KR" altLang="en-US" dirty="0"/>
              <a:t> </a:t>
            </a:r>
            <a:r>
              <a:rPr lang="en-US" altLang="ko-KR" dirty="0"/>
              <a:t>SMAUG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격자 기반 암호 알고리즘</a:t>
            </a:r>
            <a:endParaRPr lang="en-US" altLang="ko-KR" sz="1800" dirty="0"/>
          </a:p>
          <a:p>
            <a:pPr lvl="1"/>
            <a:r>
              <a:rPr lang="en-US" altLang="ko-KR" sz="1600" dirty="0"/>
              <a:t>Module-Learning with Errors(M-LWE)</a:t>
            </a:r>
          </a:p>
          <a:p>
            <a:pPr lvl="1"/>
            <a:r>
              <a:rPr lang="en-US" altLang="ko-KR" sz="1600" dirty="0"/>
              <a:t>Module-Learning with Rounding(M-LWR)</a:t>
            </a:r>
          </a:p>
          <a:p>
            <a:pPr lvl="1"/>
            <a:r>
              <a:rPr lang="en-US" altLang="ko-KR" sz="1600" dirty="0"/>
              <a:t>Lizard, Ring-Lizard</a:t>
            </a:r>
            <a:r>
              <a:rPr lang="ko-KR" altLang="en-US" sz="1600" dirty="0"/>
              <a:t>의 구조를 추종</a:t>
            </a:r>
            <a:endParaRPr lang="en-US" altLang="ko-KR" sz="1600" dirty="0"/>
          </a:p>
          <a:p>
            <a:pPr lvl="1"/>
            <a:r>
              <a:rPr lang="ko-KR" altLang="en-US" sz="1600" dirty="0"/>
              <a:t>해시함수 약간 사용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XOF</a:t>
            </a:r>
            <a:r>
              <a:rPr lang="ko-KR" altLang="en-US" sz="1600" dirty="0"/>
              <a:t>로 </a:t>
            </a:r>
            <a:r>
              <a:rPr lang="en-US" altLang="ko-KR" sz="1600" dirty="0"/>
              <a:t>SHAKE-128, KDF</a:t>
            </a:r>
            <a:r>
              <a:rPr lang="ko-KR" altLang="en-US" sz="1600" dirty="0"/>
              <a:t>로 </a:t>
            </a:r>
            <a:r>
              <a:rPr lang="en-US" altLang="ko-KR" sz="1600" dirty="0"/>
              <a:t>SHAKE-256</a:t>
            </a:r>
          </a:p>
          <a:p>
            <a:r>
              <a:rPr lang="en-US" altLang="ko-KR" sz="1800" b="1" dirty="0">
                <a:solidFill>
                  <a:srgbClr val="FF0000"/>
                </a:solidFill>
              </a:rPr>
              <a:t>NTT</a:t>
            </a:r>
            <a:r>
              <a:rPr lang="ko-KR" altLang="en-US" sz="1800" b="1" dirty="0">
                <a:solidFill>
                  <a:srgbClr val="FF0000"/>
                </a:solidFill>
              </a:rPr>
              <a:t>를 사용하지 않음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Modulus</a:t>
            </a:r>
            <a:r>
              <a:rPr lang="ko-KR" altLang="en-US" sz="1600" b="1" dirty="0">
                <a:solidFill>
                  <a:srgbClr val="0070C0"/>
                </a:solidFill>
              </a:rPr>
              <a:t>를 </a:t>
            </a:r>
            <a:r>
              <a:rPr lang="ko-KR" altLang="en-US" sz="1600" b="1" dirty="0" err="1">
                <a:solidFill>
                  <a:srgbClr val="0070C0"/>
                </a:solidFill>
              </a:rPr>
              <a:t>작게하여</a:t>
            </a:r>
            <a:r>
              <a:rPr lang="ko-KR" altLang="en-US" sz="1600" b="1" dirty="0">
                <a:solidFill>
                  <a:srgbClr val="0070C0"/>
                </a:solidFill>
              </a:rPr>
              <a:t> 곱셈 부하를 줄임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lvl="1"/>
            <a:r>
              <a:rPr lang="en-US" altLang="ko-KR" sz="1600" b="1" dirty="0">
                <a:solidFill>
                  <a:srgbClr val="0070C0"/>
                </a:solidFill>
              </a:rPr>
              <a:t>Moduli</a:t>
            </a:r>
            <a:r>
              <a:rPr lang="ko-KR" altLang="en-US" sz="1600" b="1" dirty="0" err="1">
                <a:solidFill>
                  <a:srgbClr val="0070C0"/>
                </a:solidFill>
              </a:rPr>
              <a:t>를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2</a:t>
            </a:r>
            <a:r>
              <a:rPr lang="ko-KR" altLang="en-US" sz="1600" b="1" dirty="0">
                <a:solidFill>
                  <a:srgbClr val="0070C0"/>
                </a:solidFill>
              </a:rPr>
              <a:t>의 </a:t>
            </a:r>
            <a:r>
              <a:rPr lang="ko-KR" altLang="en-US" sz="1600" b="1" dirty="0" err="1">
                <a:solidFill>
                  <a:srgbClr val="0070C0"/>
                </a:solidFill>
              </a:rPr>
              <a:t>배수로하여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modular reduction</a:t>
            </a:r>
            <a:r>
              <a:rPr lang="ko-KR" altLang="en-US" sz="1600" b="1" dirty="0">
                <a:solidFill>
                  <a:srgbClr val="0070C0"/>
                </a:solidFill>
              </a:rPr>
              <a:t>을 시프트로만 연산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r>
              <a:rPr lang="ko-KR" altLang="en-US" sz="1800" dirty="0"/>
              <a:t>격자 기반 알고리즘 특성상 복호화 실패 가능성이 존재</a:t>
            </a:r>
            <a:endParaRPr lang="en-US" altLang="ko-KR" sz="1800" dirty="0"/>
          </a:p>
          <a:p>
            <a:pPr lvl="1"/>
            <a:r>
              <a:rPr lang="ko-KR" altLang="en-US" sz="1600" dirty="0"/>
              <a:t>매개변수 조절을 통해 오류 발생 확률을 낮춤</a:t>
            </a:r>
            <a:endParaRPr lang="en-US" altLang="ko-K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0CFCD2AB-B2E3-813D-F1E6-FD5419413A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062909"/>
                  </p:ext>
                </p:extLst>
              </p:nvPr>
            </p:nvGraphicFramePr>
            <p:xfrm>
              <a:off x="411163" y="4280991"/>
              <a:ext cx="11609521" cy="236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8503">
                      <a:extLst>
                        <a:ext uri="{9D8B030D-6E8A-4147-A177-3AD203B41FA5}">
                          <a16:colId xmlns:a16="http://schemas.microsoft.com/office/drawing/2014/main" val="878513499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3324775324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2096407773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588994145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3936673937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3193046014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2509261937"/>
                        </a:ext>
                      </a:extLst>
                    </a:gridCol>
                  </a:tblGrid>
                  <a:tr h="5321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effectLst/>
                              <a:latin typeface="Liberation Serif" panose="02020603050405020304" pitchFamily="18" charset="0"/>
                            </a:rPr>
                            <a:t>Scheme</a:t>
                          </a:r>
                          <a:endParaRPr lang="ko-KR" altLang="en-US" sz="1600" dirty="0">
                            <a:effectLst/>
                            <a:latin typeface="Liberation Serif" panose="02020603050405020304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" sz="1600" dirty="0">
                            <a:effectLst/>
                            <a:latin typeface="Liberation Serif" panose="02020603050405020304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" sz="1600" dirty="0">
                            <a:effectLst/>
                            <a:latin typeface="Liberation Serif" panose="02020603050405020304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" sz="1600" dirty="0">
                            <a:effectLst/>
                            <a:latin typeface="Liberation Serif" panose="02020603050405020304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>
                              <a:effectLst/>
                              <a:latin typeface="Liberation Serif" panose="02020603050405020304" pitchFamily="18" charset="0"/>
                            </a:rPr>
                            <a:t>Secret</a:t>
                          </a:r>
                          <a:r>
                            <a:rPr lang="en-US" altLang="ko-KR" sz="1600" baseline="0" dirty="0">
                              <a:effectLst/>
                              <a:latin typeface="Liberation Serif" panose="02020603050405020304" pitchFamily="18" charset="0"/>
                            </a:rPr>
                            <a:t> key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𝑏𝑦𝑡𝑒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" sz="1600" dirty="0">
                            <a:effectLst/>
                            <a:latin typeface="Liberation Serif" panose="02020603050405020304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dirty="0">
                              <a:effectLst/>
                              <a:latin typeface="Liberation Serif" panose="02020603050405020304" pitchFamily="18" charset="0"/>
                            </a:rPr>
                            <a:t>Public</a:t>
                          </a:r>
                          <a:r>
                            <a:rPr lang="en-US" altLang="ko-KR" sz="1600" baseline="0" dirty="0">
                              <a:effectLst/>
                              <a:latin typeface="Liberation Serif" panose="02020603050405020304" pitchFamily="18" charset="0"/>
                            </a:rPr>
                            <a:t> key</a:t>
                          </a:r>
                          <a:r>
                            <a:rPr lang="ko-KR" altLang="en-US" sz="1600" dirty="0">
                              <a:effectLst/>
                              <a:latin typeface="Liberation Serif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𝑏𝑦𝑡𝑒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" sz="1600" dirty="0">
                            <a:effectLst/>
                            <a:latin typeface="Liberation Serif" panose="02020603050405020304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sz="1600" b="0" dirty="0">
                              <a:latin typeface="Liberation Serif" panose="02020603050405020304" pitchFamily="18" charset="0"/>
                            </a:rPr>
                            <a:t>Ciphertext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𝑏𝑦𝑡𝑒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" sz="1600" dirty="0">
                            <a:effectLst/>
                            <a:latin typeface="Liberation Serif" panose="02020603050405020304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729588265"/>
                      </a:ext>
                    </a:extLst>
                  </a:tr>
                  <a:tr h="612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>
                              <a:effectLst/>
                              <a:latin typeface="Liberation Serif" panose="02020603050405020304" pitchFamily="18" charset="0"/>
                            </a:rPr>
                            <a:t>SMUAG128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(256, 1024)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174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672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768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306867010"/>
                      </a:ext>
                    </a:extLst>
                  </a:tr>
                  <a:tr h="612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>
                              <a:effectLst/>
                              <a:latin typeface="Liberation Serif" panose="02020603050405020304" pitchFamily="18" charset="0"/>
                            </a:rPr>
                            <a:t>SMUAG192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3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(256, 1024)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185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992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474927707"/>
                      </a:ext>
                    </a:extLst>
                  </a:tr>
                  <a:tr h="612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Liberation Serif" panose="02020603050405020304" pitchFamily="18" charset="0"/>
                            </a:rPr>
                            <a:t>SMUAG256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5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(256, 1024)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182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1632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1536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314038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0CFCD2AB-B2E3-813D-F1E6-FD5419413A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062909"/>
                  </p:ext>
                </p:extLst>
              </p:nvPr>
            </p:nvGraphicFramePr>
            <p:xfrm>
              <a:off x="411163" y="4280991"/>
              <a:ext cx="11609521" cy="23692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8503">
                      <a:extLst>
                        <a:ext uri="{9D8B030D-6E8A-4147-A177-3AD203B41FA5}">
                          <a16:colId xmlns:a16="http://schemas.microsoft.com/office/drawing/2014/main" val="878513499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3324775324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2096407773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588994145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3936673937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3193046014"/>
                        </a:ext>
                      </a:extLst>
                    </a:gridCol>
                    <a:gridCol w="1658503">
                      <a:extLst>
                        <a:ext uri="{9D8B030D-6E8A-4147-A177-3AD203B41FA5}">
                          <a16:colId xmlns:a16="http://schemas.microsoft.com/office/drawing/2014/main" val="2509261937"/>
                        </a:ext>
                      </a:extLst>
                    </a:gridCol>
                  </a:tblGrid>
                  <a:tr h="5321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effectLst/>
                              <a:latin typeface="Liberation Serif" panose="02020603050405020304" pitchFamily="18" charset="0"/>
                            </a:rPr>
                            <a:t>Scheme</a:t>
                          </a:r>
                          <a:endParaRPr lang="ko-KR" altLang="en-US" sz="1600" dirty="0">
                            <a:effectLst/>
                            <a:latin typeface="Liberation Serif" panose="02020603050405020304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00368" t="-1149" r="-502206" b="-35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00368" t="-1149" r="-402206" b="-35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99267" t="-1149" r="-300733" b="-35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400735" t="-1149" r="-201838" b="-35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500735" t="-1149" r="-101838" b="-350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600735" t="-1149" r="-1838" b="-350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588265"/>
                      </a:ext>
                    </a:extLst>
                  </a:tr>
                  <a:tr h="612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>
                              <a:effectLst/>
                              <a:latin typeface="Liberation Serif" panose="02020603050405020304" pitchFamily="18" charset="0"/>
                            </a:rPr>
                            <a:t>SMUAG128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(256, 1024)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174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672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768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306867010"/>
                      </a:ext>
                    </a:extLst>
                  </a:tr>
                  <a:tr h="612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>
                              <a:effectLst/>
                              <a:latin typeface="Liberation Serif" panose="02020603050405020304" pitchFamily="18" charset="0"/>
                            </a:rPr>
                            <a:t>SMUAG192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>
                              <a:effectLst/>
                              <a:latin typeface="Liberation Serif" panose="02020603050405020304" pitchFamily="18" charset="0"/>
                            </a:rPr>
                            <a:t>3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(256, 1024)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185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992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474927707"/>
                      </a:ext>
                    </a:extLst>
                  </a:tr>
                  <a:tr h="6123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Liberation Serif" panose="02020603050405020304" pitchFamily="18" charset="0"/>
                            </a:rPr>
                            <a:t>SMUAG256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5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(256, 1024)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182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1632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>
                              <a:effectLst/>
                              <a:latin typeface="Liberation Serif" panose="02020603050405020304" pitchFamily="18" charset="0"/>
                            </a:rPr>
                            <a:t>1536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31403834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142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SMAUG</a:t>
            </a:r>
            <a:r>
              <a:rPr lang="ko-KR" altLang="en-US" dirty="0"/>
              <a:t>의 </a:t>
            </a:r>
            <a:r>
              <a:rPr lang="ko-KR" altLang="en-US" dirty="0" err="1"/>
              <a:t>곱셈기</a:t>
            </a:r>
            <a:r>
              <a:rPr lang="ko-KR" altLang="en-US" dirty="0"/>
              <a:t> 중에서 </a:t>
            </a:r>
            <a:r>
              <a:rPr lang="ko-KR" altLang="en-US" b="1" dirty="0">
                <a:solidFill>
                  <a:srgbClr val="FF0000"/>
                </a:solidFill>
              </a:rPr>
              <a:t>최하위 모듈을 병렬</a:t>
            </a:r>
            <a:r>
              <a:rPr lang="ko-KR" altLang="en-US" dirty="0"/>
              <a:t>적으로 구현</a:t>
            </a:r>
            <a:endParaRPr lang="en-US" altLang="ko-KR" dirty="0"/>
          </a:p>
          <a:p>
            <a:r>
              <a:rPr lang="ko-KR" altLang="en-US" dirty="0"/>
              <a:t>대상</a:t>
            </a:r>
            <a:r>
              <a:rPr lang="en-US" altLang="ko-KR" dirty="0"/>
              <a:t> </a:t>
            </a:r>
            <a:r>
              <a:rPr lang="ko-KR" altLang="en-US" dirty="0"/>
              <a:t>프로세서</a:t>
            </a:r>
            <a:r>
              <a:rPr lang="en-US" altLang="ko-KR" dirty="0"/>
              <a:t>: ARMv8</a:t>
            </a:r>
            <a:r>
              <a:rPr lang="ko-KR" altLang="en-US" dirty="0"/>
              <a:t> 프로세서</a:t>
            </a:r>
            <a:endParaRPr lang="en-US" altLang="ko-KR" dirty="0"/>
          </a:p>
          <a:p>
            <a:pPr lvl="1"/>
            <a:r>
              <a:rPr lang="en-US" altLang="ko-KR" dirty="0"/>
              <a:t>Vector register</a:t>
            </a:r>
            <a:r>
              <a:rPr lang="ko-KR" altLang="en-US" dirty="0"/>
              <a:t>를 사용하여 연산을 병렬로 진행</a:t>
            </a:r>
            <a:endParaRPr lang="en-US" altLang="ko-KR" dirty="0"/>
          </a:p>
          <a:p>
            <a:r>
              <a:rPr lang="ko-KR" altLang="en-US" dirty="0"/>
              <a:t>레지스터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Add, Sub: v0~v7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en-US" altLang="ko-KR" dirty="0"/>
              <a:t>Reduce: v0~v11</a:t>
            </a:r>
            <a:r>
              <a:rPr lang="ko-KR" altLang="en-US" dirty="0"/>
              <a:t> 사용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4E82BA4-1FB4-C33A-E884-FCFD11523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19780"/>
              </p:ext>
            </p:extLst>
          </p:nvPr>
        </p:nvGraphicFramePr>
        <p:xfrm>
          <a:off x="7489656" y="2203269"/>
          <a:ext cx="4290424" cy="426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212">
                  <a:extLst>
                    <a:ext uri="{9D8B030D-6E8A-4147-A177-3AD203B41FA5}">
                      <a16:colId xmlns:a16="http://schemas.microsoft.com/office/drawing/2014/main" val="563154197"/>
                    </a:ext>
                  </a:extLst>
                </a:gridCol>
                <a:gridCol w="2145212">
                  <a:extLst>
                    <a:ext uri="{9D8B030D-6E8A-4147-A177-3AD203B41FA5}">
                      <a16:colId xmlns:a16="http://schemas.microsoft.com/office/drawing/2014/main" val="396751318"/>
                    </a:ext>
                  </a:extLst>
                </a:gridCol>
              </a:tblGrid>
              <a:tr h="400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</a:rPr>
                        <a:t>Instruction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</a:rPr>
                        <a:t>Description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0876"/>
                  </a:ext>
                </a:extLst>
              </a:tr>
              <a:tr h="400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LSL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Logical shift left.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058002"/>
                  </a:ext>
                </a:extLst>
              </a:tr>
              <a:tr h="400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ADD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Addition.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995669"/>
                  </a:ext>
                </a:extLst>
              </a:tr>
              <a:tr h="986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LD1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Load multiple single-element</a:t>
                      </a:r>
                      <a:br>
                        <a:rPr lang="en-US" altLang="ko-KR" dirty="0">
                          <a:latin typeface="Liberation Serif" panose="02020603050405020304" pitchFamily="18" charset="0"/>
                        </a:rPr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structures.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649758"/>
                  </a:ext>
                </a:extLst>
              </a:tr>
              <a:tr h="9869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ST1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Store multiple single-element</a:t>
                      </a:r>
                      <a:br>
                        <a:rPr lang="en-US" altLang="ko-KR" dirty="0">
                          <a:latin typeface="Liberation Serif" panose="02020603050405020304" pitchFamily="18" charset="0"/>
                        </a:rPr>
                      </a:b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structures.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804971"/>
                  </a:ext>
                </a:extLst>
              </a:tr>
              <a:tr h="4002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SUB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Subtraction.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89820"/>
                  </a:ext>
                </a:extLst>
              </a:tr>
              <a:tr h="690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RET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Liberation Serif" panose="02020603050405020304" pitchFamily="18" charset="0"/>
                          <a:ea typeface="+mn-ea"/>
                          <a:cs typeface="+mn-cs"/>
                        </a:rPr>
                        <a:t>Return from subroutine.</a:t>
                      </a:r>
                      <a:endParaRPr lang="ko-KR" altLang="en-US" dirty="0">
                        <a:latin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952961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121A786E-ED88-3785-073B-8099CFAFE54D}"/>
              </a:ext>
            </a:extLst>
          </p:cNvPr>
          <p:cNvGrpSpPr/>
          <p:nvPr/>
        </p:nvGrpSpPr>
        <p:grpSpPr>
          <a:xfrm>
            <a:off x="959802" y="4546680"/>
            <a:ext cx="5524499" cy="345281"/>
            <a:chOff x="959802" y="4163503"/>
            <a:chExt cx="5524499" cy="3452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9B7A094-C049-E64A-4817-E53333600202}"/>
                </a:ext>
              </a:extLst>
            </p:cNvPr>
            <p:cNvSpPr/>
            <p:nvPr/>
          </p:nvSpPr>
          <p:spPr>
            <a:xfrm>
              <a:off x="959802" y="4163503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8E75468-842D-CA44-6665-F62EC14FD99F}"/>
                </a:ext>
              </a:extLst>
            </p:cNvPr>
            <p:cNvSpPr/>
            <p:nvPr/>
          </p:nvSpPr>
          <p:spPr>
            <a:xfrm>
              <a:off x="1305083" y="4163503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F043159-1618-9CD4-4618-55BEFA098709}"/>
                </a:ext>
              </a:extLst>
            </p:cNvPr>
            <p:cNvSpPr/>
            <p:nvPr/>
          </p:nvSpPr>
          <p:spPr>
            <a:xfrm>
              <a:off x="1650365" y="4163503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0D9739C-BBB9-C48C-78A6-5342E1B58990}"/>
                </a:ext>
              </a:extLst>
            </p:cNvPr>
            <p:cNvSpPr/>
            <p:nvPr/>
          </p:nvSpPr>
          <p:spPr>
            <a:xfrm>
              <a:off x="1995646" y="4163503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51C3024-64FA-2216-734E-2712E3073CFE}"/>
                </a:ext>
              </a:extLst>
            </p:cNvPr>
            <p:cNvSpPr/>
            <p:nvPr/>
          </p:nvSpPr>
          <p:spPr>
            <a:xfrm>
              <a:off x="2340927" y="4163503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24F2A2-5D60-38B4-B562-E409143A5128}"/>
                </a:ext>
              </a:extLst>
            </p:cNvPr>
            <p:cNvSpPr/>
            <p:nvPr/>
          </p:nvSpPr>
          <p:spPr>
            <a:xfrm>
              <a:off x="2686208" y="4163503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277C24-D01E-59DA-DCB6-518949419D7E}"/>
                </a:ext>
              </a:extLst>
            </p:cNvPr>
            <p:cNvSpPr/>
            <p:nvPr/>
          </p:nvSpPr>
          <p:spPr>
            <a:xfrm>
              <a:off x="3031490" y="4163503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7C60AE8-F77B-871D-2311-143DB2BC0D85}"/>
                </a:ext>
              </a:extLst>
            </p:cNvPr>
            <p:cNvSpPr/>
            <p:nvPr/>
          </p:nvSpPr>
          <p:spPr>
            <a:xfrm>
              <a:off x="3376771" y="4163503"/>
              <a:ext cx="345281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69EB666-33DA-A8D3-631D-4DD961C58E85}"/>
                </a:ext>
              </a:extLst>
            </p:cNvPr>
            <p:cNvSpPr/>
            <p:nvPr/>
          </p:nvSpPr>
          <p:spPr>
            <a:xfrm>
              <a:off x="4757895" y="4163503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6200B96-756A-94B5-60C1-C0089407B93E}"/>
                </a:ext>
              </a:extLst>
            </p:cNvPr>
            <p:cNvSpPr/>
            <p:nvPr/>
          </p:nvSpPr>
          <p:spPr>
            <a:xfrm>
              <a:off x="5103176" y="4163503"/>
              <a:ext cx="345281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4855D5-9DE7-F6BA-2CF5-0F1393BA1C3D}"/>
                </a:ext>
              </a:extLst>
            </p:cNvPr>
            <p:cNvSpPr/>
            <p:nvPr/>
          </p:nvSpPr>
          <p:spPr>
            <a:xfrm>
              <a:off x="5448457" y="4163503"/>
              <a:ext cx="345281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64D56E2-3A33-93AD-C399-65374BAE3A21}"/>
                </a:ext>
              </a:extLst>
            </p:cNvPr>
            <p:cNvSpPr/>
            <p:nvPr/>
          </p:nvSpPr>
          <p:spPr>
            <a:xfrm>
              <a:off x="5793739" y="4163503"/>
              <a:ext cx="345281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F54DC7D-936E-9F09-D28E-B6B80FC7137F}"/>
                </a:ext>
              </a:extLst>
            </p:cNvPr>
            <p:cNvSpPr/>
            <p:nvPr/>
          </p:nvSpPr>
          <p:spPr>
            <a:xfrm>
              <a:off x="6139020" y="4163503"/>
              <a:ext cx="345281" cy="3452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99263BE-BBB0-1032-1688-269F98EAF934}"/>
                </a:ext>
              </a:extLst>
            </p:cNvPr>
            <p:cNvSpPr/>
            <p:nvPr/>
          </p:nvSpPr>
          <p:spPr>
            <a:xfrm>
              <a:off x="3722051" y="4163503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B8200BD-8C2A-D9DA-10FC-01191E229F20}"/>
                </a:ext>
              </a:extLst>
            </p:cNvPr>
            <p:cNvSpPr/>
            <p:nvPr/>
          </p:nvSpPr>
          <p:spPr>
            <a:xfrm>
              <a:off x="4067332" y="4163503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3447CC6-34E6-230A-F8BD-41E22AC7767A}"/>
                </a:ext>
              </a:extLst>
            </p:cNvPr>
            <p:cNvSpPr/>
            <p:nvPr/>
          </p:nvSpPr>
          <p:spPr>
            <a:xfrm>
              <a:off x="4412614" y="4163503"/>
              <a:ext cx="345281" cy="345281"/>
            </a:xfrm>
            <a:prstGeom prst="rect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6D7E2B2-9C5C-E14C-07B8-8810FA614811}"/>
              </a:ext>
            </a:extLst>
          </p:cNvPr>
          <p:cNvGrpSpPr/>
          <p:nvPr/>
        </p:nvGrpSpPr>
        <p:grpSpPr>
          <a:xfrm>
            <a:off x="959801" y="5091268"/>
            <a:ext cx="5524499" cy="345281"/>
            <a:chOff x="411162" y="4623495"/>
            <a:chExt cx="5524499" cy="345281"/>
          </a:xfrm>
          <a:noFill/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D9515A3-44AD-7A93-D9C4-1FA41CF94BBD}"/>
                </a:ext>
              </a:extLst>
            </p:cNvPr>
            <p:cNvSpPr/>
            <p:nvPr/>
          </p:nvSpPr>
          <p:spPr>
            <a:xfrm>
              <a:off x="411162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FCF744C-48CA-D0DC-FBC9-BE4240458EAC}"/>
                </a:ext>
              </a:extLst>
            </p:cNvPr>
            <p:cNvSpPr/>
            <p:nvPr/>
          </p:nvSpPr>
          <p:spPr>
            <a:xfrm>
              <a:off x="756443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651FBC-B891-F7F5-761A-89CCE6B607EA}"/>
                </a:ext>
              </a:extLst>
            </p:cNvPr>
            <p:cNvSpPr/>
            <p:nvPr/>
          </p:nvSpPr>
          <p:spPr>
            <a:xfrm>
              <a:off x="1101725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62C4823-E732-B153-DE15-49188CEEDBE5}"/>
                </a:ext>
              </a:extLst>
            </p:cNvPr>
            <p:cNvSpPr/>
            <p:nvPr/>
          </p:nvSpPr>
          <p:spPr>
            <a:xfrm>
              <a:off x="1447006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A37284B-0548-8F8D-0D56-96D0E5682709}"/>
                </a:ext>
              </a:extLst>
            </p:cNvPr>
            <p:cNvSpPr/>
            <p:nvPr/>
          </p:nvSpPr>
          <p:spPr>
            <a:xfrm>
              <a:off x="1792287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2B9F7D8-CC66-FD23-662B-C42BEF3D2AD2}"/>
                </a:ext>
              </a:extLst>
            </p:cNvPr>
            <p:cNvSpPr/>
            <p:nvPr/>
          </p:nvSpPr>
          <p:spPr>
            <a:xfrm>
              <a:off x="2137568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C171F9E-2221-25F1-46FC-6FACFBCE6907}"/>
                </a:ext>
              </a:extLst>
            </p:cNvPr>
            <p:cNvSpPr/>
            <p:nvPr/>
          </p:nvSpPr>
          <p:spPr>
            <a:xfrm>
              <a:off x="2482850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61A5C3B-612B-F28C-36FC-3BAE199078DA}"/>
                </a:ext>
              </a:extLst>
            </p:cNvPr>
            <p:cNvSpPr/>
            <p:nvPr/>
          </p:nvSpPr>
          <p:spPr>
            <a:xfrm>
              <a:off x="2828131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ECA095A-B5C0-714E-D5A6-3351526DA467}"/>
                </a:ext>
              </a:extLst>
            </p:cNvPr>
            <p:cNvSpPr/>
            <p:nvPr/>
          </p:nvSpPr>
          <p:spPr>
            <a:xfrm>
              <a:off x="4209255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840DC24-27CC-CA4A-476D-60753CA8908D}"/>
                </a:ext>
              </a:extLst>
            </p:cNvPr>
            <p:cNvSpPr/>
            <p:nvPr/>
          </p:nvSpPr>
          <p:spPr>
            <a:xfrm>
              <a:off x="4554536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EE41613-C253-ED01-FFBF-1DEDC3EABCBB}"/>
                </a:ext>
              </a:extLst>
            </p:cNvPr>
            <p:cNvSpPr/>
            <p:nvPr/>
          </p:nvSpPr>
          <p:spPr>
            <a:xfrm>
              <a:off x="4899817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912E4C8-55BB-2B7F-9E43-6B0C6F728D74}"/>
                </a:ext>
              </a:extLst>
            </p:cNvPr>
            <p:cNvSpPr/>
            <p:nvPr/>
          </p:nvSpPr>
          <p:spPr>
            <a:xfrm>
              <a:off x="5245099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18B4DB3-75BC-88B1-5514-6780557A79B4}"/>
                </a:ext>
              </a:extLst>
            </p:cNvPr>
            <p:cNvSpPr/>
            <p:nvPr/>
          </p:nvSpPr>
          <p:spPr>
            <a:xfrm>
              <a:off x="5590380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DA7A01E-6DD6-8E22-CB83-F4924907DA0D}"/>
                </a:ext>
              </a:extLst>
            </p:cNvPr>
            <p:cNvSpPr/>
            <p:nvPr/>
          </p:nvSpPr>
          <p:spPr>
            <a:xfrm>
              <a:off x="3173411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AD0B17-A2AA-5CAA-CB82-1F889C214509}"/>
                </a:ext>
              </a:extLst>
            </p:cNvPr>
            <p:cNvSpPr/>
            <p:nvPr/>
          </p:nvSpPr>
          <p:spPr>
            <a:xfrm>
              <a:off x="3518692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EB8C90D-2771-FA43-87ED-90E3511E708F}"/>
                </a:ext>
              </a:extLst>
            </p:cNvPr>
            <p:cNvSpPr/>
            <p:nvPr/>
          </p:nvSpPr>
          <p:spPr>
            <a:xfrm>
              <a:off x="3863974" y="4623495"/>
              <a:ext cx="345281" cy="345281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3E61A59-6A3A-EED9-C230-3BD431A5903B}"/>
              </a:ext>
            </a:extLst>
          </p:cNvPr>
          <p:cNvSpPr/>
          <p:nvPr/>
        </p:nvSpPr>
        <p:spPr>
          <a:xfrm>
            <a:off x="2365038" y="5657707"/>
            <a:ext cx="345281" cy="345281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B10568-F752-33E5-9DB9-5E62FCC58D33}"/>
              </a:ext>
            </a:extLst>
          </p:cNvPr>
          <p:cNvSpPr txBox="1"/>
          <p:nvPr/>
        </p:nvSpPr>
        <p:spPr>
          <a:xfrm>
            <a:off x="2710319" y="5645681"/>
            <a:ext cx="300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iberation Serif" panose="02020603050405020304" pitchFamily="18" charset="0"/>
              </a:rPr>
              <a:t>: Add, Sub</a:t>
            </a:r>
            <a:endParaRPr lang="ko-KR" altLang="en-US" dirty="0">
              <a:latin typeface="Liberation Serif" panose="02020603050405020304" pitchFamily="18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9A5B9D-FD24-D50D-8EA3-B10B3279507B}"/>
              </a:ext>
            </a:extLst>
          </p:cNvPr>
          <p:cNvSpPr/>
          <p:nvPr/>
        </p:nvSpPr>
        <p:spPr>
          <a:xfrm>
            <a:off x="2365038" y="6200673"/>
            <a:ext cx="345281" cy="34528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C2E27E-9371-A815-05C8-4A1E3402D803}"/>
              </a:ext>
            </a:extLst>
          </p:cNvPr>
          <p:cNvSpPr txBox="1"/>
          <p:nvPr/>
        </p:nvSpPr>
        <p:spPr>
          <a:xfrm>
            <a:off x="2710318" y="6188647"/>
            <a:ext cx="332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iberation Serif" panose="02020603050405020304" pitchFamily="18" charset="0"/>
              </a:rPr>
              <a:t>: Additional registers for Reduce</a:t>
            </a:r>
            <a:endParaRPr lang="ko-KR" altLang="en-US" dirty="0"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9EB3B-8A1A-328C-D3AA-DD429F26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6CA2B-F2C0-4D13-6A1D-92FEB37D74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Vector register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병렬적으로 연산</a:t>
            </a:r>
            <a:r>
              <a:rPr lang="ko-KR" altLang="en-US" dirty="0"/>
              <a:t>을 할 수 있음</a:t>
            </a:r>
            <a:endParaRPr lang="en-US" altLang="ko-KR" dirty="0"/>
          </a:p>
          <a:p>
            <a:pPr lvl="1"/>
            <a:r>
              <a:rPr lang="ko-KR" altLang="en-US" dirty="0"/>
              <a:t>레지스터의 값을 어떤 크기로 취급할지 지정 가능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ym typeface="Wingdings" panose="05000000000000000000" pitchFamily="2" charset="2"/>
              </a:rPr>
              <a:t>Arrangement Specifier</a:t>
            </a:r>
          </a:p>
          <a:p>
            <a:pPr lvl="1"/>
            <a:r>
              <a:rPr lang="en-US" altLang="ko-KR" dirty="0"/>
              <a:t>SMAUG</a:t>
            </a:r>
            <a:r>
              <a:rPr lang="ko-KR" altLang="en-US" dirty="0"/>
              <a:t>에서는 </a:t>
            </a:r>
            <a:r>
              <a:rPr lang="en-US" altLang="ko-KR" dirty="0"/>
              <a:t>16-bit </a:t>
            </a:r>
            <a:r>
              <a:rPr lang="ko-KR" altLang="en-US" dirty="0"/>
              <a:t>단위로 연산 </a:t>
            </a:r>
            <a:r>
              <a:rPr lang="en-US" altLang="ko-KR" dirty="0">
                <a:sym typeface="Wingdings" panose="05000000000000000000" pitchFamily="2" charset="2"/>
              </a:rPr>
              <a:t> Half-word</a:t>
            </a:r>
            <a:r>
              <a:rPr lang="ko-KR" altLang="en-US" dirty="0">
                <a:sym typeface="Wingdings" panose="05000000000000000000" pitchFamily="2" charset="2"/>
              </a:rPr>
              <a:t>를 사용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연산 순서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메모리에서 레지스터로 필요한 값 로드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필요한 명령어를 사용하여 원래 연산에 맞도록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완성된 값을 다시 레지스터에서 메모리로 저장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C868C08-FBC6-9603-CAFA-0E7B783F8F2C}"/>
              </a:ext>
            </a:extLst>
          </p:cNvPr>
          <p:cNvCxnSpPr>
            <a:cxnSpLocks/>
            <a:stCxn id="25" idx="2"/>
            <a:endCxn id="59" idx="0"/>
          </p:cNvCxnSpPr>
          <p:nvPr/>
        </p:nvCxnSpPr>
        <p:spPr>
          <a:xfrm>
            <a:off x="753407" y="4950425"/>
            <a:ext cx="296718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05C6C0A-F07A-0F46-29B5-6A62B6ABB46D}"/>
              </a:ext>
            </a:extLst>
          </p:cNvPr>
          <p:cNvCxnSpPr>
            <a:cxnSpLocks/>
            <a:stCxn id="27" idx="2"/>
            <a:endCxn id="61" idx="0"/>
          </p:cNvCxnSpPr>
          <p:nvPr/>
        </p:nvCxnSpPr>
        <p:spPr>
          <a:xfrm>
            <a:off x="1443970" y="4950425"/>
            <a:ext cx="296718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6EE8EF-72AD-ED00-07A3-B9A1D931924D}"/>
              </a:ext>
            </a:extLst>
          </p:cNvPr>
          <p:cNvCxnSpPr>
            <a:cxnSpLocks/>
            <a:stCxn id="29" idx="2"/>
            <a:endCxn id="63" idx="0"/>
          </p:cNvCxnSpPr>
          <p:nvPr/>
        </p:nvCxnSpPr>
        <p:spPr>
          <a:xfrm>
            <a:off x="2134532" y="4950425"/>
            <a:ext cx="296718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EFEAB72-3DBE-7ABB-6A9A-178CB291848B}"/>
              </a:ext>
            </a:extLst>
          </p:cNvPr>
          <p:cNvCxnSpPr>
            <a:cxnSpLocks/>
            <a:stCxn id="31" idx="2"/>
            <a:endCxn id="65" idx="0"/>
          </p:cNvCxnSpPr>
          <p:nvPr/>
        </p:nvCxnSpPr>
        <p:spPr>
          <a:xfrm>
            <a:off x="2825095" y="4950425"/>
            <a:ext cx="296718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EF496B-52F2-B9B5-C1F3-C63FA50540FA}"/>
              </a:ext>
            </a:extLst>
          </p:cNvPr>
          <p:cNvCxnSpPr>
            <a:cxnSpLocks/>
            <a:stCxn id="42" idx="2"/>
            <a:endCxn id="59" idx="0"/>
          </p:cNvCxnSpPr>
          <p:nvPr/>
        </p:nvCxnSpPr>
        <p:spPr>
          <a:xfrm flipH="1">
            <a:off x="3720587" y="4950425"/>
            <a:ext cx="296451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2F0D99D-EB19-0D91-07C3-F7B8D50B0F74}"/>
              </a:ext>
            </a:extLst>
          </p:cNvPr>
          <p:cNvCxnSpPr>
            <a:cxnSpLocks/>
            <a:stCxn id="44" idx="2"/>
            <a:endCxn id="61" idx="0"/>
          </p:cNvCxnSpPr>
          <p:nvPr/>
        </p:nvCxnSpPr>
        <p:spPr>
          <a:xfrm flipH="1">
            <a:off x="4411150" y="4950425"/>
            <a:ext cx="296451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CC65A8C-4076-C9F7-8D96-7129DB537BB6}"/>
              </a:ext>
            </a:extLst>
          </p:cNvPr>
          <p:cNvCxnSpPr>
            <a:cxnSpLocks/>
            <a:stCxn id="46" idx="2"/>
            <a:endCxn id="63" idx="0"/>
          </p:cNvCxnSpPr>
          <p:nvPr/>
        </p:nvCxnSpPr>
        <p:spPr>
          <a:xfrm flipH="1">
            <a:off x="5101712" y="4950425"/>
            <a:ext cx="296451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AE8CA7C-525C-E11D-6F0C-97D1DEF7A074}"/>
              </a:ext>
            </a:extLst>
          </p:cNvPr>
          <p:cNvCxnSpPr>
            <a:cxnSpLocks/>
            <a:stCxn id="48" idx="2"/>
            <a:endCxn id="65" idx="0"/>
          </p:cNvCxnSpPr>
          <p:nvPr/>
        </p:nvCxnSpPr>
        <p:spPr>
          <a:xfrm flipH="1">
            <a:off x="5792275" y="4950425"/>
            <a:ext cx="296451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F524B0-932C-3D71-0B22-01420375D518}"/>
              </a:ext>
            </a:extLst>
          </p:cNvPr>
          <p:cNvSpPr txBox="1"/>
          <p:nvPr/>
        </p:nvSpPr>
        <p:spPr>
          <a:xfrm>
            <a:off x="1676086" y="4140354"/>
            <a:ext cx="334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</a:t>
            </a:r>
            <a:r>
              <a:rPr lang="en-US" altLang="ko-KR" sz="2400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n</a:t>
            </a:r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8h</a:t>
            </a:r>
            <a:endParaRPr lang="ko-KR" altLang="en-US" sz="24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459B64-3BA5-D641-3790-DB8031DA51D6}"/>
              </a:ext>
            </a:extLst>
          </p:cNvPr>
          <p:cNvSpPr txBox="1"/>
          <p:nvPr/>
        </p:nvSpPr>
        <p:spPr>
          <a:xfrm>
            <a:off x="7599557" y="4140353"/>
            <a:ext cx="334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</a:t>
            </a:r>
            <a:r>
              <a:rPr lang="en-US" altLang="ko-KR" sz="2400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</a:t>
            </a:r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8h</a:t>
            </a:r>
            <a:endParaRPr lang="ko-KR" altLang="en-US" sz="24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03C4A-81C0-D48F-3D1C-DAC2B2001FDA}"/>
              </a:ext>
            </a:extLst>
          </p:cNvPr>
          <p:cNvSpPr txBox="1"/>
          <p:nvPr/>
        </p:nvSpPr>
        <p:spPr>
          <a:xfrm>
            <a:off x="4639155" y="6396335"/>
            <a:ext cx="334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</a:t>
            </a:r>
            <a:r>
              <a:rPr lang="en-US" altLang="ko-KR" sz="2400" baseline="-250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</a:t>
            </a:r>
            <a:r>
              <a:rPr lang="en-US" altLang="ko-KR" sz="2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8h</a:t>
            </a:r>
            <a:endParaRPr lang="ko-KR" altLang="en-US" sz="2400" dirty="0">
              <a:latin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946DF493-2F61-46FF-DD10-CDB2929F735D}"/>
              </a:ext>
            </a:extLst>
          </p:cNvPr>
          <p:cNvGrpSpPr/>
          <p:nvPr/>
        </p:nvGrpSpPr>
        <p:grpSpPr>
          <a:xfrm>
            <a:off x="411162" y="4605144"/>
            <a:ext cx="5526650" cy="345281"/>
            <a:chOff x="411162" y="4397397"/>
            <a:chExt cx="5526650" cy="34528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697F36-8D12-892F-6205-6FAC81645A40}"/>
                </a:ext>
              </a:extLst>
            </p:cNvPr>
            <p:cNvSpPr/>
            <p:nvPr/>
          </p:nvSpPr>
          <p:spPr>
            <a:xfrm>
              <a:off x="411162" y="4397397"/>
              <a:ext cx="684490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7985069-64C2-56CE-E503-BC224BA315C4}"/>
                </a:ext>
              </a:extLst>
            </p:cNvPr>
            <p:cNvSpPr/>
            <p:nvPr/>
          </p:nvSpPr>
          <p:spPr>
            <a:xfrm>
              <a:off x="1101725" y="4397397"/>
              <a:ext cx="684490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7750D81-D92A-8AA9-0D64-3363188F2894}"/>
                </a:ext>
              </a:extLst>
            </p:cNvPr>
            <p:cNvSpPr/>
            <p:nvPr/>
          </p:nvSpPr>
          <p:spPr>
            <a:xfrm>
              <a:off x="1792287" y="4397397"/>
              <a:ext cx="684490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B960B18-25DA-916E-6344-573B4282C8C8}"/>
                </a:ext>
              </a:extLst>
            </p:cNvPr>
            <p:cNvSpPr/>
            <p:nvPr/>
          </p:nvSpPr>
          <p:spPr>
            <a:xfrm>
              <a:off x="2482850" y="4397397"/>
              <a:ext cx="684490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C4A42C0-09E6-B6BE-DB6E-B11E1A407357}"/>
                </a:ext>
              </a:extLst>
            </p:cNvPr>
            <p:cNvSpPr/>
            <p:nvPr/>
          </p:nvSpPr>
          <p:spPr>
            <a:xfrm>
              <a:off x="4554536" y="4397397"/>
              <a:ext cx="684491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E1964-0170-839E-F54F-BAE9EEEDF6C8}"/>
                </a:ext>
              </a:extLst>
            </p:cNvPr>
            <p:cNvSpPr/>
            <p:nvPr/>
          </p:nvSpPr>
          <p:spPr>
            <a:xfrm>
              <a:off x="5245099" y="4397397"/>
              <a:ext cx="692713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87529B1-2CF5-EF82-1630-3EA948EABF2B}"/>
                </a:ext>
              </a:extLst>
            </p:cNvPr>
            <p:cNvSpPr/>
            <p:nvPr/>
          </p:nvSpPr>
          <p:spPr>
            <a:xfrm>
              <a:off x="3173411" y="4397397"/>
              <a:ext cx="684490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4D45D59-58E0-83B5-AA3E-707D1396675D}"/>
                </a:ext>
              </a:extLst>
            </p:cNvPr>
            <p:cNvSpPr/>
            <p:nvPr/>
          </p:nvSpPr>
          <p:spPr>
            <a:xfrm>
              <a:off x="3863974" y="4397397"/>
              <a:ext cx="684490" cy="345281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8D102ED4-C5B4-F752-C137-92B9D2120814}"/>
              </a:ext>
            </a:extLst>
          </p:cNvPr>
          <p:cNvGrpSpPr/>
          <p:nvPr/>
        </p:nvGrpSpPr>
        <p:grpSpPr>
          <a:xfrm>
            <a:off x="6342855" y="4605144"/>
            <a:ext cx="5517354" cy="345281"/>
            <a:chOff x="6342855" y="4397397"/>
            <a:chExt cx="5517354" cy="345281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C964CF4-CD6E-0E92-18CD-A1C7EF527A2A}"/>
                </a:ext>
              </a:extLst>
            </p:cNvPr>
            <p:cNvSpPr/>
            <p:nvPr/>
          </p:nvSpPr>
          <p:spPr>
            <a:xfrm>
              <a:off x="6342855" y="4397397"/>
              <a:ext cx="684490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D161740-AB89-153B-C749-3EE871BB477A}"/>
                </a:ext>
              </a:extLst>
            </p:cNvPr>
            <p:cNvSpPr/>
            <p:nvPr/>
          </p:nvSpPr>
          <p:spPr>
            <a:xfrm>
              <a:off x="7033418" y="4397397"/>
              <a:ext cx="684490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8815834-E704-690E-76EC-2E6274DD67ED}"/>
                </a:ext>
              </a:extLst>
            </p:cNvPr>
            <p:cNvSpPr/>
            <p:nvPr/>
          </p:nvSpPr>
          <p:spPr>
            <a:xfrm>
              <a:off x="7723980" y="4397397"/>
              <a:ext cx="684490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ED7C042-347E-B01C-4C27-E5BD1B281860}"/>
                </a:ext>
              </a:extLst>
            </p:cNvPr>
            <p:cNvSpPr/>
            <p:nvPr/>
          </p:nvSpPr>
          <p:spPr>
            <a:xfrm>
              <a:off x="8414543" y="4397397"/>
              <a:ext cx="684490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E91A79B-A748-F118-450C-59D3D8CCA4BD}"/>
                </a:ext>
              </a:extLst>
            </p:cNvPr>
            <p:cNvSpPr/>
            <p:nvPr/>
          </p:nvSpPr>
          <p:spPr>
            <a:xfrm>
              <a:off x="9788522" y="4397397"/>
              <a:ext cx="684490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20E403-C55D-6D74-21D3-52C643C654CE}"/>
                </a:ext>
              </a:extLst>
            </p:cNvPr>
            <p:cNvSpPr/>
            <p:nvPr/>
          </p:nvSpPr>
          <p:spPr>
            <a:xfrm>
              <a:off x="10479084" y="4397397"/>
              <a:ext cx="684490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E735BB8-F923-4C7E-88FA-64836C83CA91}"/>
                </a:ext>
              </a:extLst>
            </p:cNvPr>
            <p:cNvSpPr/>
            <p:nvPr/>
          </p:nvSpPr>
          <p:spPr>
            <a:xfrm>
              <a:off x="11169647" y="4397397"/>
              <a:ext cx="690562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E2F2F31-58DC-2C3F-3A54-A5C290E4117A}"/>
                </a:ext>
              </a:extLst>
            </p:cNvPr>
            <p:cNvSpPr/>
            <p:nvPr/>
          </p:nvSpPr>
          <p:spPr>
            <a:xfrm>
              <a:off x="9097959" y="4397397"/>
              <a:ext cx="684490" cy="345281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2FAD21C-89CC-0D58-5384-72FB0BCE0ABA}"/>
              </a:ext>
            </a:extLst>
          </p:cNvPr>
          <p:cNvSpPr/>
          <p:nvPr/>
        </p:nvSpPr>
        <p:spPr>
          <a:xfrm>
            <a:off x="3376890" y="6108903"/>
            <a:ext cx="687394" cy="34528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F2F2CB-1E6B-0F4B-1D08-841259E6D498}"/>
              </a:ext>
            </a:extLst>
          </p:cNvPr>
          <p:cNvSpPr/>
          <p:nvPr/>
        </p:nvSpPr>
        <p:spPr>
          <a:xfrm>
            <a:off x="4067453" y="6108903"/>
            <a:ext cx="687394" cy="34528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BBA792C-010E-B1CE-0134-D7AC24C8BA0F}"/>
              </a:ext>
            </a:extLst>
          </p:cNvPr>
          <p:cNvSpPr/>
          <p:nvPr/>
        </p:nvSpPr>
        <p:spPr>
          <a:xfrm>
            <a:off x="4758015" y="6108903"/>
            <a:ext cx="687394" cy="34528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5DA064C-B7E8-5704-128C-2C61EA920D73}"/>
              </a:ext>
            </a:extLst>
          </p:cNvPr>
          <p:cNvSpPr/>
          <p:nvPr/>
        </p:nvSpPr>
        <p:spPr>
          <a:xfrm>
            <a:off x="5448578" y="6108903"/>
            <a:ext cx="687394" cy="34528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B71DB85-E1AA-0BBF-28F5-C57A68DB4458}"/>
              </a:ext>
            </a:extLst>
          </p:cNvPr>
          <p:cNvSpPr/>
          <p:nvPr/>
        </p:nvSpPr>
        <p:spPr>
          <a:xfrm>
            <a:off x="6139140" y="6108903"/>
            <a:ext cx="687394" cy="34528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91D8442-6F8C-2AF0-241D-601C7ED001BF}"/>
              </a:ext>
            </a:extLst>
          </p:cNvPr>
          <p:cNvSpPr/>
          <p:nvPr/>
        </p:nvSpPr>
        <p:spPr>
          <a:xfrm>
            <a:off x="6829703" y="6108903"/>
            <a:ext cx="687394" cy="34528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EB86FD-2DBF-65C9-EFF7-70212AB0DAA3}"/>
              </a:ext>
            </a:extLst>
          </p:cNvPr>
          <p:cNvSpPr/>
          <p:nvPr/>
        </p:nvSpPr>
        <p:spPr>
          <a:xfrm>
            <a:off x="7520265" y="6108903"/>
            <a:ext cx="687394" cy="34528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BD1521-FBED-4D19-F62F-A950EFCB41A8}"/>
              </a:ext>
            </a:extLst>
          </p:cNvPr>
          <p:cNvSpPr/>
          <p:nvPr/>
        </p:nvSpPr>
        <p:spPr>
          <a:xfrm>
            <a:off x="8210828" y="6108903"/>
            <a:ext cx="687394" cy="34528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205C193-1A4D-4F1B-61AF-79F714B9BB88}"/>
              </a:ext>
            </a:extLst>
          </p:cNvPr>
          <p:cNvCxnSpPr>
            <a:cxnSpLocks/>
            <a:stCxn id="38" idx="2"/>
            <a:endCxn id="67" idx="0"/>
          </p:cNvCxnSpPr>
          <p:nvPr/>
        </p:nvCxnSpPr>
        <p:spPr>
          <a:xfrm>
            <a:off x="3515656" y="4950425"/>
            <a:ext cx="2967181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11236E0-1034-DD0A-7027-764C4FE7EC86}"/>
              </a:ext>
            </a:extLst>
          </p:cNvPr>
          <p:cNvCxnSpPr>
            <a:cxnSpLocks/>
            <a:stCxn id="40" idx="2"/>
            <a:endCxn id="68" idx="0"/>
          </p:cNvCxnSpPr>
          <p:nvPr/>
        </p:nvCxnSpPr>
        <p:spPr>
          <a:xfrm>
            <a:off x="4206219" y="4950425"/>
            <a:ext cx="2967181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B95AFA1-F864-D11D-6C12-4DB033382A93}"/>
              </a:ext>
            </a:extLst>
          </p:cNvPr>
          <p:cNvCxnSpPr>
            <a:cxnSpLocks/>
            <a:stCxn id="34" idx="2"/>
            <a:endCxn id="70" idx="0"/>
          </p:cNvCxnSpPr>
          <p:nvPr/>
        </p:nvCxnSpPr>
        <p:spPr>
          <a:xfrm>
            <a:off x="4896782" y="4950425"/>
            <a:ext cx="2967180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5CD7BF-DF92-21EE-2EAD-087959411B24}"/>
              </a:ext>
            </a:extLst>
          </p:cNvPr>
          <p:cNvCxnSpPr>
            <a:cxnSpLocks/>
            <a:stCxn id="36" idx="2"/>
            <a:endCxn id="72" idx="0"/>
          </p:cNvCxnSpPr>
          <p:nvPr/>
        </p:nvCxnSpPr>
        <p:spPr>
          <a:xfrm>
            <a:off x="5591456" y="4950425"/>
            <a:ext cx="2963069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104E1FF-B624-8897-C564-0534DF02537B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flipH="1">
            <a:off x="6482837" y="4950425"/>
            <a:ext cx="2957367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11A9F2B-E128-774D-1D0E-3CAC761EE248}"/>
              </a:ext>
            </a:extLst>
          </p:cNvPr>
          <p:cNvCxnSpPr>
            <a:cxnSpLocks/>
            <a:stCxn id="51" idx="2"/>
            <a:endCxn id="68" idx="0"/>
          </p:cNvCxnSpPr>
          <p:nvPr/>
        </p:nvCxnSpPr>
        <p:spPr>
          <a:xfrm flipH="1">
            <a:off x="7173400" y="4950425"/>
            <a:ext cx="2957367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80A3A3A-9426-F2AB-138B-02BFB06E84B2}"/>
              </a:ext>
            </a:extLst>
          </p:cNvPr>
          <p:cNvCxnSpPr>
            <a:cxnSpLocks/>
            <a:stCxn id="53" idx="2"/>
            <a:endCxn id="70" idx="0"/>
          </p:cNvCxnSpPr>
          <p:nvPr/>
        </p:nvCxnSpPr>
        <p:spPr>
          <a:xfrm flipH="1">
            <a:off x="7863962" y="4950425"/>
            <a:ext cx="2957367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49D1A78-A7CA-B042-37DF-B8B092057C96}"/>
              </a:ext>
            </a:extLst>
          </p:cNvPr>
          <p:cNvCxnSpPr>
            <a:cxnSpLocks/>
            <a:stCxn id="55" idx="2"/>
            <a:endCxn id="72" idx="0"/>
          </p:cNvCxnSpPr>
          <p:nvPr/>
        </p:nvCxnSpPr>
        <p:spPr>
          <a:xfrm flipH="1">
            <a:off x="8554525" y="4950425"/>
            <a:ext cx="2960403" cy="1158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5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7C56D-75F1-F2AD-2C96-82E68993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A3E6D5-EABA-EC8C-77AB-D330F1C76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Add, Sub </a:t>
            </a:r>
            <a:r>
              <a:rPr lang="ko-KR" altLang="en-US" dirty="0"/>
              <a:t>구현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필요한 값을 호출하도록 메모리 주소 값 조정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사용할 데이터를 로드</a:t>
            </a:r>
            <a:endParaRPr lang="en-US" altLang="ko-KR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00B050"/>
                </a:solidFill>
              </a:rPr>
              <a:t>덧셈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또는 뺄셈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 진행</a:t>
            </a:r>
            <a:endParaRPr lang="en-US" altLang="ko-KR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7030A0"/>
                </a:solidFill>
              </a:rPr>
              <a:t>연산이 완료된 값을 저장</a:t>
            </a:r>
            <a:endParaRPr lang="en-US" altLang="ko-KR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다음 메모리 주소로 이동하도록 </a:t>
            </a:r>
            <a:r>
              <a:rPr lang="en-US" altLang="ko-KR" dirty="0"/>
              <a:t>Post-index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#64</a:t>
            </a:r>
            <a:r>
              <a:rPr lang="ko-KR" altLang="en-US" dirty="0"/>
              <a:t>로 명시하여 연산 종료 후 자동으로 주소 값 조정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B0F07-FA6F-D099-538F-8BABC394935E}"/>
              </a:ext>
            </a:extLst>
          </p:cNvPr>
          <p:cNvSpPr txBox="1"/>
          <p:nvPr/>
        </p:nvSpPr>
        <p:spPr>
          <a:xfrm>
            <a:off x="8445138" y="2314247"/>
            <a:ext cx="35030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Liberation Serif" panose="02020603050405020304" pitchFamily="18" charset="0"/>
              </a:rPr>
              <a:t>LSL x2, x2, #1</a:t>
            </a:r>
          </a:p>
          <a:p>
            <a:r>
              <a:rPr lang="en-US" altLang="ko-KR" dirty="0">
                <a:latin typeface="Liberation Serif" panose="02020603050405020304" pitchFamily="18" charset="0"/>
              </a:rPr>
              <a:t>ADD x0, x0, x2</a:t>
            </a:r>
          </a:p>
          <a:p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LD1.8h {v0, v1, v2, v3}, [x0]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LD1.8h {v4, v5, v6, v7}, [x1], #64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ADD.8h v0, v0, v4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ADD.8h v1, v1, v5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ADD.8h v2, v2, v6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ADD.8h v3, v3, v7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ST1.8h {v0, v1, v2, v3}, [x0], #64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EA0852-B3A8-BB90-960C-841E29749DE2}"/>
              </a:ext>
            </a:extLst>
          </p:cNvPr>
          <p:cNvSpPr/>
          <p:nvPr/>
        </p:nvSpPr>
        <p:spPr>
          <a:xfrm>
            <a:off x="8445138" y="2314247"/>
            <a:ext cx="1735182" cy="684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161E5A-D00A-7D0D-E0A2-200E60392B63}"/>
              </a:ext>
            </a:extLst>
          </p:cNvPr>
          <p:cNvSpPr/>
          <p:nvPr/>
        </p:nvSpPr>
        <p:spPr>
          <a:xfrm>
            <a:off x="8445138" y="3086731"/>
            <a:ext cx="3334942" cy="68453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20DD8D-4574-B7ED-9C30-70730480F245}"/>
              </a:ext>
            </a:extLst>
          </p:cNvPr>
          <p:cNvSpPr/>
          <p:nvPr/>
        </p:nvSpPr>
        <p:spPr>
          <a:xfrm>
            <a:off x="8445138" y="3790462"/>
            <a:ext cx="3334942" cy="10545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3BE8B0-6565-98CB-2EFD-0ED6E4934E25}"/>
              </a:ext>
            </a:extLst>
          </p:cNvPr>
          <p:cNvSpPr/>
          <p:nvPr/>
        </p:nvSpPr>
        <p:spPr>
          <a:xfrm>
            <a:off x="8445138" y="4864195"/>
            <a:ext cx="3334942" cy="31237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3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481D7-36E7-306A-57E8-33C4F4D6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41C662-3604-213F-8B73-5FEC371F3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Reduce </a:t>
            </a:r>
            <a:r>
              <a:rPr lang="ko-KR" altLang="en-US" dirty="0"/>
              <a:t>구현 코드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기본적인 부분은 </a:t>
            </a:r>
            <a:r>
              <a:rPr lang="en-US" altLang="ko-KR" dirty="0"/>
              <a:t>Add, Sub</a:t>
            </a:r>
            <a:r>
              <a:rPr lang="ko-KR" altLang="en-US" dirty="0"/>
              <a:t>과 비슷함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하지만 배열 값을 불러오는데 </a:t>
            </a:r>
            <a:r>
              <a:rPr lang="en-US" altLang="ko-KR" b="1" dirty="0">
                <a:solidFill>
                  <a:srgbClr val="FF0000"/>
                </a:solidFill>
              </a:rPr>
              <a:t>Post-index</a:t>
            </a:r>
            <a:r>
              <a:rPr lang="ko-KR" altLang="en-US" b="1" dirty="0">
                <a:solidFill>
                  <a:srgbClr val="FF0000"/>
                </a:solidFill>
              </a:rPr>
              <a:t>를 사용할 수 없음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Post-index</a:t>
            </a:r>
            <a:r>
              <a:rPr lang="ko-KR" altLang="en-US" dirty="0"/>
              <a:t>는 정해진 범위 내에서만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따라서 </a:t>
            </a:r>
            <a:r>
              <a:rPr lang="ko-KR" altLang="en-US" b="1" dirty="0">
                <a:solidFill>
                  <a:srgbClr val="0070C0"/>
                </a:solidFill>
              </a:rPr>
              <a:t>수동으로 주소 값을 조정함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그 외는 기존과 동일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9B962-7548-DF50-F76C-92E1E958EE34}"/>
              </a:ext>
            </a:extLst>
          </p:cNvPr>
          <p:cNvSpPr txBox="1"/>
          <p:nvPr/>
        </p:nvSpPr>
        <p:spPr>
          <a:xfrm>
            <a:off x="8256677" y="2887682"/>
            <a:ext cx="35814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Liberation Serif" panose="02020603050405020304" pitchFamily="18" charset="0"/>
              </a:rPr>
              <a:t>LD1.8h {v0, v1, v2, v3}, [x0]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LD1.8h {v4, v5, v6, v7}, [x1]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b="1" dirty="0">
                <a:solidFill>
                  <a:srgbClr val="0070C0"/>
                </a:solidFill>
                <a:latin typeface="Liberation Serif" panose="02020603050405020304" pitchFamily="18" charset="0"/>
              </a:rPr>
              <a:t>ADD x1, x1, #512</a:t>
            </a:r>
            <a:endParaRPr lang="en-US" altLang="ko-KR" b="1" dirty="0">
              <a:solidFill>
                <a:srgbClr val="0070C0"/>
              </a:solidFill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LD1.8h {v8, v9, v10, v11}, [x1]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b="1" dirty="0">
                <a:solidFill>
                  <a:srgbClr val="0070C0"/>
                </a:solidFill>
                <a:latin typeface="Liberation Serif" panose="02020603050405020304" pitchFamily="18" charset="0"/>
              </a:rPr>
              <a:t>SUB x1, x1, #448</a:t>
            </a:r>
            <a:endParaRPr lang="en-US" altLang="ko-KR" b="1" dirty="0">
              <a:solidFill>
                <a:srgbClr val="0070C0"/>
              </a:solidFill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SUB.8h v4, v4, v8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SUB.8h v5, v5, v9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SUB.8h v6, v6, v10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SUB.8h v7, v7, v11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ADD.8h v0, v0, v4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ADD.8h v1, v1, v5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ADD.8h v2, v2, v6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ADD.8h v3, v3, v7</a:t>
            </a:r>
            <a:endParaRPr lang="en-US" altLang="ko-KR" dirty="0">
              <a:latin typeface="Liberation Serif" panose="02020603050405020304" pitchFamily="18" charset="0"/>
            </a:endParaRPr>
          </a:p>
          <a:p>
            <a:r>
              <a:rPr lang="ko-KR" altLang="en-US" dirty="0">
                <a:latin typeface="Liberation Serif" panose="02020603050405020304" pitchFamily="18" charset="0"/>
              </a:rPr>
              <a:t>ST1.8h {v0, v1, v2, v3}, [x0], #64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DF2F70-AD50-151C-2F9B-1DD6FB020C56}"/>
              </a:ext>
            </a:extLst>
          </p:cNvPr>
          <p:cNvGrpSpPr/>
          <p:nvPr/>
        </p:nvGrpSpPr>
        <p:grpSpPr>
          <a:xfrm>
            <a:off x="7097487" y="3429000"/>
            <a:ext cx="987470" cy="3366916"/>
            <a:chOff x="6932024" y="3042949"/>
            <a:chExt cx="987470" cy="3366916"/>
          </a:xfrm>
        </p:grpSpPr>
        <p:pic>
          <p:nvPicPr>
            <p:cNvPr id="10" name="그림 9" descr="스크린샷, 번호, 텍스트, 폰트이(가) 표시된 사진&#10;&#10;자동 생성된 설명">
              <a:extLst>
                <a:ext uri="{FF2B5EF4-FFF2-40B4-BE49-F238E27FC236}">
                  <a16:creationId xmlns:a16="http://schemas.microsoft.com/office/drawing/2014/main" id="{E6BFB3AA-3226-E8BC-4525-BD98F90AB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2024" y="3042949"/>
              <a:ext cx="987470" cy="3366916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BE5D19-9676-D209-011E-547052EC8C5C}"/>
                </a:ext>
              </a:extLst>
            </p:cNvPr>
            <p:cNvSpPr/>
            <p:nvPr/>
          </p:nvSpPr>
          <p:spPr>
            <a:xfrm>
              <a:off x="6940733" y="4498422"/>
              <a:ext cx="970052" cy="45675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88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 환경</a:t>
            </a:r>
            <a:r>
              <a:rPr lang="en-US" altLang="ko-KR" dirty="0"/>
              <a:t>: Xcode 14.3 Framework</a:t>
            </a:r>
          </a:p>
          <a:p>
            <a:r>
              <a:rPr lang="ko-KR" altLang="en-US" dirty="0"/>
              <a:t>대상 프로세서</a:t>
            </a:r>
            <a:r>
              <a:rPr lang="en-US" altLang="ko-KR" dirty="0"/>
              <a:t>: Apple M1 Pro (3.2Ghz)</a:t>
            </a:r>
          </a:p>
          <a:p>
            <a:r>
              <a:rPr lang="ko-KR" altLang="en-US" dirty="0" err="1"/>
              <a:t>곱셈기</a:t>
            </a:r>
            <a:r>
              <a:rPr lang="ko-KR" altLang="en-US" dirty="0"/>
              <a:t> 성능 비교</a:t>
            </a:r>
            <a:endParaRPr lang="en-US" altLang="ko-KR" dirty="0"/>
          </a:p>
          <a:p>
            <a:pPr lvl="1"/>
            <a:r>
              <a:rPr lang="ko-KR" altLang="en-US" dirty="0"/>
              <a:t>반복횟수</a:t>
            </a:r>
            <a:r>
              <a:rPr lang="en-US" altLang="ko-KR" dirty="0"/>
              <a:t>: 1,000,000</a:t>
            </a: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C27F17E-8998-37A2-02B5-0A9671C3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115804"/>
              </p:ext>
            </p:extLst>
          </p:nvPr>
        </p:nvGraphicFramePr>
        <p:xfrm>
          <a:off x="291238" y="3429000"/>
          <a:ext cx="11609523" cy="3047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721">
                  <a:extLst>
                    <a:ext uri="{9D8B030D-6E8A-4147-A177-3AD203B41FA5}">
                      <a16:colId xmlns:a16="http://schemas.microsoft.com/office/drawing/2014/main" val="878513499"/>
                    </a:ext>
                  </a:extLst>
                </a:gridCol>
                <a:gridCol w="2066109">
                  <a:extLst>
                    <a:ext uri="{9D8B030D-6E8A-4147-A177-3AD203B41FA5}">
                      <a16:colId xmlns:a16="http://schemas.microsoft.com/office/drawing/2014/main" val="3324775324"/>
                    </a:ext>
                  </a:extLst>
                </a:gridCol>
                <a:gridCol w="2066109">
                  <a:extLst>
                    <a:ext uri="{9D8B030D-6E8A-4147-A177-3AD203B41FA5}">
                      <a16:colId xmlns:a16="http://schemas.microsoft.com/office/drawing/2014/main" val="2096407773"/>
                    </a:ext>
                  </a:extLst>
                </a:gridCol>
                <a:gridCol w="2066109">
                  <a:extLst>
                    <a:ext uri="{9D8B030D-6E8A-4147-A177-3AD203B41FA5}">
                      <a16:colId xmlns:a16="http://schemas.microsoft.com/office/drawing/2014/main" val="588994145"/>
                    </a:ext>
                  </a:extLst>
                </a:gridCol>
                <a:gridCol w="2066109">
                  <a:extLst>
                    <a:ext uri="{9D8B030D-6E8A-4147-A177-3AD203B41FA5}">
                      <a16:colId xmlns:a16="http://schemas.microsoft.com/office/drawing/2014/main" val="3936673937"/>
                    </a:ext>
                  </a:extLst>
                </a:gridCol>
                <a:gridCol w="2051366">
                  <a:extLst>
                    <a:ext uri="{9D8B030D-6E8A-4147-A177-3AD203B41FA5}">
                      <a16:colId xmlns:a16="http://schemas.microsoft.com/office/drawing/2014/main" val="3193046014"/>
                    </a:ext>
                  </a:extLst>
                </a:gridCol>
              </a:tblGrid>
              <a:tr h="34221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Algorithm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600" b="0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Reference</a:t>
                      </a: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sz="1600" b="1" dirty="0">
                        <a:solidFill>
                          <a:schemeClr val="bg1"/>
                        </a:solidFill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This Work</a:t>
                      </a:r>
                    </a:p>
                  </a:txBody>
                  <a:tcPr marL="47625" marR="47625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sz="1600" b="1" dirty="0">
                        <a:solidFill>
                          <a:schemeClr val="bg1"/>
                        </a:solidFill>
                        <a:effectLst/>
                        <a:latin typeface="Liberation Serif" panose="02020603050405020304" pitchFamily="18" charset="0"/>
                      </a:endParaRPr>
                    </a:p>
                  </a:txBody>
                  <a:tcPr marL="47625" marR="47625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Diff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29588265"/>
                  </a:ext>
                </a:extLst>
              </a:tr>
              <a:tr h="3422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0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ms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C</a:t>
                      </a:r>
                      <a:r>
                        <a:rPr lang="en" sz="1600" b="0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lock count</a:t>
                      </a: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ms</a:t>
                      </a:r>
                    </a:p>
                  </a:txBody>
                  <a:tcPr marL="47625" marR="47625" marT="0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600" b="1" dirty="0">
                          <a:solidFill>
                            <a:schemeClr val="bg1"/>
                          </a:solidFill>
                          <a:effectLst/>
                          <a:latin typeface="Liberation Serif" panose="02020603050405020304" pitchFamily="18" charset="0"/>
                        </a:rPr>
                        <a:t>Clock count</a:t>
                      </a:r>
                    </a:p>
                  </a:txBody>
                  <a:tcPr marL="47625" marR="47625" marT="0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04048"/>
                  </a:ext>
                </a:extLst>
              </a:tr>
              <a:tr h="787554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Add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0.089</a:t>
                      </a:r>
                    </a:p>
                  </a:txBody>
                  <a:tcPr marL="47625" marR="47625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0.2848</a:t>
                      </a:r>
                    </a:p>
                  </a:txBody>
                  <a:tcPr marL="47625" marR="47625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0.01</a:t>
                      </a:r>
                    </a:p>
                  </a:txBody>
                  <a:tcPr marL="47625" marR="47625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0.032</a:t>
                      </a:r>
                    </a:p>
                  </a:txBody>
                  <a:tcPr marL="47625" marR="47625" marT="0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8.9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306867010"/>
                  </a:ext>
                </a:extLst>
              </a:tr>
              <a:tr h="787554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Sub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0.089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0.2848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0.01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0.032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8.9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2474927707"/>
                  </a:ext>
                </a:extLst>
              </a:tr>
              <a:tr h="787554">
                <a:tc>
                  <a:txBody>
                    <a:bodyPr/>
                    <a:lstStyle/>
                    <a:p>
                      <a:pPr algn="ctr"/>
                      <a:r>
                        <a:rPr lang="en" sz="1600" dirty="0">
                          <a:effectLst/>
                          <a:latin typeface="Liberation Serif" panose="02020603050405020304" pitchFamily="18" charset="0"/>
                        </a:rPr>
                        <a:t>Reduce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0.32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1.024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0.013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1" dirty="0">
                          <a:solidFill>
                            <a:srgbClr val="FF0000"/>
                          </a:solidFill>
                          <a:effectLst/>
                          <a:latin typeface="Liberation Serif" panose="02020603050405020304" pitchFamily="18" charset="0"/>
                        </a:rPr>
                        <a:t>0.0416</a:t>
                      </a:r>
                    </a:p>
                  </a:txBody>
                  <a:tcPr marL="47625" marR="476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effectLst/>
                          <a:latin typeface="Liberation Serif" panose="02020603050405020304" pitchFamily="18" charset="0"/>
                        </a:rPr>
                        <a:t>24.61</a:t>
                      </a:r>
                    </a:p>
                  </a:txBody>
                  <a:tcPr marL="47625" marR="47625" marT="0" marB="0" anchor="ctr"/>
                </a:tc>
                <a:extLst>
                  <a:ext uri="{0D108BD9-81ED-4DB2-BD59-A6C34878D82A}">
                    <a16:rowId xmlns:a16="http://schemas.microsoft.com/office/drawing/2014/main" val="131403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15642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895</Words>
  <Application>Microsoft Office PowerPoint</Application>
  <PresentationFormat>와이드스크린</PresentationFormat>
  <Paragraphs>277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Cambria Math</vt:lpstr>
      <vt:lpstr>Arial</vt:lpstr>
      <vt:lpstr>Liberation Serif</vt:lpstr>
      <vt:lpstr>맑은 고딕</vt:lpstr>
      <vt:lpstr>CryptoCraft 테마</vt:lpstr>
      <vt:lpstr>제목 테마</vt:lpstr>
      <vt:lpstr>64-bit ARMv8 프로세서 상에서의 KpqC 후보 알고리즘 SMAUG의 고속 구현</vt:lpstr>
      <vt:lpstr>PowerPoint 프레젠테이션</vt:lpstr>
      <vt:lpstr> KpqC 공모전</vt:lpstr>
      <vt:lpstr> 양자내성암호 SMAUG</vt:lpstr>
      <vt:lpstr> 제안 기법</vt:lpstr>
      <vt:lpstr> 제안 기법</vt:lpstr>
      <vt:lpstr> 제안 기법</vt:lpstr>
      <vt:lpstr> 제안 기법</vt:lpstr>
      <vt:lpstr> 성능 평가</vt:lpstr>
      <vt:lpstr> 성능 평가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 K</cp:lastModifiedBy>
  <cp:revision>62</cp:revision>
  <dcterms:created xsi:type="dcterms:W3CDTF">2019-03-05T04:29:07Z</dcterms:created>
  <dcterms:modified xsi:type="dcterms:W3CDTF">2023-05-18T14:07:18Z</dcterms:modified>
</cp:coreProperties>
</file>