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63" r:id="rId7"/>
    <p:sldId id="270" r:id="rId8"/>
    <p:sldId id="264" r:id="rId9"/>
    <p:sldId id="266" r:id="rId10"/>
    <p:sldId id="267" r:id="rId11"/>
    <p:sldId id="265" r:id="rId12"/>
    <p:sldId id="260" r:id="rId13"/>
    <p:sldId id="271" r:id="rId14"/>
    <p:sldId id="259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7"/>
    <p:restoredTop sz="94694"/>
  </p:normalViewPr>
  <p:slideViewPr>
    <p:cSldViewPr snapToGrid="0">
      <p:cViewPr varScale="1">
        <p:scale>
          <a:sx n="110" d="100"/>
          <a:sy n="110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0" y="1223120"/>
            <a:ext cx="12192000" cy="2387601"/>
          </a:xfrm>
          <a:prstGeom prst="rect">
            <a:avLst/>
          </a:prstGeom>
        </p:spPr>
        <p:txBody>
          <a:bodyPr/>
          <a:lstStyle>
            <a:lvl1pPr algn="ctr">
              <a:defRPr sz="6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-3" y="3794871"/>
            <a:ext cx="12192003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1pPr>
            <a:lvl2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2pPr>
            <a:lvl3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3pPr>
            <a:lvl4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4pPr>
            <a:lvl5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pic>
        <p:nvPicPr>
          <p:cNvPr id="23" name="그림 7" descr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5" y="6195047"/>
            <a:ext cx="3026855" cy="642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8" descr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201" y="6215219"/>
            <a:ext cx="1311799" cy="642782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선 연결선 8"/>
          <p:cNvSpPr/>
          <p:nvPr/>
        </p:nvSpPr>
        <p:spPr>
          <a:xfrm>
            <a:off x="4863596" y="2208981"/>
            <a:ext cx="1994076" cy="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55590" y="1691015"/>
            <a:ext cx="10071854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  <a:lvl2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2pPr>
            <a:lvl3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3pPr>
            <a:lvl4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4pPr>
            <a:lvl5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r>
              <a:t>제목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1055591" y="2606856"/>
            <a:ext cx="10071852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1055591" y="3526039"/>
            <a:ext cx="10071852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6" name="텍스트 개체 틀 4"/>
          <p:cNvSpPr>
            <a:spLocks noGrp="1"/>
          </p:cNvSpPr>
          <p:nvPr>
            <p:ph type="body" sz="quarter" idx="23" hasCustomPrompt="1"/>
          </p:nvPr>
        </p:nvSpPr>
        <p:spPr>
          <a:xfrm>
            <a:off x="1055593" y="4441880"/>
            <a:ext cx="10071849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7" name="모서리가 둥근 직사각형 19"/>
          <p:cNvSpPr/>
          <p:nvPr/>
        </p:nvSpPr>
        <p:spPr>
          <a:xfrm>
            <a:off x="1064556" y="1691016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" name="모서리가 둥근 직사각형 19"/>
          <p:cNvSpPr/>
          <p:nvPr/>
        </p:nvSpPr>
        <p:spPr>
          <a:xfrm>
            <a:off x="1064556" y="2603618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" name="모서리가 둥근 직사각형 19"/>
          <p:cNvSpPr/>
          <p:nvPr/>
        </p:nvSpPr>
        <p:spPr>
          <a:xfrm>
            <a:off x="1064556" y="3532616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" name="모서리가 둥근 직사각형 19"/>
          <p:cNvSpPr/>
          <p:nvPr/>
        </p:nvSpPr>
        <p:spPr>
          <a:xfrm>
            <a:off x="1064556" y="4445220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3"/>
          <p:cNvSpPr txBox="1"/>
          <p:nvPr/>
        </p:nvSpPr>
        <p:spPr>
          <a:xfrm>
            <a:off x="45718" y="2767279"/>
            <a:ext cx="12100563" cy="12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 &amp; A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9"/>
          <p:cNvSpPr/>
          <p:nvPr/>
        </p:nvSpPr>
        <p:spPr>
          <a:xfrm>
            <a:off x="411920" y="207747"/>
            <a:ext cx="11368162" cy="762165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2" cy="762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11162" y="1152525"/>
            <a:ext cx="11369676" cy="505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05336" y="6412231"/>
            <a:ext cx="386664" cy="3752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3600" dirty="0"/>
              <a:t>경량 </a:t>
            </a:r>
            <a:r>
              <a:rPr lang="en" altLang="ko-KR" sz="3600" dirty="0"/>
              <a:t>IoT </a:t>
            </a:r>
            <a:r>
              <a:rPr lang="ko-KR" altLang="en-US" sz="3600" dirty="0"/>
              <a:t>디바이스를 위한 블록체인 경량화 기법 동향</a:t>
            </a:r>
          </a:p>
        </p:txBody>
      </p:sp>
      <p:sp>
        <p:nvSpPr>
          <p:cNvPr id="59" name="부제목 2"/>
          <p:cNvSpPr txBox="1">
            <a:spLocks noGrp="1"/>
          </p:cNvSpPr>
          <p:nvPr>
            <p:ph type="body" sz="half" idx="1"/>
          </p:nvPr>
        </p:nvSpPr>
        <p:spPr>
          <a:xfrm>
            <a:off x="-4" y="3794871"/>
            <a:ext cx="12192005" cy="165576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한성대학교 김원웅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Summarization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네트워크 내의 일련의 블록을 하나의 블록으로 요약함으로써 네트워크 내의 저장되는 블록의 개수를 줄이는 기법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요약 블록을 요약된 일련의 블록 내에 존재하던 트랜잭션들에 대한 입력과 트랜잭션에서 사용되지 않은 값인 출력으로 구성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출력에 트랜잭션 </a:t>
            </a:r>
            <a:r>
              <a:rPr lang="en-US" altLang="ko-KR" sz="2000" dirty="0"/>
              <a:t>ID</a:t>
            </a:r>
            <a:r>
              <a:rPr lang="ko-KR" altLang="en-US" sz="2000" dirty="0"/>
              <a:t> 및 출력의 인덱스를 통해 트랜잭션에 대해 검증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그러나</a:t>
            </a:r>
            <a:r>
              <a:rPr lang="en-US" altLang="ko-KR" sz="2000" dirty="0"/>
              <a:t>,</a:t>
            </a:r>
            <a:r>
              <a:rPr lang="ko-KR" altLang="en-US" sz="2000" dirty="0"/>
              <a:t> 빈번한 포크에 의해 모든 체인을 요약하게 될 경우 막대한 네트워크 오버헤드 발생</a:t>
            </a:r>
            <a:endParaRPr lang="en-US" altLang="ko-KR" sz="2000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이를 위해</a:t>
            </a:r>
            <a:r>
              <a:rPr lang="en-US" altLang="ko-KR" sz="2000" dirty="0">
                <a:sym typeface="Wingdings" pitchFamily="2" charset="2"/>
              </a:rPr>
              <a:t>,</a:t>
            </a:r>
            <a:r>
              <a:rPr lang="ko-KR" altLang="en-US" sz="2000" dirty="0">
                <a:sym typeface="Wingdings" pitchFamily="2" charset="2"/>
              </a:rPr>
              <a:t> 체인 끝의 길이 </a:t>
            </a:r>
            <a:r>
              <a:rPr lang="en-US" altLang="ko-KR" sz="2000" dirty="0">
                <a:sym typeface="Wingdings" pitchFamily="2" charset="2"/>
              </a:rPr>
              <a:t>o</a:t>
            </a:r>
            <a:r>
              <a:rPr lang="ko-KR" altLang="en-US" sz="2000" dirty="0">
                <a:sym typeface="Wingdings" pitchFamily="2" charset="2"/>
              </a:rPr>
              <a:t> 만큼의 블록을 제외하고 고정된 길이 </a:t>
            </a:r>
            <a:r>
              <a:rPr lang="en-US" altLang="ko-KR" sz="2000" dirty="0">
                <a:sym typeface="Wingdings" pitchFamily="2" charset="2"/>
              </a:rPr>
              <a:t>l </a:t>
            </a:r>
            <a:r>
              <a:rPr lang="ko-KR" altLang="en-US" sz="2000" dirty="0">
                <a:sym typeface="Wingdings" pitchFamily="2" charset="2"/>
              </a:rPr>
              <a:t>만큼의 블록을 요약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580409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Block Summarization + Compression</a:t>
            </a:r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앞전</a:t>
            </a:r>
            <a:r>
              <a:rPr lang="ko-KR" altLang="en-US" sz="2000" dirty="0"/>
              <a:t> 연구 사례의 후속 연구로써</a:t>
            </a:r>
            <a:r>
              <a:rPr lang="en-US" altLang="ko-KR" sz="2000" dirty="0"/>
              <a:t>,</a:t>
            </a:r>
            <a:r>
              <a:rPr lang="ko-KR" altLang="en-US" sz="2000" dirty="0"/>
              <a:t> 기존 연구에 </a:t>
            </a:r>
            <a:r>
              <a:rPr lang="en" altLang="ko-KR" sz="2000" dirty="0"/>
              <a:t>deflate </a:t>
            </a:r>
            <a:r>
              <a:rPr lang="ko-KR" altLang="en-US" sz="2000" dirty="0"/>
              <a:t>압축 기법을 추가한 알고리즘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중요한 정보의 손실없이 블록의 크기 자체를 압축할 수 있는 기법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기존 연구 사례의 요약 블록의 크기가 기존의 블록보다 크거나 같은 경우를 방지하기 위해 사용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en" altLang="ko-KR" sz="2000" dirty="0"/>
              <a:t>Deflate </a:t>
            </a:r>
            <a:r>
              <a:rPr lang="ko-KR" altLang="en-US" sz="2000" dirty="0"/>
              <a:t>알고리즘</a:t>
            </a:r>
          </a:p>
          <a:p>
            <a:pPr lvl="1">
              <a:lnSpc>
                <a:spcPct val="150000"/>
              </a:lnSpc>
            </a:pPr>
            <a:r>
              <a:rPr lang="en" altLang="ko-KR" sz="2000" dirty="0"/>
              <a:t>LZ77</a:t>
            </a:r>
            <a:r>
              <a:rPr lang="ko-KR" altLang="en-US" sz="2000" dirty="0"/>
              <a:t>과 </a:t>
            </a:r>
            <a:r>
              <a:rPr lang="en" altLang="ko-KR" sz="2000" dirty="0"/>
              <a:t>Huffman </a:t>
            </a:r>
            <a:r>
              <a:rPr lang="ko-KR" altLang="en-US" sz="2000" dirty="0"/>
              <a:t>압축 알고리즘으로 구성</a:t>
            </a:r>
          </a:p>
          <a:p>
            <a:pPr lvl="1">
              <a:lnSpc>
                <a:spcPct val="150000"/>
              </a:lnSpc>
            </a:pPr>
            <a:r>
              <a:rPr lang="en" altLang="ko-KR" sz="2000" dirty="0"/>
              <a:t>LZ77 </a:t>
            </a:r>
            <a:r>
              <a:rPr lang="ko-KR" altLang="en-US" sz="2000" dirty="0"/>
              <a:t>알고리즘을 통해 중복 문자열 제거</a:t>
            </a:r>
          </a:p>
          <a:p>
            <a:pPr lvl="1">
              <a:lnSpc>
                <a:spcPct val="150000"/>
              </a:lnSpc>
            </a:pPr>
            <a:r>
              <a:rPr lang="en" altLang="ko-KR" sz="2000" dirty="0"/>
              <a:t>Huffman </a:t>
            </a:r>
            <a:r>
              <a:rPr lang="ko-KR" altLang="en-US" sz="2000" dirty="0"/>
              <a:t>압축 알고리즘을 통해 자주 나타나는 비트 시퀀스나 데이터를 더욱 짧은 특정 기호로 대체</a:t>
            </a:r>
          </a:p>
          <a:p>
            <a:pPr lvl="1">
              <a:lnSpc>
                <a:spcPct val="150000"/>
              </a:lnSpc>
            </a:pPr>
            <a:endParaRPr lang="ko-KR" altLang="en-US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43574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결론</a:t>
            </a:r>
            <a:endParaRPr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04BAA66-85FA-C4B3-F721-58C8794BC399}"/>
              </a:ext>
            </a:extLst>
          </p:cNvPr>
          <p:cNvSpPr/>
          <p:nvPr/>
        </p:nvSpPr>
        <p:spPr>
          <a:xfrm>
            <a:off x="1701478" y="1545883"/>
            <a:ext cx="8935656" cy="4271058"/>
          </a:xfrm>
          <a:prstGeom prst="round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87925-F054-B2FE-5AD7-A1CFD9518CFB}"/>
              </a:ext>
            </a:extLst>
          </p:cNvPr>
          <p:cNvSpPr txBox="1"/>
          <p:nvPr/>
        </p:nvSpPr>
        <p:spPr>
          <a:xfrm>
            <a:off x="2058820" y="1973254"/>
            <a:ext cx="8220972" cy="3416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ore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anumGothic" panose="020D0604000000000000" pitchFamily="34" charset="-127"/>
                <a:ea typeface="NanumGothic" panose="020D0604000000000000" pitchFamily="34" charset="-127"/>
                <a:sym typeface="Helvetica"/>
              </a:rPr>
              <a:t>본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anumGothic" panose="020D0604000000000000" pitchFamily="34" charset="-127"/>
                <a:ea typeface="NanumGothic" panose="020D0604000000000000" pitchFamily="34" charset="-127"/>
                <a:sym typeface="Helvetica"/>
              </a:rPr>
              <a:t> 논문에서는 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anumGothic" panose="020D0604000000000000" pitchFamily="34" charset="-127"/>
                <a:ea typeface="NanumGothic" panose="020D0604000000000000" pitchFamily="34" charset="-127"/>
                <a:sym typeface="Helvetica"/>
              </a:rPr>
              <a:t>IoT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anumGothic" panose="020D0604000000000000" pitchFamily="34" charset="-127"/>
                <a:ea typeface="NanumGothic" panose="020D0604000000000000" pitchFamily="34" charset="-127"/>
                <a:sym typeface="Helvetica"/>
              </a:rPr>
              <a:t>와 블록체인의 융합을 위해 블록체인의 확장성의 한계를 해결할 수 있는 기법들의 연구 사례에 대해 알아보았다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anumGothic" panose="020D0604000000000000" pitchFamily="34" charset="-127"/>
                <a:ea typeface="NanumGothic" panose="020D0604000000000000" pitchFamily="34" charset="-127"/>
                <a:sym typeface="Helvetica"/>
              </a:rPr>
              <a:t>.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anumGothic" panose="020D0604000000000000" pitchFamily="34" charset="-127"/>
                <a:ea typeface="NanumGothic" panose="020D0604000000000000" pitchFamily="34" charset="-127"/>
                <a:sym typeface="Helvetica"/>
              </a:rPr>
              <a:t> 해당 기법들의 경우 기존의 블록을 제거함으로써 스토리지 오버헤드를 감소시켰다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anumGothic" panose="020D0604000000000000" pitchFamily="34" charset="-127"/>
                <a:ea typeface="NanumGothic" panose="020D0604000000000000" pitchFamily="34" charset="-127"/>
                <a:sym typeface="Helvetica"/>
              </a:rPr>
              <a:t>.</a:t>
            </a:r>
            <a:endParaRPr kumimoji="0" lang="ko-Kore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NanumGothic" panose="020D0604000000000000" pitchFamily="34" charset="-127"/>
              <a:ea typeface="NanumGothic" panose="020D0604000000000000" pitchFamily="34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578241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참고문헌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21896-AEEE-76A9-6189-C1CAD874C949}"/>
              </a:ext>
            </a:extLst>
          </p:cNvPr>
          <p:cNvSpPr txBox="1"/>
          <p:nvPr/>
        </p:nvSpPr>
        <p:spPr>
          <a:xfrm>
            <a:off x="411919" y="1388961"/>
            <a:ext cx="11368162" cy="313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n" altLang="ko-Kore-KR" dirty="0">
                <a:solidFill>
                  <a:srgbClr val="000000"/>
                </a:solidFill>
                <a:effectLst/>
                <a:latin typeface="Helvetica" pitchFamily="2" charset="0"/>
              </a:rPr>
              <a:t>[1] </a:t>
            </a:r>
            <a:r>
              <a:rPr lang="en" altLang="ko-Kore-KR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Antwi</a:t>
            </a:r>
            <a:r>
              <a:rPr lang="en" altLang="ko-Kore-KR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Robert, et al. "A survey on network optimization techniques for blockchain systems." </a:t>
            </a:r>
            <a:r>
              <a:rPr lang="en" altLang="ko-Kore-KR" i="1" dirty="0">
                <a:solidFill>
                  <a:srgbClr val="000000"/>
                </a:solidFill>
                <a:effectLst/>
                <a:latin typeface="Helvetica" pitchFamily="2" charset="0"/>
              </a:rPr>
              <a:t>Algorithms</a:t>
            </a:r>
            <a:r>
              <a:rPr lang="en" altLang="ko-Kore-KR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15.6 (2022): 193.</a:t>
            </a:r>
          </a:p>
          <a:p>
            <a:pPr algn="just"/>
            <a:r>
              <a:rPr lang="en" altLang="ko-Kore-KR" dirty="0">
                <a:solidFill>
                  <a:srgbClr val="000000"/>
                </a:solidFill>
                <a:effectLst/>
                <a:latin typeface="Helvetica" pitchFamily="2" charset="0"/>
              </a:rPr>
              <a:t>[2] </a:t>
            </a:r>
            <a:r>
              <a:rPr lang="en" altLang="ko-Kore-KR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Akrasi</a:t>
            </a:r>
            <a:r>
              <a:rPr lang="en" altLang="ko-Kore-KR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-Mensah, Nana Kwadwo, et al. "An Overview of Technologies for Improving Storage Efficiency in Blockchain-Based </a:t>
            </a:r>
            <a:r>
              <a:rPr lang="en" altLang="ko-Kore-KR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IIoT</a:t>
            </a:r>
            <a:r>
              <a:rPr lang="en" altLang="ko-Kore-KR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Applications." </a:t>
            </a:r>
            <a:r>
              <a:rPr lang="en" altLang="ko-Kore-KR" i="1" dirty="0">
                <a:solidFill>
                  <a:srgbClr val="000000"/>
                </a:solidFill>
                <a:effectLst/>
                <a:latin typeface="Helvetica" pitchFamily="2" charset="0"/>
              </a:rPr>
              <a:t>Electronics</a:t>
            </a:r>
            <a:r>
              <a:rPr lang="en" altLang="ko-Kore-KR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11.16 (2022): 2513.</a:t>
            </a:r>
          </a:p>
          <a:p>
            <a:pPr algn="just"/>
            <a:r>
              <a:rPr lang="en" altLang="ko-Kore-KR" dirty="0">
                <a:solidFill>
                  <a:srgbClr val="000000"/>
                </a:solidFill>
                <a:effectLst/>
                <a:latin typeface="Helvetica" pitchFamily="2" charset="0"/>
              </a:rPr>
              <a:t>[3] </a:t>
            </a:r>
            <a:r>
              <a:rPr lang="en" altLang="ko-Kore-KR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Kim, </a:t>
            </a:r>
            <a:r>
              <a:rPr lang="en" altLang="ko-Kore-KR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Teasung</a:t>
            </a:r>
            <a:r>
              <a:rPr lang="en" altLang="ko-Kore-KR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" altLang="ko-Kore-KR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Jaewon</a:t>
            </a:r>
            <a:r>
              <a:rPr lang="en" altLang="ko-Kore-KR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Noh, and </a:t>
            </a:r>
            <a:r>
              <a:rPr lang="en" altLang="ko-Kore-KR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Sunghyun</a:t>
            </a:r>
            <a:r>
              <a:rPr lang="en" altLang="ko-Kore-KR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Cho. "SCC: Storage compression consensus for blockchain in lightweight IoT network." </a:t>
            </a:r>
            <a:r>
              <a:rPr lang="en" altLang="ko-Kore-KR" i="1" dirty="0">
                <a:solidFill>
                  <a:srgbClr val="000000"/>
                </a:solidFill>
                <a:effectLst/>
                <a:latin typeface="Helvetica" pitchFamily="2" charset="0"/>
              </a:rPr>
              <a:t>2019 IEEE International Conference on Consumer Electronics (ICCE)</a:t>
            </a:r>
            <a:r>
              <a:rPr lang="en" altLang="ko-Kore-KR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2019.</a:t>
            </a:r>
          </a:p>
          <a:p>
            <a:pPr algn="just"/>
            <a:r>
              <a:rPr lang="en" altLang="ko-Kore-KR" dirty="0">
                <a:solidFill>
                  <a:srgbClr val="000000"/>
                </a:solidFill>
                <a:effectLst/>
                <a:latin typeface="Helvetica" pitchFamily="2" charset="0"/>
              </a:rPr>
              <a:t>[4] </a:t>
            </a:r>
            <a:r>
              <a:rPr lang="en" altLang="ko-Kore-KR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Palai</a:t>
            </a:r>
            <a:r>
              <a:rPr lang="en" altLang="ko-Kore-KR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" altLang="ko-Kore-KR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Asutosh</a:t>
            </a:r>
            <a:r>
              <a:rPr lang="en" altLang="ko-Kore-KR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Meet Vora, and </a:t>
            </a:r>
            <a:r>
              <a:rPr lang="en" altLang="ko-Kore-KR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Aashaka</a:t>
            </a:r>
            <a:r>
              <a:rPr lang="en" altLang="ko-Kore-KR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Shah. "Empowering light nodes in blockchains with block summarization." </a:t>
            </a:r>
            <a:r>
              <a:rPr lang="en" altLang="ko-Kore-KR" i="1" dirty="0">
                <a:solidFill>
                  <a:srgbClr val="000000"/>
                </a:solidFill>
                <a:effectLst/>
                <a:latin typeface="Helvetica" pitchFamily="2" charset="0"/>
              </a:rPr>
              <a:t>2018 9th IFIP international conference on new technologies, mobility and security (NTMS)</a:t>
            </a:r>
            <a:r>
              <a:rPr lang="en" altLang="ko-Kore-KR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2018.</a:t>
            </a:r>
          </a:p>
          <a:p>
            <a:pPr algn="just"/>
            <a:r>
              <a:rPr lang="en" altLang="ko-Kore-KR" dirty="0">
                <a:solidFill>
                  <a:srgbClr val="000000"/>
                </a:solidFill>
                <a:effectLst/>
                <a:latin typeface="Helvetica" pitchFamily="2" charset="0"/>
              </a:rPr>
              <a:t>[5]</a:t>
            </a:r>
            <a:r>
              <a:rPr lang="en" altLang="ko-Kore-KR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Nadiya, </a:t>
            </a:r>
            <a:r>
              <a:rPr lang="en" altLang="ko-Kore-KR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Ulfah</a:t>
            </a:r>
            <a:r>
              <a:rPr lang="en" altLang="ko-Kore-KR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" altLang="ko-Kore-KR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Kusprasapta</a:t>
            </a:r>
            <a:r>
              <a:rPr lang="en" altLang="ko-Kore-KR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" altLang="ko-Kore-KR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Mutijarsa</a:t>
            </a:r>
            <a:r>
              <a:rPr lang="en" altLang="ko-Kore-KR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" altLang="ko-Kore-KR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Cahyo</a:t>
            </a:r>
            <a:r>
              <a:rPr lang="en" altLang="ko-Kore-KR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Y. </a:t>
            </a:r>
            <a:r>
              <a:rPr lang="en" altLang="ko-Kore-KR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Rizqi</a:t>
            </a:r>
            <a:r>
              <a:rPr lang="en" altLang="ko-Kore-KR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"Block summarization and compression in bitcoin blockchain." </a:t>
            </a:r>
            <a:r>
              <a:rPr lang="en" altLang="ko-Kore-KR" i="1" dirty="0">
                <a:solidFill>
                  <a:srgbClr val="000000"/>
                </a:solidFill>
                <a:effectLst/>
                <a:latin typeface="Helvetica" pitchFamily="2" charset="0"/>
              </a:rPr>
              <a:t>2018 International Symposium on Electronics and Smart Devices (ISESD)</a:t>
            </a:r>
            <a:r>
              <a:rPr lang="en" altLang="ko-Kore-KR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2018.</a:t>
            </a:r>
          </a:p>
        </p:txBody>
      </p:sp>
    </p:spTree>
    <p:extLst>
      <p:ext uri="{BB962C8B-B14F-4D97-AF65-F5344CB8AC3E}">
        <p14:creationId xmlns:p14="http://schemas.microsoft.com/office/powerpoint/2010/main" val="18479690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1"/>
          <p:cNvSpPr txBox="1">
            <a:spLocks noGrp="1"/>
          </p:cNvSpPr>
          <p:nvPr>
            <p:ph type="body" sz="quarter" idx="1"/>
          </p:nvPr>
        </p:nvSpPr>
        <p:spPr>
          <a:xfrm>
            <a:off x="1055592" y="1691015"/>
            <a:ext cx="10071852" cy="718954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62" name="텍스트 개체 틀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배경 지식</a:t>
            </a:r>
          </a:p>
        </p:txBody>
      </p:sp>
      <p:sp>
        <p:nvSpPr>
          <p:cNvPr id="63" name="텍스트 개체 틀 3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연구 동향</a:t>
            </a:r>
          </a:p>
        </p:txBody>
      </p:sp>
      <p:sp>
        <p:nvSpPr>
          <p:cNvPr id="64" name="텍스트 개체 틀 4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서론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IoT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대한 관심이 증가함에 따라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IoT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디바이스에 대한 보안 솔루션의 필요성 필요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à"/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보안 솔루션으로써 </a:t>
            </a:r>
            <a:r>
              <a:rPr lang="ko-KR" altLang="en-US" sz="2400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블록체인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관심을 받고 있음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à"/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 그러나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,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 블록체인의 </a:t>
            </a:r>
            <a:r>
              <a:rPr lang="ko-KR" altLang="en-US" sz="24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확장성의 한계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에 의해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IoT</a:t>
            </a:r>
            <a:r>
              <a:rPr lang="ko-KR" altLang="en-US" sz="2400" dirty="0" err="1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와의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 통합에 있어 문제점이 존재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  <a:sym typeface="Wingdings" pitchFamily="2" charset="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à"/>
            </a:pPr>
            <a:r>
              <a:rPr lang="ko-KR" altLang="en-US" sz="2400" dirty="0"/>
              <a:t> </a:t>
            </a:r>
            <a:r>
              <a:rPr lang="en-US" altLang="ko-KR" sz="2400" dirty="0"/>
              <a:t>IoT</a:t>
            </a:r>
            <a:r>
              <a:rPr lang="ko-KR" altLang="en-US" sz="2400" dirty="0"/>
              <a:t>상에서의 블록체인 저장에 대한 부담을 감소시켜 원활히 합의</a:t>
            </a:r>
            <a:endParaRPr lang="en-US" altLang="ko-KR" sz="2400" dirty="0"/>
          </a:p>
          <a:p>
            <a:pPr lvl="1">
              <a:lnSpc>
                <a:spcPct val="200000"/>
              </a:lnSpc>
              <a:buFont typeface="Wingdings" pitchFamily="2" charset="2"/>
              <a:buChar char="à"/>
            </a:pPr>
            <a:endParaRPr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배경 지식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블록체인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신뢰할 수 있는 중앙 기관의 존재 없이 </a:t>
            </a:r>
            <a:r>
              <a:rPr lang="ko-KR" alt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사용자들끼리의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Peer-to-Peer 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형태의 </a:t>
            </a:r>
            <a:r>
              <a:rPr lang="en-US" altLang="ko-KR" sz="2400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sz="2400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거래</a:t>
            </a:r>
            <a:r>
              <a:rPr lang="en-US" altLang="ko-KR" sz="2400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”</a:t>
            </a:r>
            <a:r>
              <a:rPr lang="ko-KR" alt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가능하도록 한 네트워크 구조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sz="2400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합의 알고리즘</a:t>
            </a:r>
            <a:r>
              <a:rPr lang="en-US" altLang="ko-KR" sz="2400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”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통해 거래에 대해 </a:t>
            </a:r>
            <a:r>
              <a:rPr lang="ko-KR" alt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사용자들끼리의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합의를 이룸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다수의 거래가 담겨있는 </a:t>
            </a:r>
            <a:r>
              <a:rPr lang="en-US" altLang="ko-KR" sz="2400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sz="2400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블록</a:t>
            </a:r>
            <a:r>
              <a:rPr lang="en-US" altLang="ko-KR" sz="2400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”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을 </a:t>
            </a:r>
            <a:r>
              <a:rPr lang="en-US" altLang="ko-KR" sz="2400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sz="2400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체인</a:t>
            </a:r>
            <a:r>
              <a:rPr lang="en-US" altLang="ko-KR" sz="2400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”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형태로 묶음으로써 데이터를 저장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 indent="0">
              <a:lnSpc>
                <a:spcPct val="200000"/>
              </a:lnSpc>
              <a:buNone/>
            </a:pPr>
            <a:endParaRPr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85756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배경지식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PBFT (Practical Byzantine Fault Tolerance)</a:t>
            </a:r>
          </a:p>
          <a:p>
            <a:pPr lvl="1">
              <a:lnSpc>
                <a:spcPct val="2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네트워크 내의 악의적인 노드가 존재하였을 경우 </a:t>
            </a:r>
            <a:r>
              <a:rPr lang="ko-KR" altLang="en-US" sz="24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비잔틴 장군 문제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발생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>
              <a:lnSpc>
                <a:spcPct val="200000"/>
              </a:lnSpc>
              <a:buFont typeface="Wingdings" pitchFamily="2" charset="2"/>
              <a:buChar char="à"/>
            </a:pP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PBFT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는 이를 해결하기 위한 알고리즘 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en-US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REQUEST, PRE-PREPARE, PREPARE, COMMIT, REPLY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의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5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단계로 구성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결론적으로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,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 네트워크 내 악의적인 노드가 </a:t>
            </a:r>
            <a:r>
              <a:rPr lang="ko-KR" altLang="en-US" sz="2400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전체 노드의 </a:t>
            </a:r>
            <a:r>
              <a:rPr lang="en-US" altLang="ko-KR" sz="2400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1/3</a:t>
            </a:r>
            <a:r>
              <a:rPr lang="ko-KR" altLang="en-US" sz="2400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 이하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로 존재하게 될 경우 무시할 수 있음</a:t>
            </a:r>
            <a:endParaRPr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7308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Storage</a:t>
            </a:r>
            <a:r>
              <a:rPr lang="ko-KR" altLang="en-US" dirty="0"/>
              <a:t> </a:t>
            </a:r>
            <a:r>
              <a:rPr lang="en-US" altLang="ko-KR" dirty="0"/>
              <a:t>Compression</a:t>
            </a:r>
            <a:r>
              <a:rPr lang="ko-KR" altLang="en-US" dirty="0"/>
              <a:t> </a:t>
            </a:r>
            <a:r>
              <a:rPr lang="en-US" altLang="ko-KR" dirty="0"/>
              <a:t>Consensus</a:t>
            </a:r>
            <a:r>
              <a:rPr lang="ko-KR" altLang="en-US" dirty="0"/>
              <a:t> </a:t>
            </a:r>
            <a:r>
              <a:rPr lang="en-US" altLang="ko-KR" dirty="0"/>
              <a:t>(SCC)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기존의 </a:t>
            </a:r>
            <a:r>
              <a:rPr lang="en-US" altLang="ko-KR" sz="2400" dirty="0"/>
              <a:t>PBFT</a:t>
            </a:r>
            <a:r>
              <a:rPr lang="ko-KR" altLang="en-US" sz="2400" dirty="0"/>
              <a:t>에 블록 압축 기술을 적용한 알고리즘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초기화</a:t>
            </a:r>
            <a:r>
              <a:rPr lang="en-US" altLang="ko-KR" sz="2400" dirty="0"/>
              <a:t>,</a:t>
            </a:r>
            <a:r>
              <a:rPr lang="ko-KR" altLang="en-US" sz="2400" dirty="0"/>
              <a:t> 리더 선출</a:t>
            </a:r>
            <a:r>
              <a:rPr lang="en-US" altLang="ko-KR" sz="2400" dirty="0"/>
              <a:t>,</a:t>
            </a:r>
            <a:r>
              <a:rPr lang="ko-KR" altLang="en-US" sz="2400" dirty="0"/>
              <a:t> 압축</a:t>
            </a:r>
            <a:r>
              <a:rPr lang="en-US" altLang="ko-KR" sz="2400" dirty="0"/>
              <a:t>,</a:t>
            </a:r>
            <a:r>
              <a:rPr lang="ko-KR" altLang="en-US" sz="2400" dirty="0"/>
              <a:t> 저장의 </a:t>
            </a:r>
            <a:r>
              <a:rPr lang="en-US" altLang="ko-KR" sz="2400" dirty="0"/>
              <a:t>4</a:t>
            </a:r>
            <a:r>
              <a:rPr lang="ko-KR" altLang="en-US" sz="2400" dirty="0"/>
              <a:t>단계로 구성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/>
              <a:t>초기화 </a:t>
            </a:r>
            <a:endParaRPr lang="en-US" altLang="ko-KR" sz="2400" dirty="0"/>
          </a:p>
          <a:p>
            <a:pPr marL="952500" lvl="1" indent="-457200">
              <a:lnSpc>
                <a:spcPct val="150000"/>
              </a:lnSpc>
            </a:pPr>
            <a:r>
              <a:rPr lang="ko-KR" altLang="en-US" sz="2400" dirty="0"/>
              <a:t>네트워크에 새롭게 연결된 디바이스의 정보를 네트워크에 등록하는 과정</a:t>
            </a:r>
            <a:endParaRPr lang="en-US" altLang="ko-KR" sz="2400" dirty="0"/>
          </a:p>
          <a:p>
            <a:pPr marL="952500" lvl="1" indent="-457200">
              <a:lnSpc>
                <a:spcPct val="150000"/>
              </a:lnSpc>
            </a:pPr>
            <a:r>
              <a:rPr lang="ko-KR" altLang="en-US" sz="2400" dirty="0"/>
              <a:t>노드의 실제 저장 용량을 알기 위함</a:t>
            </a:r>
            <a:endParaRPr lang="en-US" altLang="ko-KR" sz="2400" dirty="0"/>
          </a:p>
          <a:p>
            <a:pPr marL="952500" lvl="1" indent="-457200">
              <a:lnSpc>
                <a:spcPct val="150000"/>
              </a:lnSpc>
            </a:pPr>
            <a:r>
              <a:rPr lang="ko-KR" altLang="en-US" sz="2400" dirty="0"/>
              <a:t>저장 용량 </a:t>
            </a:r>
            <a:r>
              <a:rPr lang="en-US" altLang="ko-KR" sz="2400" dirty="0"/>
              <a:t>S, </a:t>
            </a:r>
            <a:r>
              <a:rPr lang="ko-KR" altLang="en-US" sz="2400" dirty="0"/>
              <a:t>저장 용량 한계 </a:t>
            </a:r>
            <a:r>
              <a:rPr lang="en-US" altLang="ko-KR" sz="2400" dirty="0"/>
              <a:t>T</a:t>
            </a:r>
          </a:p>
          <a:p>
            <a:pPr marL="952500" lvl="1" indent="-457200">
              <a:lnSpc>
                <a:spcPct val="150000"/>
              </a:lnSpc>
            </a:pPr>
            <a:r>
              <a:rPr lang="ko-KR" altLang="en-US" sz="2400" dirty="0" err="1"/>
              <a:t>ㅇ</a:t>
            </a:r>
            <a:endParaRPr lang="en-US" altLang="ko-KR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924510-680D-3B16-D0E3-60C3011F7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67" y="5888253"/>
            <a:ext cx="2743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076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Storage</a:t>
            </a:r>
            <a:r>
              <a:rPr lang="ko-KR" altLang="en-US" dirty="0"/>
              <a:t> </a:t>
            </a:r>
            <a:r>
              <a:rPr lang="en-US" altLang="ko-KR" dirty="0"/>
              <a:t>Compression</a:t>
            </a:r>
            <a:r>
              <a:rPr lang="ko-KR" altLang="en-US" dirty="0"/>
              <a:t> </a:t>
            </a:r>
            <a:r>
              <a:rPr lang="en-US" altLang="ko-KR" dirty="0"/>
              <a:t>Consensus</a:t>
            </a:r>
            <a:r>
              <a:rPr lang="ko-KR" altLang="en-US" dirty="0"/>
              <a:t> </a:t>
            </a:r>
            <a:r>
              <a:rPr lang="en-US" altLang="ko-KR" dirty="0"/>
              <a:t>(SCC)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arenR" startAt="2"/>
            </a:pPr>
            <a:r>
              <a:rPr lang="ko-KR" altLang="en-US" sz="2400" dirty="0"/>
              <a:t>리더 선출</a:t>
            </a:r>
            <a:endParaRPr lang="en-US" altLang="ko-KR" sz="2400" dirty="0"/>
          </a:p>
          <a:p>
            <a:pPr marL="838200" lvl="1" indent="-342900">
              <a:lnSpc>
                <a:spcPct val="200000"/>
              </a:lnSpc>
            </a:pPr>
            <a:r>
              <a:rPr lang="en-US" altLang="ko-KR" sz="2400" dirty="0"/>
              <a:t>PBFT</a:t>
            </a:r>
            <a:r>
              <a:rPr lang="ko-KR" altLang="en-US" sz="2400" dirty="0"/>
              <a:t>가 종료되었을 때 블록체인을 저장할 수 있는 남은 용량이 가장 적은 노드가 리더로 선출</a:t>
            </a:r>
            <a:endParaRPr lang="en-US" altLang="ko-KR" sz="2400" dirty="0"/>
          </a:p>
          <a:p>
            <a:pPr marL="838200" lvl="1" indent="-342900">
              <a:lnSpc>
                <a:spcPct val="200000"/>
              </a:lnSpc>
            </a:pPr>
            <a:r>
              <a:rPr lang="ko-KR" altLang="en-US" sz="2400" dirty="0"/>
              <a:t>선출된 리더는 압축 과정을 통해 새로운 블록을 생성한 후 </a:t>
            </a:r>
            <a:r>
              <a:rPr lang="ko-KR" altLang="en-US" sz="2400" dirty="0" err="1"/>
              <a:t>브로드캐스팅</a:t>
            </a:r>
            <a:endParaRPr lang="en-US" altLang="ko-KR" sz="2400" dirty="0"/>
          </a:p>
          <a:p>
            <a:pPr marL="838200" lvl="1" indent="-342900">
              <a:lnSpc>
                <a:spcPct val="200000"/>
              </a:lnSpc>
            </a:pPr>
            <a:r>
              <a:rPr lang="ko-KR" altLang="en-US" sz="2400" dirty="0"/>
              <a:t>다른 노드들은 해당 블록을 생성한 리더가 적법한지에 대해 검증</a:t>
            </a:r>
            <a:endParaRPr lang="en-US" altLang="ko-KR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arenR" startAt="2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469948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Storage Compression Consensus (SCC)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 startAt="3"/>
            </a:pPr>
            <a:r>
              <a:rPr lang="ko-KR" altLang="en-US" sz="2400" dirty="0"/>
              <a:t>압축</a:t>
            </a:r>
            <a:endParaRPr lang="en-US" altLang="ko-KR" sz="2400" dirty="0"/>
          </a:p>
          <a:p>
            <a:pPr marL="952500" lvl="1" indent="-457200">
              <a:lnSpc>
                <a:spcPct val="150000"/>
              </a:lnSpc>
            </a:pPr>
            <a:r>
              <a:rPr lang="ko-KR" altLang="en-US" sz="2000" dirty="0"/>
              <a:t>압축 블록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BLOCc</a:t>
            </a:r>
            <a:r>
              <a:rPr lang="en-US" altLang="ko-KR" sz="2000" dirty="0"/>
              <a:t>)</a:t>
            </a:r>
            <a:r>
              <a:rPr lang="ko-KR" altLang="en-US" sz="2000" dirty="0"/>
              <a:t>와 체인에 추가하고자 하는 다음 블록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BLOCn</a:t>
            </a:r>
            <a:r>
              <a:rPr lang="en-US" altLang="ko-KR" sz="2000" dirty="0"/>
              <a:t>)</a:t>
            </a:r>
            <a:r>
              <a:rPr lang="ko-KR" altLang="en-US" sz="2000" dirty="0"/>
              <a:t> 생성</a:t>
            </a:r>
            <a:endParaRPr lang="en-US" altLang="ko-KR" sz="2000" dirty="0"/>
          </a:p>
          <a:p>
            <a:pPr marL="1348738" lvl="2" indent="-342900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800" dirty="0">
                <a:sym typeface="Wingdings" pitchFamily="2" charset="2"/>
              </a:rPr>
              <a:t>압축 블록은 </a:t>
            </a:r>
            <a:r>
              <a:rPr lang="ko-KR" altLang="en-US" sz="1800" dirty="0" err="1">
                <a:sym typeface="Wingdings" pitchFamily="2" charset="2"/>
              </a:rPr>
              <a:t>머클</a:t>
            </a:r>
            <a:r>
              <a:rPr lang="ko-KR" altLang="en-US" sz="1800" dirty="0">
                <a:sym typeface="Wingdings" pitchFamily="2" charset="2"/>
              </a:rPr>
              <a:t> 트리의 형태로 블록체인에 존재하던 모든 블록들을 통해 생성된 블록</a:t>
            </a:r>
            <a:endParaRPr lang="en-US" altLang="ko-KR" sz="1800" dirty="0">
              <a:sym typeface="Wingdings" pitchFamily="2" charset="2"/>
            </a:endParaRPr>
          </a:p>
          <a:p>
            <a:pPr marL="1348738" lvl="2" indent="-342900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800" dirty="0"/>
              <a:t>다음 블록은 합의에 의해 블록체인에 추가되는 블록</a:t>
            </a:r>
            <a:endParaRPr lang="en-US" altLang="ko-KR" sz="1800" dirty="0"/>
          </a:p>
          <a:p>
            <a:pPr marL="838200" lvl="1" indent="-342900">
              <a:lnSpc>
                <a:spcPct val="150000"/>
              </a:lnSpc>
            </a:pPr>
            <a:r>
              <a:rPr lang="ko-KR" altLang="en-US" sz="2000" dirty="0"/>
              <a:t>압축 블록은 가장 최근 블록의 </a:t>
            </a:r>
            <a:r>
              <a:rPr lang="ko-KR" altLang="en-US" sz="2000" dirty="0" err="1"/>
              <a:t>해시값</a:t>
            </a:r>
            <a:r>
              <a:rPr lang="ko-KR" altLang="en-US" sz="2000" dirty="0"/>
              <a:t> 저장</a:t>
            </a:r>
            <a:endParaRPr lang="en-US" altLang="ko-KR" sz="2000" dirty="0"/>
          </a:p>
          <a:p>
            <a:pPr marL="838200" lvl="1" indent="-342900">
              <a:lnSpc>
                <a:spcPct val="150000"/>
              </a:lnSpc>
            </a:pPr>
            <a:r>
              <a:rPr lang="ko-KR" altLang="en-US" sz="2000" dirty="0"/>
              <a:t>다음 블록은 압축 블록의 </a:t>
            </a:r>
            <a:r>
              <a:rPr lang="ko-KR" altLang="en-US" sz="2000" dirty="0" err="1"/>
              <a:t>해시값</a:t>
            </a:r>
            <a:r>
              <a:rPr lang="ko-KR" altLang="en-US" sz="2000" dirty="0"/>
              <a:t> 저장</a:t>
            </a:r>
            <a:endParaRPr lang="en-US" altLang="ko-KR" sz="2000" dirty="0"/>
          </a:p>
          <a:p>
            <a:pPr marL="838200" lvl="1" indent="-342900">
              <a:lnSpc>
                <a:spcPct val="150000"/>
              </a:lnSpc>
            </a:pPr>
            <a:r>
              <a:rPr lang="ko-KR" altLang="en-US" sz="2000" dirty="0"/>
              <a:t>블록 생성 후 </a:t>
            </a:r>
            <a:r>
              <a:rPr lang="en-US" altLang="ko-KR" sz="2000" dirty="0"/>
              <a:t>PBFT</a:t>
            </a:r>
            <a:r>
              <a:rPr lang="ko-KR" altLang="en-US" sz="2000" dirty="0"/>
              <a:t>을 통해 합의</a:t>
            </a:r>
            <a:endParaRPr lang="en-US" altLang="ko-KR" sz="2000" dirty="0"/>
          </a:p>
          <a:p>
            <a:pPr marL="838200" lvl="1" indent="-342900">
              <a:lnSpc>
                <a:spcPct val="150000"/>
              </a:lnSpc>
            </a:pPr>
            <a:r>
              <a:rPr lang="ko-KR" altLang="en-US" sz="2000" dirty="0"/>
              <a:t>이때</a:t>
            </a:r>
            <a:r>
              <a:rPr lang="en-US" altLang="ko-KR" sz="2000" dirty="0"/>
              <a:t>,</a:t>
            </a:r>
            <a:r>
              <a:rPr lang="ko-KR" altLang="en-US" sz="2000" dirty="0"/>
              <a:t> 압축 블록이 블록체인을 압축함으로써 생성되었는지</a:t>
            </a:r>
            <a:r>
              <a:rPr lang="en-US" altLang="ko-KR" sz="2000" dirty="0"/>
              <a:t>,</a:t>
            </a:r>
          </a:p>
          <a:p>
            <a:pPr marL="838200" lvl="1" indent="-342900">
              <a:lnSpc>
                <a:spcPct val="150000"/>
              </a:lnSpc>
            </a:pPr>
            <a:r>
              <a:rPr lang="ko-KR" altLang="en-US" sz="2000" dirty="0"/>
              <a:t>다음 블록이 이번 라운드에 생성한 블록이 맞는지에 대해 검증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380032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/>
              <a:t>Storage Compression Consensus (SCC)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 startAt="4"/>
            </a:pPr>
            <a:r>
              <a:rPr lang="ko-KR" altLang="en-US" sz="2000" dirty="0"/>
              <a:t>저장</a:t>
            </a:r>
            <a:endParaRPr lang="en-US" altLang="ko-KR" sz="2000" dirty="0"/>
          </a:p>
          <a:p>
            <a:pPr marL="952500" lvl="1" indent="-457200">
              <a:lnSpc>
                <a:spcPct val="150000"/>
              </a:lnSpc>
            </a:pPr>
            <a:r>
              <a:rPr lang="ko-KR" altLang="en-US" sz="2000" dirty="0"/>
              <a:t>블록을 자신의 블록체인에 추가하는 과정</a:t>
            </a:r>
            <a:endParaRPr lang="en-US" altLang="ko-KR" sz="2000" dirty="0"/>
          </a:p>
          <a:p>
            <a:pPr marL="952500" lvl="1" indent="-457200">
              <a:lnSpc>
                <a:spcPct val="150000"/>
              </a:lnSpc>
            </a:pPr>
            <a:r>
              <a:rPr lang="ko-KR" altLang="en-US" sz="2000" dirty="0"/>
              <a:t>경량 </a:t>
            </a:r>
            <a:r>
              <a:rPr lang="en-US" altLang="ko-KR" sz="2000" dirty="0"/>
              <a:t>IoT </a:t>
            </a:r>
            <a:r>
              <a:rPr lang="ko-KR" altLang="en-US" sz="2000" dirty="0"/>
              <a:t>디바이스의 경우</a:t>
            </a:r>
            <a:r>
              <a:rPr lang="en-US" altLang="ko-KR" sz="2000" dirty="0"/>
              <a:t>,</a:t>
            </a:r>
            <a:r>
              <a:rPr lang="ko-KR" altLang="en-US" sz="2000" dirty="0"/>
              <a:t> 두 개의 블록을 저장한 후 이전 블록들을 삭제하여 저장공간 유지</a:t>
            </a:r>
            <a:endParaRPr lang="en-US" altLang="ko-KR" sz="2000" dirty="0"/>
          </a:p>
          <a:p>
            <a:pPr marL="952500" lvl="1" indent="-457200">
              <a:lnSpc>
                <a:spcPct val="150000"/>
              </a:lnSpc>
            </a:pPr>
            <a:r>
              <a:rPr lang="ko-KR" altLang="en-US" sz="2000" dirty="0" err="1"/>
              <a:t>비경량</a:t>
            </a:r>
            <a:r>
              <a:rPr lang="ko-KR" altLang="en-US" sz="2000" dirty="0"/>
              <a:t> </a:t>
            </a:r>
            <a:r>
              <a:rPr lang="en-US" altLang="ko-KR" sz="2000" dirty="0"/>
              <a:t>IoT</a:t>
            </a:r>
            <a:r>
              <a:rPr lang="ko-KR" altLang="en-US" sz="2000" dirty="0"/>
              <a:t> 디바이스의 경우</a:t>
            </a:r>
            <a:r>
              <a:rPr lang="en-US" altLang="ko-KR" sz="2000" dirty="0"/>
              <a:t>,</a:t>
            </a:r>
            <a:r>
              <a:rPr lang="ko-KR" altLang="en-US" sz="2000" dirty="0"/>
              <a:t> 추가적인 저장공간을 확보할 필요가 없기 때문에 단순히 두 개의 블록을 추가함으로써 저장</a:t>
            </a:r>
            <a:endParaRPr lang="en-US" altLang="ko-KR" sz="2000" dirty="0"/>
          </a:p>
          <a:p>
            <a:pPr marL="1463038" lvl="2" indent="-457200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2000" dirty="0">
                <a:sym typeface="Wingdings" pitchFamily="2" charset="2"/>
              </a:rPr>
              <a:t>이 때</a:t>
            </a:r>
            <a:r>
              <a:rPr lang="en-US" altLang="ko-KR" sz="2000" dirty="0">
                <a:sym typeface="Wingdings" pitchFamily="2" charset="2"/>
              </a:rPr>
              <a:t>,</a:t>
            </a:r>
            <a:r>
              <a:rPr lang="ko-KR" altLang="en-US" sz="2000" dirty="0">
                <a:sym typeface="Wingdings" pitchFamily="2" charset="2"/>
              </a:rPr>
              <a:t> 디바이스 간 저장 방법의 차이로 인해 각 노드들의 서로 다른 길이의 블록체인을 가질 수 있음</a:t>
            </a:r>
            <a:endParaRPr lang="en-US" altLang="ko-KR" sz="2000" dirty="0">
              <a:sym typeface="Wingdings" pitchFamily="2" charset="2"/>
            </a:endParaRPr>
          </a:p>
          <a:p>
            <a:pPr marL="1463038" lvl="2" indent="-457200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2000" dirty="0">
                <a:sym typeface="Wingdings" pitchFamily="2" charset="2"/>
              </a:rPr>
              <a:t>이를 해결하기 위해</a:t>
            </a:r>
            <a:r>
              <a:rPr lang="en-US" altLang="ko-KR" sz="2000" dirty="0">
                <a:sym typeface="Wingdings" pitchFamily="2" charset="2"/>
              </a:rPr>
              <a:t>,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ko-KR" altLang="en-US" sz="2000" dirty="0" err="1">
                <a:sym typeface="Wingdings" pitchFamily="2" charset="2"/>
              </a:rPr>
              <a:t>비경량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IoT </a:t>
            </a:r>
            <a:r>
              <a:rPr lang="ko-KR" altLang="en-US" sz="2000" dirty="0">
                <a:sym typeface="Wingdings" pitchFamily="2" charset="2"/>
              </a:rPr>
              <a:t>디바이스는 경량 </a:t>
            </a:r>
            <a:r>
              <a:rPr lang="en-US" altLang="ko-KR" sz="2000" dirty="0">
                <a:sym typeface="Wingdings" pitchFamily="2" charset="2"/>
              </a:rPr>
              <a:t>IoT </a:t>
            </a:r>
            <a:r>
              <a:rPr lang="ko-KR" altLang="en-US" sz="2000" dirty="0">
                <a:sym typeface="Wingdings" pitchFamily="2" charset="2"/>
              </a:rPr>
              <a:t>디바이스에 저장된 블록체인의 길이를 알기 위하여 </a:t>
            </a:r>
            <a:r>
              <a:rPr lang="en-US" altLang="ko-KR" sz="2000" dirty="0">
                <a:sym typeface="Wingdings" pitchFamily="2" charset="2"/>
              </a:rPr>
              <a:t>SCC</a:t>
            </a:r>
            <a:r>
              <a:rPr lang="ko-KR" altLang="en-US" sz="2000" dirty="0" err="1">
                <a:sym typeface="Wingdings" pitchFamily="2" charset="2"/>
              </a:rPr>
              <a:t>를</a:t>
            </a:r>
            <a:r>
              <a:rPr lang="ko-KR" altLang="en-US" sz="2000" dirty="0">
                <a:sym typeface="Wingdings" pitchFamily="2" charset="2"/>
              </a:rPr>
              <a:t> 통해 처리된 블록의 인덱스를 저장</a:t>
            </a:r>
            <a:endParaRPr lang="en-US" altLang="ko-KR" sz="2000" dirty="0"/>
          </a:p>
          <a:p>
            <a:pPr marL="495300" lvl="1" indent="0">
              <a:lnSpc>
                <a:spcPct val="150000"/>
              </a:lnSpc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718446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781</Words>
  <Application>Microsoft Macintosh PowerPoint</Application>
  <PresentationFormat>와이드스크린</PresentationFormat>
  <Paragraphs>87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NanumGothic</vt:lpstr>
      <vt:lpstr>Arial</vt:lpstr>
      <vt:lpstr>Helvetica</vt:lpstr>
      <vt:lpstr>Wingdings</vt:lpstr>
      <vt:lpstr>CryptoCraft 테마</vt:lpstr>
      <vt:lpstr>경량 IoT 디바이스를 위한 블록체인 경량화 기법 동향</vt:lpstr>
      <vt:lpstr>PowerPoint 프레젠테이션</vt:lpstr>
      <vt:lpstr>서론</vt:lpstr>
      <vt:lpstr>배경 지식</vt:lpstr>
      <vt:lpstr>배경지식</vt:lpstr>
      <vt:lpstr>Storage Compression Consensus (SCC)</vt:lpstr>
      <vt:lpstr>Storage Compression Consensus (SCC)</vt:lpstr>
      <vt:lpstr>Storage Compression Consensus (SCC)</vt:lpstr>
      <vt:lpstr>Storage Compression Consensus (SCC)</vt:lpstr>
      <vt:lpstr>Block Summarization</vt:lpstr>
      <vt:lpstr>Block Summarization + Compression</vt:lpstr>
      <vt:lpstr>결론</vt:lpstr>
      <vt:lpstr>참고문헌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 보류 공격 방지 기법 동향</dc:title>
  <cp:lastModifiedBy>김원웅</cp:lastModifiedBy>
  <cp:revision>58</cp:revision>
  <dcterms:modified xsi:type="dcterms:W3CDTF">2023-05-22T05:15:06Z</dcterms:modified>
</cp:coreProperties>
</file>