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1" r:id="rId4"/>
    <p:sldId id="457" r:id="rId5"/>
    <p:sldId id="485" r:id="rId6"/>
    <p:sldId id="289" r:id="rId7"/>
    <p:sldId id="290" r:id="rId8"/>
    <p:sldId id="282" r:id="rId9"/>
    <p:sldId id="283" r:id="rId10"/>
    <p:sldId id="284" r:id="rId11"/>
    <p:sldId id="285" r:id="rId12"/>
    <p:sldId id="286" r:id="rId13"/>
    <p:sldId id="287" r:id="rId14"/>
    <p:sldId id="291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2023. 5. 8.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2023. 5. 8.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양자회로 최적화 기법 및</a:t>
            </a:r>
            <a:br>
              <a:rPr lang="en-US" altLang="ko-KR" dirty="0"/>
            </a:br>
            <a:r>
              <a:rPr lang="ko-KR" altLang="en-US" dirty="0"/>
              <a:t>적용 조사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송경주</a:t>
            </a:r>
            <a:r>
              <a:rPr lang="en-US" altLang="ko-KR" dirty="0"/>
              <a:t>,</a:t>
            </a:r>
            <a:r>
              <a:rPr lang="ko-KR" altLang="en-US" dirty="0"/>
              <a:t> 이민우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96B6-09FC-E240-373F-64725892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연구동향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8B2FBDF-A6E1-FB3F-AFCD-54488BA9ACD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2676359"/>
                <a:ext cx="7985320" cy="205466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kumimoji="1" lang="ko-KR" altLang="en-US" sz="1800" dirty="0"/>
                  <a:t>두 개 의 </a:t>
                </a:r>
                <a:r>
                  <a:rPr kumimoji="1" lang="en" altLang="ko-Kore-KR" sz="1800" dirty="0"/>
                  <a:t>Toffoli </a:t>
                </a:r>
                <a:r>
                  <a:rPr kumimoji="1" lang="ko-KR" altLang="en-US" sz="1800" dirty="0"/>
                  <a:t>게이트 중 왼쪽 </a:t>
                </a:r>
                <a:r>
                  <a:rPr kumimoji="1" lang="en" altLang="ko-Kore-KR" sz="1800" dirty="0"/>
                  <a:t>Toffoli </a:t>
                </a:r>
                <a:r>
                  <a:rPr kumimoji="1" lang="ko-KR" altLang="en-US" sz="1800" dirty="0"/>
                  <a:t>게이트의 오른쪽에 </a:t>
                </a:r>
                <a:r>
                  <a:rPr kumimoji="1" lang="en" altLang="ko-Kore-KR" sz="1800" dirty="0"/>
                  <a:t>Control-phase(</a:t>
                </a:r>
                <a14:m>
                  <m:oMath xmlns:m="http://schemas.openxmlformats.org/officeDocument/2006/math"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𝐶𝑃</m:t>
                    </m:r>
                  </m:oMath>
                </a14:m>
                <a:r>
                  <a:rPr kumimoji="1" lang="en" altLang="ko-Kore-KR" sz="1800" dirty="0"/>
                  <a:t>)</a:t>
                </a:r>
                <a:r>
                  <a:rPr kumimoji="1" lang="ko-KR" altLang="en-US" sz="1800" dirty="0"/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p>
                        <m:r>
                          <a:rPr kumimoji="1"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kumimoji="1" lang="ko-KR" altLang="en-US" sz="1800" dirty="0"/>
                  <a:t> </a:t>
                </a:r>
                <a:r>
                  <a:rPr kumimoji="1" lang="ko-KR" altLang="en-US" sz="1800" dirty="0" err="1"/>
                  <a:t>생성</a:t>
                </a:r>
                <a:endParaRPr kumimoji="1" lang="en-US" altLang="ko-KR" sz="1800" dirty="0"/>
              </a:p>
              <a:p>
                <a:pPr marL="457200" indent="-457200">
                  <a:buAutoNum type="arabicPeriod"/>
                </a:pPr>
                <a:r>
                  <a:rPr kumimoji="1" lang="ko-KR" altLang="en-US" sz="1800"/>
                  <a:t>두 게이트는 </a:t>
                </a:r>
                <a:r>
                  <a:rPr kumimoji="1" lang="ko-KR" altLang="en-US" sz="1800" dirty="0"/>
                  <a:t>서로 역연산을 진행하므로 최종 결과에 영향을 주지 않음</a:t>
                </a:r>
                <a:endParaRPr kumimoji="1" lang="en-US" altLang="ko-KR" sz="1800" dirty="0"/>
              </a:p>
              <a:p>
                <a:pPr marL="457200" indent="-457200">
                  <a:buAutoNum type="arabicPeriod"/>
                </a:pPr>
                <a:r>
                  <a:rPr kumimoji="1" lang="ko-KR" altLang="en-US" sz="1800" dirty="0"/>
                  <a:t>만약</a:t>
                </a:r>
                <a:r>
                  <a:rPr kumimoji="1" lang="en-US" altLang="ko-KR" sz="1800" dirty="0"/>
                  <a:t>, </a:t>
                </a:r>
                <a:r>
                  <a:rPr kumimoji="1" lang="en" altLang="ko-Kore-KR" sz="1800" dirty="0"/>
                  <a:t>subcircuit</a:t>
                </a:r>
                <a:r>
                  <a:rPr kumimoji="1" lang="ko-KR" altLang="en-US" sz="1800" dirty="0"/>
                  <a:t>과 </a:t>
                </a:r>
                <a14:m>
                  <m:oMath xmlns:m="http://schemas.openxmlformats.org/officeDocument/2006/math">
                    <m:r>
                      <a:rPr kumimoji="1" lang="en-US" altLang="ko-Kore-KR" sz="1800" i="1">
                        <a:latin typeface="Cambria Math" panose="02040503050406030204" pitchFamily="18" charset="0"/>
                      </a:rPr>
                      <m:t>𝐶𝑃</m:t>
                    </m:r>
                  </m:oMath>
                </a14:m>
                <a:r>
                  <a:rPr kumimoji="1" lang="ko-KR" altLang="en-US" sz="1800" dirty="0"/>
                  <a:t> 게이트 사이에서 교환법칙이 성립하는 경우라면 </a:t>
                </a:r>
                <a14:m>
                  <m:oMath xmlns:m="http://schemas.openxmlformats.org/officeDocument/2006/math"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800" dirty="0"/>
                  <a:t>게이트를 오른쪽 </a:t>
                </a:r>
                <a:r>
                  <a:rPr kumimoji="1" lang="en" altLang="ko-Kore-KR" sz="1800" dirty="0"/>
                  <a:t>Toffoli </a:t>
                </a:r>
                <a:r>
                  <a:rPr kumimoji="1" lang="ko-KR" altLang="en-US" sz="1800" dirty="0"/>
                  <a:t>게이트의 왼쪽으로 이동할 수 있음</a:t>
                </a:r>
                <a:endParaRPr kumimoji="1" lang="en-US" altLang="ko-KR" sz="1800" dirty="0"/>
              </a:p>
              <a:p>
                <a:pPr marL="457200" lvl="1" indent="0">
                  <a:buNone/>
                </a:pPr>
                <a:r>
                  <a:rPr kumimoji="1" lang="en-US" altLang="ko-KR" sz="1800" dirty="0"/>
                  <a:t>(</a:t>
                </a:r>
                <a:r>
                  <a:rPr kumimoji="1" lang="en" altLang="ko-Kore-KR" sz="1800" dirty="0"/>
                  <a:t>subcircuit: </a:t>
                </a:r>
                <a:r>
                  <a:rPr kumimoji="1" lang="ko-KR" altLang="en-US" sz="1800" dirty="0"/>
                  <a:t>두 개의 </a:t>
                </a:r>
                <a:r>
                  <a:rPr kumimoji="1" lang="en" altLang="ko-Kore-KR" sz="1800" dirty="0"/>
                  <a:t>Toffoli </a:t>
                </a:r>
                <a:r>
                  <a:rPr kumimoji="1" lang="ko-KR" altLang="en-US" sz="1800" dirty="0"/>
                  <a:t>게이트 사이에 위치한 양자회로</a:t>
                </a:r>
                <a:r>
                  <a:rPr kumimoji="1" lang="en-US" altLang="ko-KR" sz="1800" dirty="0"/>
                  <a:t>). </a:t>
                </a:r>
              </a:p>
              <a:p>
                <a:pPr marL="457200" indent="-457200">
                  <a:buAutoNum type="arabicPeriod"/>
                </a:pPr>
                <a:endParaRPr kumimoji="1" lang="en-US" altLang="ko-KR" sz="18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8B2FBDF-A6E1-FB3F-AFCD-54488BA9A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2676359"/>
                <a:ext cx="7985320" cy="2054668"/>
              </a:xfrm>
              <a:blipFill>
                <a:blip r:embed="rId2"/>
                <a:stretch>
                  <a:fillRect l="-476" t="-30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664E0E4-5334-2EE1-38F3-987E67D4D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57"/>
          <a:stretch/>
        </p:blipFill>
        <p:spPr>
          <a:xfrm>
            <a:off x="8702040" y="3272993"/>
            <a:ext cx="2641859" cy="22257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A137EB8-D850-9CB5-4FB8-F5DF1378B299}"/>
              </a:ext>
            </a:extLst>
          </p:cNvPr>
          <p:cNvSpPr/>
          <p:nvPr/>
        </p:nvSpPr>
        <p:spPr>
          <a:xfrm>
            <a:off x="411920" y="1862799"/>
            <a:ext cx="11263245" cy="399466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EDF23-7DF8-28CC-AFF0-4BB8E4FB2247}"/>
              </a:ext>
            </a:extLst>
          </p:cNvPr>
          <p:cNvSpPr txBox="1"/>
          <p:nvPr/>
        </p:nvSpPr>
        <p:spPr>
          <a:xfrm>
            <a:off x="238539" y="1601016"/>
            <a:ext cx="11714922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 </a:t>
            </a:r>
            <a:r>
              <a:rPr kumimoji="1" lang="ko-KR" altLang="en-US" sz="2200" b="1" dirty="0"/>
              <a:t>두 개의 </a:t>
            </a:r>
            <a:r>
              <a:rPr kumimoji="1" lang="en" altLang="ko-Kore-KR" sz="2200" b="1" dirty="0"/>
              <a:t>Toffoli </a:t>
            </a:r>
            <a:r>
              <a:rPr kumimoji="1" lang="ko-KR" altLang="en-US" sz="2200" b="1" dirty="0"/>
              <a:t>게이트가 두 개의 </a:t>
            </a:r>
            <a:r>
              <a:rPr kumimoji="1" lang="en" altLang="ko-Kore-KR" sz="2200" b="1" dirty="0"/>
              <a:t>control line</a:t>
            </a:r>
            <a:r>
              <a:rPr kumimoji="1" lang="ko-KR" altLang="en-US" sz="2200" b="1" dirty="0"/>
              <a:t>과 한 개의 </a:t>
            </a:r>
            <a:r>
              <a:rPr kumimoji="1" lang="en" altLang="ko-Kore-KR" sz="2200" b="1" dirty="0"/>
              <a:t>target line</a:t>
            </a:r>
            <a:r>
              <a:rPr kumimoji="1" lang="ko-KR" altLang="en-US" sz="2200" b="1" dirty="0"/>
              <a:t>을 공유하는 경우</a:t>
            </a:r>
            <a:endParaRPr kumimoji="1" lang="ko-Kore-KR" altLang="en-US" sz="2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E0FAB-8B31-0A1C-0A2B-3951F23AF68E}"/>
              </a:ext>
            </a:extLst>
          </p:cNvPr>
          <p:cNvSpPr txBox="1"/>
          <p:nvPr/>
        </p:nvSpPr>
        <p:spPr>
          <a:xfrm>
            <a:off x="516835" y="5031791"/>
            <a:ext cx="850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0" b="1" dirty="0">
                <a:solidFill>
                  <a:schemeClr val="accent5"/>
                </a:solidFill>
              </a:rPr>
              <a:t>해당 경우가 성립된다면 </a:t>
            </a:r>
            <a:r>
              <a:rPr kumimoji="1" lang="en" altLang="ko-Kore-KR" sz="1800" b="1" dirty="0">
                <a:solidFill>
                  <a:schemeClr val="accent5"/>
                </a:solidFill>
              </a:rPr>
              <a:t>T-depth</a:t>
            </a:r>
            <a:r>
              <a:rPr kumimoji="1" lang="ko-KR" altLang="en-US" sz="1800" b="1" dirty="0" err="1">
                <a:solidFill>
                  <a:schemeClr val="accent5"/>
                </a:solidFill>
              </a:rPr>
              <a:t>를</a:t>
            </a:r>
            <a:r>
              <a:rPr kumimoji="1" lang="ko-KR" altLang="en-US" sz="1800" b="1" dirty="0">
                <a:solidFill>
                  <a:schemeClr val="accent5"/>
                </a:solidFill>
              </a:rPr>
              <a:t> </a:t>
            </a:r>
            <a:r>
              <a:rPr kumimoji="1" lang="en-US" altLang="ko-KR" sz="1800" b="1" dirty="0">
                <a:solidFill>
                  <a:schemeClr val="accent5"/>
                </a:solidFill>
              </a:rPr>
              <a:t>6</a:t>
            </a:r>
            <a:r>
              <a:rPr kumimoji="1" lang="ko-KR" altLang="en-US" sz="1800" b="1" dirty="0">
                <a:solidFill>
                  <a:schemeClr val="accent5"/>
                </a:solidFill>
              </a:rPr>
              <a:t>에서 </a:t>
            </a:r>
            <a:r>
              <a:rPr kumimoji="1" lang="en-US" altLang="ko-KR" sz="1800" b="1" dirty="0">
                <a:solidFill>
                  <a:schemeClr val="accent5"/>
                </a:solidFill>
              </a:rPr>
              <a:t>4</a:t>
            </a:r>
            <a:r>
              <a:rPr kumimoji="1" lang="ko-KR" altLang="en-US" sz="1800" b="1" dirty="0">
                <a:solidFill>
                  <a:schemeClr val="accent5"/>
                </a:solidFill>
              </a:rPr>
              <a:t>로 </a:t>
            </a:r>
            <a:r>
              <a:rPr kumimoji="1" lang="en" altLang="ko-Kore-KR" sz="1800" b="1" dirty="0">
                <a:solidFill>
                  <a:schemeClr val="accent5"/>
                </a:solidFill>
              </a:rPr>
              <a:t>T-count</a:t>
            </a:r>
            <a:r>
              <a:rPr kumimoji="1" lang="ko-KR" altLang="en-US" sz="1800" b="1" dirty="0" err="1">
                <a:solidFill>
                  <a:schemeClr val="accent5"/>
                </a:solidFill>
              </a:rPr>
              <a:t>를</a:t>
            </a:r>
            <a:r>
              <a:rPr kumimoji="1" lang="ko-KR" altLang="en-US" sz="1800" b="1" dirty="0">
                <a:solidFill>
                  <a:schemeClr val="accent5"/>
                </a:solidFill>
              </a:rPr>
              <a:t> </a:t>
            </a:r>
            <a:r>
              <a:rPr kumimoji="1" lang="en-US" altLang="ko-KR" sz="1800" b="1" dirty="0">
                <a:solidFill>
                  <a:schemeClr val="accent5"/>
                </a:solidFill>
              </a:rPr>
              <a:t>14</a:t>
            </a:r>
            <a:r>
              <a:rPr kumimoji="1" lang="ko-KR" altLang="en-US" sz="1800" b="1" dirty="0">
                <a:solidFill>
                  <a:schemeClr val="accent5"/>
                </a:solidFill>
              </a:rPr>
              <a:t>에서 </a:t>
            </a:r>
            <a:r>
              <a:rPr kumimoji="1" lang="en-US" altLang="ko-KR" sz="1800" b="1" dirty="0">
                <a:solidFill>
                  <a:schemeClr val="accent5"/>
                </a:solidFill>
              </a:rPr>
              <a:t>8</a:t>
            </a:r>
            <a:r>
              <a:rPr kumimoji="1" lang="ko-KR" altLang="en-US" sz="1800" b="1" dirty="0">
                <a:solidFill>
                  <a:schemeClr val="accent5"/>
                </a:solidFill>
              </a:rPr>
              <a:t>로 줄일 수 있음</a:t>
            </a:r>
            <a:endParaRPr kumimoji="1" lang="ko-Kore-KR" altLang="en-US" sz="1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0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ABB8F-E558-B148-FD0C-EAB9107D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연구동향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6D5952-5E00-3AE6-DE87-CD7789263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26"/>
          <a:stretch/>
        </p:blipFill>
        <p:spPr>
          <a:xfrm>
            <a:off x="8378550" y="2292688"/>
            <a:ext cx="2705705" cy="2315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7D7A16-4E76-747D-A12F-18D4608BADF8}"/>
              </a:ext>
            </a:extLst>
          </p:cNvPr>
          <p:cNvSpPr txBox="1"/>
          <p:nvPr/>
        </p:nvSpPr>
        <p:spPr>
          <a:xfrm>
            <a:off x="516835" y="5664142"/>
            <a:ext cx="11158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두</a:t>
            </a:r>
            <a:r>
              <a:rPr lang="ko-KR" altLang="en-US" dirty="0"/>
              <a:t> </a:t>
            </a:r>
            <a:r>
              <a:rPr lang="ko-Kore-KR" altLang="en-US" dirty="0"/>
              <a:t>번째</a:t>
            </a:r>
            <a:r>
              <a:rPr lang="ko-KR" altLang="en-US" dirty="0"/>
              <a:t> 경우는 </a:t>
            </a:r>
            <a:r>
              <a:rPr lang="ko-Kore-KR" altLang="en-US" dirty="0"/>
              <a:t>첫 번째 경우와 같은 방법으로 T-depth를 줄일 수 있으며</a:t>
            </a:r>
            <a:r>
              <a:rPr lang="ko-KR" altLang="en-US" dirty="0"/>
              <a:t> </a:t>
            </a:r>
            <a:r>
              <a:rPr lang="ko-Kore-KR" altLang="en-US" dirty="0"/>
              <a:t>이때, Toffoli 게이트가 off-control part를 가져도 해당 방법을 사 용할 수 있음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2">
                <a:extLst>
                  <a:ext uri="{FF2B5EF4-FFF2-40B4-BE49-F238E27FC236}">
                    <a16:creationId xmlns:a16="http://schemas.microsoft.com/office/drawing/2014/main" id="{5F0C99AF-4A89-9E6A-E78C-09228B282C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187" y="2145311"/>
                <a:ext cx="7186453" cy="23153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kumimoji="1" lang="ko-KR" altLang="en-US" sz="1800" dirty="0"/>
                  <a:t>두 개 의 </a:t>
                </a:r>
                <a:r>
                  <a:rPr kumimoji="1" lang="en" altLang="ko-Kore-KR" sz="1800" dirty="0"/>
                  <a:t>Toffoli </a:t>
                </a:r>
                <a:r>
                  <a:rPr kumimoji="1" lang="ko-KR" altLang="en-US" sz="1800" dirty="0"/>
                  <a:t>게이트 중 왼쪽 </a:t>
                </a:r>
                <a:r>
                  <a:rPr kumimoji="1" lang="en" altLang="ko-Kore-KR" sz="1800" dirty="0"/>
                  <a:t>Toffoli </a:t>
                </a:r>
                <a:r>
                  <a:rPr kumimoji="1" lang="ko-KR" altLang="en-US" sz="1800" dirty="0"/>
                  <a:t>게이트의 오른쪽에 </a:t>
                </a:r>
                <a:r>
                  <a:rPr kumimoji="1" lang="en" altLang="ko-Kore-KR" sz="1800" dirty="0"/>
                  <a:t>Control-phase(</a:t>
                </a:r>
                <a14:m>
                  <m:oMath xmlns:m="http://schemas.openxmlformats.org/officeDocument/2006/math">
                    <m:r>
                      <a:rPr kumimoji="1" lang="en-US" altLang="ko-Kore-KR" sz="1800" i="1" smtClean="0">
                        <a:latin typeface="Cambria Math" panose="02040503050406030204" pitchFamily="18" charset="0"/>
                      </a:rPr>
                      <m:t>𝐶𝑃</m:t>
                    </m:r>
                  </m:oMath>
                </a14:m>
                <a:r>
                  <a:rPr kumimoji="1" lang="en" altLang="ko-Kore-KR" sz="1800" dirty="0"/>
                  <a:t>)</a:t>
                </a:r>
                <a:r>
                  <a:rPr kumimoji="1" lang="ko-KR" altLang="en-US" sz="1800" dirty="0"/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  <m:sup>
                        <m:r>
                          <a:rPr kumimoji="1"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kumimoji="1" lang="ko-KR" altLang="en-US" sz="1800" dirty="0"/>
                  <a:t> </a:t>
                </a:r>
                <a:r>
                  <a:rPr kumimoji="1" lang="ko-KR" altLang="en-US" sz="1800" dirty="0" err="1"/>
                  <a:t>생성</a:t>
                </a:r>
                <a:endParaRPr kumimoji="1" lang="en-US" altLang="ko-KR" sz="1800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kumimoji="1" lang="ko-KR" altLang="en-US" sz="1800" dirty="0"/>
                  <a:t>두 게이트는 서로 역연산을 진행하므로 최종 결과에 영향을 주지 않음</a:t>
                </a:r>
                <a:endParaRPr kumimoji="1" lang="en-US" altLang="ko-KR" sz="1800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kumimoji="1" lang="ko-KR" altLang="en-US" sz="1800" dirty="0"/>
                  <a:t>만약</a:t>
                </a:r>
                <a:r>
                  <a:rPr kumimoji="1" lang="en-US" altLang="ko-KR" sz="1800" dirty="0"/>
                  <a:t>, </a:t>
                </a:r>
                <a:r>
                  <a:rPr kumimoji="1" lang="en" altLang="ko-Kore-KR" sz="1800" dirty="0"/>
                  <a:t>subcircuit</a:t>
                </a:r>
                <a:r>
                  <a:rPr kumimoji="1" lang="ko-KR" altLang="en-US" sz="1800" dirty="0"/>
                  <a:t>과 </a:t>
                </a:r>
                <a14:m>
                  <m:oMath xmlns:m="http://schemas.openxmlformats.org/officeDocument/2006/math">
                    <m:r>
                      <a:rPr kumimoji="1" lang="en-US" altLang="ko-Kore-KR" sz="1800" i="1">
                        <a:latin typeface="Cambria Math" panose="02040503050406030204" pitchFamily="18" charset="0"/>
                      </a:rPr>
                      <m:t>𝐶𝑃</m:t>
                    </m:r>
                  </m:oMath>
                </a14:m>
                <a:r>
                  <a:rPr kumimoji="1" lang="ko-KR" altLang="en-US" sz="1800" dirty="0"/>
                  <a:t> 게이트 사이에서 교환법칙이 성립하는 경우라면 </a:t>
                </a:r>
                <a14:m>
                  <m:oMath xmlns:m="http://schemas.openxmlformats.org/officeDocument/2006/math">
                    <m:r>
                      <a:rPr kumimoji="1" lang="en-US" altLang="ko-Kore-KR" sz="180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kumimoji="1" lang="en-US" altLang="ko-Kore-KR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800" dirty="0"/>
                  <a:t>게이트를 오른쪽 </a:t>
                </a:r>
                <a:r>
                  <a:rPr kumimoji="1" lang="en" altLang="ko-Kore-KR" sz="1800" dirty="0"/>
                  <a:t>Toffoli </a:t>
                </a:r>
                <a:r>
                  <a:rPr kumimoji="1" lang="ko-KR" altLang="en-US" sz="1800" dirty="0"/>
                  <a:t>게이트의 왼쪽으로 이동할 수 있음</a:t>
                </a:r>
                <a:r>
                  <a:rPr kumimoji="1" lang="en-US" altLang="ko-KR" sz="1800" dirty="0"/>
                  <a:t>(</a:t>
                </a:r>
                <a:r>
                  <a:rPr kumimoji="1" lang="en" altLang="ko-Kore-KR" sz="1800" dirty="0"/>
                  <a:t>subcircuit: </a:t>
                </a:r>
                <a:r>
                  <a:rPr kumimoji="1" lang="ko-KR" altLang="en-US" sz="1800" dirty="0"/>
                  <a:t>두 개의 </a:t>
                </a:r>
                <a:r>
                  <a:rPr kumimoji="1" lang="en" altLang="ko-Kore-KR" sz="1800" dirty="0"/>
                  <a:t>Toffoli </a:t>
                </a:r>
                <a:r>
                  <a:rPr kumimoji="1" lang="ko-KR" altLang="en-US" sz="1800" dirty="0"/>
                  <a:t>게이트 사이에 위치한 양자회로</a:t>
                </a:r>
                <a:r>
                  <a:rPr kumimoji="1" lang="en-US" altLang="ko-KR" sz="1800" dirty="0"/>
                  <a:t>). </a:t>
                </a:r>
              </a:p>
            </p:txBody>
          </p:sp>
        </mc:Choice>
        <mc:Fallback>
          <p:sp>
            <p:nvSpPr>
              <p:cNvPr id="9" name="텍스트 개체 틀 2">
                <a:extLst>
                  <a:ext uri="{FF2B5EF4-FFF2-40B4-BE49-F238E27FC236}">
                    <a16:creationId xmlns:a16="http://schemas.microsoft.com/office/drawing/2014/main" id="{5F0C99AF-4A89-9E6A-E78C-09228B28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87" y="2145311"/>
                <a:ext cx="7186453" cy="2315318"/>
              </a:xfrm>
              <a:prstGeom prst="rect">
                <a:avLst/>
              </a:prstGeom>
              <a:blipFill>
                <a:blip r:embed="rId3"/>
                <a:stretch>
                  <a:fillRect l="-529" t="-2717" r="-1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52B3357-1B9F-69F1-C8F1-72FDC640A0B6}"/>
              </a:ext>
            </a:extLst>
          </p:cNvPr>
          <p:cNvSpPr/>
          <p:nvPr/>
        </p:nvSpPr>
        <p:spPr>
          <a:xfrm>
            <a:off x="411920" y="1612417"/>
            <a:ext cx="11263245" cy="386311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164CA1-5C1D-0620-59EA-651A3ADE2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835" y="1401353"/>
            <a:ext cx="9288671" cy="459892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kumimoji="1" lang="en-US" altLang="ko-Kore-KR" sz="2400" b="1" dirty="0"/>
              <a:t>. </a:t>
            </a:r>
            <a:r>
              <a:rPr kumimoji="1" lang="ko-KR" altLang="en-US" sz="2400" b="1" dirty="0"/>
              <a:t>두 개의 </a:t>
            </a:r>
            <a:r>
              <a:rPr kumimoji="1" lang="en" altLang="ko-Kore-KR" sz="2400" b="1" dirty="0"/>
              <a:t>control line</a:t>
            </a:r>
            <a:r>
              <a:rPr kumimoji="1" lang="ko-KR" altLang="en-US" sz="2400" b="1" dirty="0"/>
              <a:t>을 공유하며 </a:t>
            </a:r>
            <a:r>
              <a:rPr kumimoji="1" lang="en" altLang="ko-Kore-KR" sz="2400" b="1" dirty="0"/>
              <a:t>target line</a:t>
            </a:r>
            <a:r>
              <a:rPr kumimoji="1" lang="ko-KR" altLang="en-US" sz="2400" b="1" dirty="0"/>
              <a:t>을 공유하지 않을 경우</a:t>
            </a:r>
            <a:endParaRPr kumimoji="1" lang="ko-Kore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10B05-EDBD-443E-6B99-083FB31005DF}"/>
              </a:ext>
            </a:extLst>
          </p:cNvPr>
          <p:cNvSpPr txBox="1"/>
          <p:nvPr/>
        </p:nvSpPr>
        <p:spPr>
          <a:xfrm>
            <a:off x="411919" y="4787260"/>
            <a:ext cx="848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5"/>
                </a:solidFill>
              </a:rPr>
              <a:t>해당 경우가 성립된다면 </a:t>
            </a:r>
            <a:r>
              <a:rPr kumimoji="1" lang="en" altLang="ko-Kore-KR" b="1" dirty="0">
                <a:solidFill>
                  <a:schemeClr val="accent5"/>
                </a:solidFill>
              </a:rPr>
              <a:t>T-depth</a:t>
            </a:r>
            <a:r>
              <a:rPr kumimoji="1" lang="ko-KR" altLang="en-US" b="1" dirty="0" err="1">
                <a:solidFill>
                  <a:schemeClr val="accent5"/>
                </a:solidFill>
              </a:rPr>
              <a:t>를</a:t>
            </a:r>
            <a:r>
              <a:rPr kumimoji="1" lang="ko-KR" altLang="en-US" b="1" dirty="0">
                <a:solidFill>
                  <a:schemeClr val="accent5"/>
                </a:solidFill>
              </a:rPr>
              <a:t> </a:t>
            </a:r>
            <a:r>
              <a:rPr kumimoji="1" lang="en-US" altLang="ko-KR" b="1" dirty="0">
                <a:solidFill>
                  <a:schemeClr val="accent5"/>
                </a:solidFill>
              </a:rPr>
              <a:t>6</a:t>
            </a:r>
            <a:r>
              <a:rPr kumimoji="1" lang="ko-KR" altLang="en-US" b="1" dirty="0">
                <a:solidFill>
                  <a:schemeClr val="accent5"/>
                </a:solidFill>
              </a:rPr>
              <a:t>에서 </a:t>
            </a:r>
            <a:r>
              <a:rPr kumimoji="1" lang="en-US" altLang="ko-KR" b="1" dirty="0">
                <a:solidFill>
                  <a:schemeClr val="accent5"/>
                </a:solidFill>
              </a:rPr>
              <a:t>4</a:t>
            </a:r>
            <a:r>
              <a:rPr kumimoji="1" lang="ko-KR" altLang="en-US" b="1" dirty="0">
                <a:solidFill>
                  <a:schemeClr val="accent5"/>
                </a:solidFill>
              </a:rPr>
              <a:t>로 </a:t>
            </a:r>
            <a:r>
              <a:rPr kumimoji="1" lang="en" altLang="ko-Kore-KR" b="1" dirty="0">
                <a:solidFill>
                  <a:schemeClr val="accent5"/>
                </a:solidFill>
              </a:rPr>
              <a:t>T-count</a:t>
            </a:r>
            <a:r>
              <a:rPr kumimoji="1" lang="ko-KR" altLang="en-US" b="1" dirty="0" err="1">
                <a:solidFill>
                  <a:schemeClr val="accent5"/>
                </a:solidFill>
              </a:rPr>
              <a:t>를</a:t>
            </a:r>
            <a:r>
              <a:rPr kumimoji="1" lang="ko-KR" altLang="en-US" b="1" dirty="0">
                <a:solidFill>
                  <a:schemeClr val="accent5"/>
                </a:solidFill>
              </a:rPr>
              <a:t> </a:t>
            </a:r>
            <a:r>
              <a:rPr kumimoji="1" lang="en-US" altLang="ko-KR" b="1" dirty="0">
                <a:solidFill>
                  <a:schemeClr val="accent5"/>
                </a:solidFill>
              </a:rPr>
              <a:t>14</a:t>
            </a:r>
            <a:r>
              <a:rPr kumimoji="1" lang="ko-KR" altLang="en-US" b="1" dirty="0">
                <a:solidFill>
                  <a:schemeClr val="accent5"/>
                </a:solidFill>
              </a:rPr>
              <a:t>에서 </a:t>
            </a:r>
            <a:r>
              <a:rPr kumimoji="1" lang="en-US" altLang="ko-KR" b="1" dirty="0">
                <a:solidFill>
                  <a:schemeClr val="accent5"/>
                </a:solidFill>
              </a:rPr>
              <a:t>8</a:t>
            </a:r>
            <a:r>
              <a:rPr kumimoji="1" lang="ko-KR" altLang="en-US" b="1" dirty="0">
                <a:solidFill>
                  <a:schemeClr val="accent5"/>
                </a:solidFill>
              </a:rPr>
              <a:t>로 줄일 수 있음</a:t>
            </a:r>
            <a:endParaRPr kumimoji="1" lang="ko-Kore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0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BE9D4-1DAA-8155-D63C-6FCB3E37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연구동향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7AB3AD-D76D-4F69-81BC-E48E587E0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4"/>
          <a:stretch/>
        </p:blipFill>
        <p:spPr>
          <a:xfrm>
            <a:off x="8896229" y="2687990"/>
            <a:ext cx="2462827" cy="2376537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91F58F5-F773-41A9-563E-1F0B673AE635}"/>
              </a:ext>
            </a:extLst>
          </p:cNvPr>
          <p:cNvSpPr txBox="1">
            <a:spLocks/>
          </p:cNvSpPr>
          <p:nvPr/>
        </p:nvSpPr>
        <p:spPr>
          <a:xfrm>
            <a:off x="411920" y="2926421"/>
            <a:ext cx="8168200" cy="237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ko-KR" sz="2200" dirty="0"/>
              <a:t>T-count</a:t>
            </a:r>
            <a:r>
              <a:rPr kumimoji="1" lang="ko-KR" altLang="en-US" sz="2200" dirty="0"/>
              <a:t>는 바뀌지 않지만 서로 다른 </a:t>
            </a:r>
            <a:r>
              <a:rPr kumimoji="1" lang="en" altLang="ko-KR" sz="2200" dirty="0"/>
              <a:t>line</a:t>
            </a:r>
            <a:r>
              <a:rPr kumimoji="1" lang="ko-KR" altLang="en-US" sz="2200" dirty="0"/>
              <a:t>에서 </a:t>
            </a:r>
            <a:r>
              <a:rPr kumimoji="1" lang="en" altLang="ko-KR" sz="2200" dirty="0"/>
              <a:t>T </a:t>
            </a:r>
            <a:r>
              <a:rPr kumimoji="1" lang="ko-KR" altLang="en-US" sz="2200" dirty="0"/>
              <a:t>게이트가 구성됨 </a:t>
            </a:r>
            <a:r>
              <a:rPr kumimoji="1" lang="en-US" altLang="ko-KR" sz="2200" dirty="0">
                <a:sym typeface="Wingdings" pitchFamily="2" charset="2"/>
              </a:rPr>
              <a:t></a:t>
            </a:r>
            <a:r>
              <a:rPr kumimoji="1" lang="ko-KR" altLang="en-US" sz="2200" dirty="0">
                <a:sym typeface="Wingdings" pitchFamily="2" charset="2"/>
              </a:rPr>
              <a:t> 양자회로 </a:t>
            </a:r>
            <a:r>
              <a:rPr kumimoji="1" lang="en" altLang="ko-KR" sz="2200" dirty="0"/>
              <a:t>T-depth</a:t>
            </a:r>
            <a:r>
              <a:rPr kumimoji="1" lang="ko-KR" altLang="en-US" sz="2200" dirty="0"/>
              <a:t> 공유 가능</a:t>
            </a:r>
            <a:endParaRPr kumimoji="1" lang="en-US" altLang="ko-KR" sz="2200" dirty="0"/>
          </a:p>
          <a:p>
            <a:pPr marL="457200" lvl="1" indent="0">
              <a:buNone/>
            </a:pPr>
            <a:r>
              <a:rPr kumimoji="1" lang="en-US" altLang="ko-KR" sz="2000" dirty="0"/>
              <a:t>(</a:t>
            </a:r>
            <a:r>
              <a:rPr kumimoji="1" lang="ko-KR" altLang="en-US" sz="2000" dirty="0"/>
              <a:t>전체적인 </a:t>
            </a:r>
            <a:r>
              <a:rPr kumimoji="1" lang="en" altLang="ko-KR" sz="2000" dirty="0"/>
              <a:t>T-depth</a:t>
            </a:r>
            <a:r>
              <a:rPr kumimoji="1" lang="ko-KR" altLang="en-US" sz="2000" dirty="0"/>
              <a:t>가 </a:t>
            </a:r>
            <a:r>
              <a:rPr kumimoji="1" lang="en-US" altLang="ko-KR" sz="2000" dirty="0"/>
              <a:t>3</a:t>
            </a:r>
            <a:r>
              <a:rPr kumimoji="1" lang="en" altLang="ko-KR" sz="2000" dirty="0"/>
              <a:t>n</a:t>
            </a:r>
            <a:r>
              <a:rPr kumimoji="1" lang="ko-KR" altLang="en-US" sz="2000" dirty="0"/>
              <a:t>에서 </a:t>
            </a:r>
            <a:r>
              <a:rPr kumimoji="1" lang="en-US" altLang="ko-KR" sz="2000" dirty="0"/>
              <a:t>2</a:t>
            </a:r>
            <a:r>
              <a:rPr kumimoji="1" lang="en" altLang="ko-KR" sz="2000" dirty="0"/>
              <a:t>n+1</a:t>
            </a:r>
            <a:r>
              <a:rPr kumimoji="1" lang="ko-KR" altLang="en-US" sz="2000" dirty="0"/>
              <a:t>로 감소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200" dirty="0"/>
          </a:p>
          <a:p>
            <a:r>
              <a:rPr kumimoji="1" lang="ko-KR" altLang="en-US" sz="2200" dirty="0"/>
              <a:t>추가 </a:t>
            </a:r>
            <a:r>
              <a:rPr kumimoji="1" lang="en-US" altLang="ko-KR" sz="2200" dirty="0"/>
              <a:t>1 </a:t>
            </a:r>
            <a:r>
              <a:rPr kumimoji="1" lang="ko-KR" altLang="en-US" sz="2200" dirty="0"/>
              <a:t>큐비트를 사용하면 </a:t>
            </a:r>
            <a:r>
              <a:rPr kumimoji="1" lang="en" altLang="ko-KR" sz="2200" dirty="0"/>
              <a:t>T-depth </a:t>
            </a:r>
            <a:r>
              <a:rPr kumimoji="1" lang="ko-KR" altLang="en-US" sz="2200" dirty="0"/>
              <a:t>가 </a:t>
            </a:r>
            <a:r>
              <a:rPr kumimoji="1" lang="en" altLang="ko-KR" sz="2200" dirty="0"/>
              <a:t>n+1</a:t>
            </a:r>
            <a:r>
              <a:rPr kumimoji="1" lang="ko-KR" altLang="en-US" sz="2200" dirty="0"/>
              <a:t>로 감소</a:t>
            </a:r>
            <a:endParaRPr kumimoji="1" lang="ko-Kore-KR" altLang="en-US" sz="2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065D48-55A2-8A24-2BB7-D14C5F206C9F}"/>
              </a:ext>
            </a:extLst>
          </p:cNvPr>
          <p:cNvSpPr/>
          <p:nvPr/>
        </p:nvSpPr>
        <p:spPr>
          <a:xfrm>
            <a:off x="411920" y="2226363"/>
            <a:ext cx="11263245" cy="30765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5D451997-E793-C5F7-0C4F-3A3835358FEE}"/>
              </a:ext>
            </a:extLst>
          </p:cNvPr>
          <p:cNvSpPr txBox="1">
            <a:spLocks/>
          </p:cNvSpPr>
          <p:nvPr/>
        </p:nvSpPr>
        <p:spPr>
          <a:xfrm>
            <a:off x="516835" y="1996417"/>
            <a:ext cx="5379280" cy="45989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kumimoji="1"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ko-Kore-KR" sz="2400" b="1" dirty="0"/>
              <a:t>. </a:t>
            </a:r>
            <a:r>
              <a:rPr kumimoji="1" lang="ko-KR" altLang="en-US" sz="2400" b="1" dirty="0"/>
              <a:t>하나의 </a:t>
            </a:r>
            <a:r>
              <a:rPr kumimoji="1" lang="en" altLang="ko-KR" sz="2400" b="1" dirty="0"/>
              <a:t>target line</a:t>
            </a:r>
            <a:r>
              <a:rPr kumimoji="1" lang="ko-KR" altLang="en-US" sz="2400" b="1" dirty="0"/>
              <a:t>만 공유할 경우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900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082F0-029C-454B-DB9C-A532943E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D35D2-ACAB-D89B-7CB6-55AFF5030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>
                <a:effectLst/>
                <a:latin typeface="Helvetica" pitchFamily="2" charset="0"/>
              </a:rPr>
              <a:t>본 논문에서는 양자회로 최적화 기법에 대해 살펴봄</a:t>
            </a:r>
            <a:endParaRPr lang="en-US" altLang="ko-KR" sz="2400" dirty="0">
              <a:latin typeface="Helvetica" pitchFamily="2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" altLang="ko-Kore-KR" sz="2000" dirty="0">
                <a:effectLst/>
                <a:latin typeface="Helvetica" pitchFamily="2" charset="0"/>
              </a:rPr>
              <a:t>T-depth </a:t>
            </a:r>
            <a:r>
              <a:rPr lang="ko-KR" altLang="en-US" sz="2000" dirty="0">
                <a:effectLst/>
                <a:latin typeface="Helvetica" pitchFamily="2" charset="0"/>
              </a:rPr>
              <a:t>최적화 도구는 </a:t>
            </a:r>
            <a:r>
              <a:rPr lang="en" altLang="ko-Kore-KR" sz="2000" dirty="0" err="1">
                <a:effectLst/>
                <a:latin typeface="Helvetica" pitchFamily="2" charset="0"/>
              </a:rPr>
              <a:t>Clifford+T</a:t>
            </a:r>
            <a:r>
              <a:rPr lang="en" altLang="ko-Kore-KR" sz="2000" dirty="0">
                <a:effectLst/>
                <a:latin typeface="Helvetica" pitchFamily="2" charset="0"/>
              </a:rPr>
              <a:t> </a:t>
            </a:r>
            <a:r>
              <a:rPr lang="ko-KR" altLang="en-US" sz="2000" dirty="0">
                <a:effectLst/>
                <a:latin typeface="Helvetica" pitchFamily="2" charset="0"/>
              </a:rPr>
              <a:t>게이트의 양자회로에 대해 추가 </a:t>
            </a:r>
            <a:r>
              <a:rPr lang="en" altLang="ko-Kore-KR" sz="2000" dirty="0">
                <a:effectLst/>
                <a:latin typeface="Helvetica" pitchFamily="2" charset="0"/>
              </a:rPr>
              <a:t>ancilla </a:t>
            </a:r>
            <a:r>
              <a:rPr lang="ko-KR" altLang="en-US" sz="2000" dirty="0">
                <a:effectLst/>
                <a:latin typeface="Helvetica" pitchFamily="2" charset="0"/>
              </a:rPr>
              <a:t>큐비트를 사용하여 </a:t>
            </a:r>
            <a:r>
              <a:rPr lang="ko-KR" altLang="en-US" sz="2000" dirty="0" err="1">
                <a:effectLst/>
                <a:latin typeface="Helvetica" pitchFamily="2" charset="0"/>
              </a:rPr>
              <a:t>재합성하는</a:t>
            </a:r>
            <a:r>
              <a:rPr lang="ko-KR" altLang="en-US" sz="2000" dirty="0">
                <a:effectLst/>
                <a:latin typeface="Helvetica" pitchFamily="2" charset="0"/>
              </a:rPr>
              <a:t> 방법으로 </a:t>
            </a:r>
            <a:r>
              <a:rPr lang="ko-KR" altLang="en-US" sz="2000" dirty="0" err="1">
                <a:effectLst/>
                <a:latin typeface="Helvetica" pitchFamily="2" charset="0"/>
              </a:rPr>
              <a:t>메트로이드</a:t>
            </a:r>
            <a:r>
              <a:rPr lang="ko-KR" altLang="en-US" sz="2000" dirty="0">
                <a:effectLst/>
                <a:latin typeface="Helvetica" pitchFamily="2" charset="0"/>
              </a:rPr>
              <a:t> 분할을 수행하여 최적의 </a:t>
            </a:r>
            <a:r>
              <a:rPr lang="en" altLang="ko-Kore-KR" sz="2000" dirty="0">
                <a:effectLst/>
                <a:latin typeface="Helvetica" pitchFamily="2" charset="0"/>
              </a:rPr>
              <a:t>T </a:t>
            </a:r>
            <a:r>
              <a:rPr lang="ko-KR" altLang="en-US" sz="2000" dirty="0">
                <a:effectLst/>
                <a:latin typeface="Helvetica" pitchFamily="2" charset="0"/>
              </a:rPr>
              <a:t>게이트 병렬화로 </a:t>
            </a:r>
            <a:r>
              <a:rPr lang="en" altLang="ko-Kore-KR" sz="2000" dirty="0">
                <a:effectLst/>
                <a:latin typeface="Helvetica" pitchFamily="2" charset="0"/>
              </a:rPr>
              <a:t>T-depth</a:t>
            </a:r>
            <a:r>
              <a:rPr lang="ko-KR" altLang="en-US" sz="2000" dirty="0" err="1">
                <a:effectLst/>
                <a:latin typeface="Helvetica" pitchFamily="2" charset="0"/>
              </a:rPr>
              <a:t>를</a:t>
            </a:r>
            <a:r>
              <a:rPr lang="ko-KR" altLang="en-US" sz="2000" dirty="0">
                <a:effectLst/>
                <a:latin typeface="Helvetica" pitchFamily="2" charset="0"/>
              </a:rPr>
              <a:t> 줄임</a:t>
            </a:r>
            <a:r>
              <a:rPr lang="en-US" altLang="ko-Kore-KR" sz="2000" dirty="0">
                <a:latin typeface="Helvetica" pitchFamily="2" charset="0"/>
              </a:rPr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" altLang="ko-Kore-KR" sz="2000" dirty="0">
                <a:effectLst/>
                <a:latin typeface="Helvetica" pitchFamily="2" charset="0"/>
              </a:rPr>
              <a:t>T-depth </a:t>
            </a:r>
            <a:r>
              <a:rPr lang="ko-KR" altLang="en-US" sz="2000" dirty="0">
                <a:effectLst/>
                <a:latin typeface="Helvetica" pitchFamily="2" charset="0"/>
              </a:rPr>
              <a:t>감소 기법을 적용하는 방식은 크게 </a:t>
            </a:r>
            <a:r>
              <a:rPr lang="en-US" altLang="ko-KR" sz="2000" dirty="0">
                <a:effectLst/>
                <a:latin typeface="Helvetica" pitchFamily="2" charset="0"/>
              </a:rPr>
              <a:t>3</a:t>
            </a:r>
            <a:r>
              <a:rPr lang="ko-KR" altLang="en-US" sz="2000" dirty="0">
                <a:effectLst/>
                <a:latin typeface="Helvetica" pitchFamily="2" charset="0"/>
              </a:rPr>
              <a:t>가지 경우에 사용되는 예시를 조사</a:t>
            </a:r>
            <a:r>
              <a:rPr lang="en-US" altLang="ko-KR" sz="2000" dirty="0">
                <a:effectLst/>
                <a:latin typeface="Helvetica" pitchFamily="2" charset="0"/>
              </a:rPr>
              <a:t>: </a:t>
            </a:r>
          </a:p>
          <a:p>
            <a:pPr marL="914400" lvl="2" indent="0">
              <a:buNone/>
            </a:pPr>
            <a:r>
              <a:rPr lang="en-US" altLang="ko-K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1. </a:t>
            </a:r>
            <a:r>
              <a:rPr lang="ko-KR" altLang="en-US" dirty="0">
                <a:effectLst/>
                <a:latin typeface="Helvetica" pitchFamily="2" charset="0"/>
              </a:rPr>
              <a:t>두 </a:t>
            </a:r>
            <a:r>
              <a:rPr lang="en" altLang="ko-Kore-KR" dirty="0">
                <a:effectLst/>
                <a:latin typeface="Helvetica" pitchFamily="2" charset="0"/>
              </a:rPr>
              <a:t>Control line</a:t>
            </a:r>
            <a:r>
              <a:rPr lang="ko-KR" altLang="en-US" dirty="0">
                <a:effectLst/>
                <a:latin typeface="Helvetica" pitchFamily="2" charset="0"/>
              </a:rPr>
              <a:t>과 </a:t>
            </a:r>
            <a:r>
              <a:rPr lang="en" altLang="ko-Kore-KR" dirty="0">
                <a:effectLst/>
                <a:latin typeface="Helvetica" pitchFamily="2" charset="0"/>
              </a:rPr>
              <a:t>target line</a:t>
            </a:r>
            <a:r>
              <a:rPr lang="ko-KR" altLang="en-US" dirty="0">
                <a:effectLst/>
                <a:latin typeface="Helvetica" pitchFamily="2" charset="0"/>
              </a:rPr>
              <a:t>이 모두 공유되는 경우</a:t>
            </a:r>
            <a:r>
              <a:rPr lang="en-US" altLang="ko-KR" dirty="0">
                <a:effectLst/>
                <a:latin typeface="Helvetica" pitchFamily="2" charset="0"/>
              </a:rPr>
              <a:t> </a:t>
            </a:r>
            <a:endParaRPr lang="en-US" altLang="ko-KR" dirty="0">
              <a:latin typeface="Helvetica" pitchFamily="2" charset="0"/>
            </a:endParaRPr>
          </a:p>
          <a:p>
            <a:pPr marL="914400" lvl="2" indent="0">
              <a:buNone/>
            </a:pPr>
            <a:r>
              <a:rPr lang="en-US" altLang="ko-Kore-K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ko-Kore-KR" dirty="0">
                <a:effectLst/>
                <a:latin typeface="Helvetica" pitchFamily="2" charset="0"/>
              </a:rPr>
              <a:t> </a:t>
            </a:r>
            <a:r>
              <a:rPr lang="en" altLang="ko-Kore-KR" dirty="0">
                <a:effectLst/>
                <a:latin typeface="Helvetica" pitchFamily="2" charset="0"/>
              </a:rPr>
              <a:t>Control line</a:t>
            </a:r>
            <a:r>
              <a:rPr lang="ko-KR" altLang="en-US" dirty="0">
                <a:effectLst/>
                <a:latin typeface="Helvetica" pitchFamily="2" charset="0"/>
              </a:rPr>
              <a:t>들만 공유되는 경우</a:t>
            </a:r>
            <a:endParaRPr lang="en-US" altLang="ko-KR" dirty="0">
              <a:latin typeface="Helvetica" pitchFamily="2" charset="0"/>
            </a:endParaRPr>
          </a:p>
          <a:p>
            <a:pPr marL="914400" lvl="2" indent="0">
              <a:buNone/>
            </a:pPr>
            <a:r>
              <a:rPr lang="en-US" altLang="ko-Kore-K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3.</a:t>
            </a:r>
            <a:r>
              <a:rPr lang="en-US" altLang="ko-Kore-KR" dirty="0">
                <a:effectLst/>
                <a:latin typeface="Helvetica" pitchFamily="2" charset="0"/>
              </a:rPr>
              <a:t> </a:t>
            </a:r>
            <a:r>
              <a:rPr lang="en" altLang="ko-Kore-KR" dirty="0">
                <a:effectLst/>
                <a:latin typeface="Helvetica" pitchFamily="2" charset="0"/>
              </a:rPr>
              <a:t>target line </a:t>
            </a:r>
            <a:r>
              <a:rPr lang="ko-KR" altLang="en-US" dirty="0">
                <a:effectLst/>
                <a:latin typeface="Helvetica" pitchFamily="2" charset="0"/>
              </a:rPr>
              <a:t>만이 공유되는 경우</a:t>
            </a:r>
            <a:endParaRPr lang="en-US" altLang="ko-KR" dirty="0">
              <a:effectLst/>
              <a:latin typeface="Helvetica" pitchFamily="2" charset="0"/>
            </a:endParaRPr>
          </a:p>
          <a:p>
            <a:endParaRPr lang="en-US" altLang="ko-KR" sz="2400" dirty="0">
              <a:effectLst/>
              <a:latin typeface="Helvetica" pitchFamily="2" charset="0"/>
            </a:endParaRPr>
          </a:p>
          <a:p>
            <a:r>
              <a:rPr lang="ko-KR" altLang="en-US" sz="2400" dirty="0">
                <a:effectLst/>
                <a:latin typeface="Helvetica" pitchFamily="2" charset="0"/>
              </a:rPr>
              <a:t>본 논문에서는 양자회로 최적화 기법 조사를 통해 양자회로가 여러 방식으로 양자자원을 감소시킬 수 있다는 것을 확인</a:t>
            </a:r>
            <a:r>
              <a:rPr lang="ko-KR" altLang="en-US" sz="2400" dirty="0">
                <a:latin typeface="Helvetica" pitchFamily="2" charset="0"/>
              </a:rPr>
              <a:t>함</a:t>
            </a:r>
            <a:endParaRPr lang="en-US" altLang="ko-KR" sz="2400" dirty="0">
              <a:effectLst/>
              <a:latin typeface="Helvetica" pitchFamily="2" charset="0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631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EED45-8EB6-CC6F-3385-59499940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A7A86-A37F-ADCA-5196-3BA8D73D7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>
                <a:effectLst/>
                <a:latin typeface="Helvetica" pitchFamily="2" charset="0"/>
              </a:rPr>
              <a:t>앞선 연구들은 공격 대상 암호에 대해 양자회로로 구현하여 공격에 필요한 양자자원을 추정하는 연구를 진행함</a:t>
            </a:r>
            <a:endParaRPr lang="en-US" altLang="ko-KR" sz="2200" dirty="0">
              <a:effectLst/>
              <a:latin typeface="Helvetica" pitchFamily="2" charset="0"/>
            </a:endParaRPr>
          </a:p>
          <a:p>
            <a:r>
              <a:rPr lang="ko-KR" altLang="en-US" sz="2200" dirty="0"/>
              <a:t>현재는 양자컴퓨터의 </a:t>
            </a:r>
            <a:r>
              <a:rPr lang="ko-KR" altLang="en-US" sz="2200" b="1" dirty="0">
                <a:solidFill>
                  <a:schemeClr val="accent5"/>
                </a:solidFill>
              </a:rPr>
              <a:t>성능 한계</a:t>
            </a:r>
            <a:r>
              <a:rPr lang="en-US" altLang="ko-KR" sz="2200" dirty="0"/>
              <a:t>(</a:t>
            </a:r>
            <a:r>
              <a:rPr lang="ko-KR" altLang="en-US" sz="2200" dirty="0" err="1"/>
              <a:t>큐비트</a:t>
            </a:r>
            <a:r>
              <a:rPr lang="ko-KR" altLang="en-US" sz="2200" dirty="0"/>
              <a:t> 수</a:t>
            </a:r>
            <a:r>
              <a:rPr lang="en-US" altLang="ko-KR" sz="2200" dirty="0"/>
              <a:t>,</a:t>
            </a:r>
            <a:r>
              <a:rPr lang="ko-KR" altLang="en-US" sz="2200" dirty="0"/>
              <a:t> 오류 등</a:t>
            </a:r>
            <a:r>
              <a:rPr lang="en-US" altLang="ko-KR" sz="2200" dirty="0"/>
              <a:t>)</a:t>
            </a:r>
            <a:r>
              <a:rPr lang="ko-KR" altLang="en-US" sz="2200" dirty="0"/>
              <a:t>로 실질적인 동작이 어려움</a:t>
            </a:r>
            <a:endParaRPr lang="en-US" altLang="ko-KR" sz="2200" dirty="0"/>
          </a:p>
          <a:p>
            <a:r>
              <a:rPr lang="ko-KR" altLang="en-US" sz="2200" dirty="0">
                <a:effectLst/>
                <a:latin typeface="Helvetica" pitchFamily="2" charset="0"/>
              </a:rPr>
              <a:t>내결함성 양자컴퓨터에서 오류 정정에 더 많이 양자자원이 소모되기 때문에 암호공격에 예상되는 양자 자원보다 훨씬 많은 자원이 필요함</a:t>
            </a:r>
            <a:endParaRPr lang="en-US" altLang="ko-KR" sz="2200" dirty="0"/>
          </a:p>
          <a:p>
            <a:pPr lvl="1"/>
            <a:r>
              <a:rPr kumimoji="1" lang="ko-KR" altLang="en-US" sz="1800" b="1" dirty="0" err="1">
                <a:sym typeface="Wingdings" pitchFamily="2" charset="2"/>
              </a:rPr>
              <a:t>큐비트</a:t>
            </a:r>
            <a:r>
              <a:rPr kumimoji="1" lang="ko-KR" altLang="en-US" sz="1800" b="1" dirty="0">
                <a:sym typeface="Wingdings" pitchFamily="2" charset="2"/>
              </a:rPr>
              <a:t> 수 </a:t>
            </a:r>
            <a:r>
              <a:rPr kumimoji="1" lang="en-US" altLang="ko-KR" sz="1800" dirty="0">
                <a:sym typeface="Wingdings" pitchFamily="2" charset="2"/>
              </a:rPr>
              <a:t>:</a:t>
            </a:r>
            <a:r>
              <a:rPr kumimoji="1" lang="ko-KR" altLang="en-US" sz="1800" dirty="0">
                <a:sym typeface="Wingdings" pitchFamily="2" charset="2"/>
              </a:rPr>
              <a:t> 현재는 양자컴퓨터가 암호에 유효한 영향을 미치는데 필요한 </a:t>
            </a:r>
            <a:r>
              <a:rPr kumimoji="1" lang="ko-KR" altLang="en-US" sz="1800" dirty="0" err="1">
                <a:sym typeface="Wingdings" pitchFamily="2" charset="2"/>
              </a:rPr>
              <a:t>큐비트</a:t>
            </a:r>
            <a:r>
              <a:rPr kumimoji="1" lang="ko-KR" altLang="en-US" sz="1800" dirty="0">
                <a:sym typeface="Wingdings" pitchFamily="2" charset="2"/>
              </a:rPr>
              <a:t> 수보다 훨씬 못 미침</a:t>
            </a:r>
            <a:endParaRPr kumimoji="1" lang="en-US" altLang="ko-KR" sz="100" dirty="0">
              <a:sym typeface="Wingdings" pitchFamily="2" charset="2"/>
            </a:endParaRPr>
          </a:p>
          <a:p>
            <a:pPr lvl="1"/>
            <a:r>
              <a:rPr kumimoji="1" lang="ko-KR" altLang="en-US" sz="1800" b="1" dirty="0">
                <a:sym typeface="Wingdings" pitchFamily="2" charset="2"/>
              </a:rPr>
              <a:t>오류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en-US" altLang="ko-KR" sz="1800" dirty="0">
                <a:sym typeface="Wingdings" pitchFamily="2" charset="2"/>
              </a:rPr>
              <a:t>:</a:t>
            </a:r>
            <a:r>
              <a:rPr kumimoji="1" lang="ko-KR" altLang="en-US" sz="1800" dirty="0">
                <a:sym typeface="Wingdings" pitchFamily="2" charset="2"/>
              </a:rPr>
              <a:t> 현재 </a:t>
            </a:r>
            <a:r>
              <a:rPr kumimoji="1" lang="ko-KR" altLang="en-US" sz="1800" dirty="0"/>
              <a:t>최상의 하드웨어 </a:t>
            </a:r>
            <a:r>
              <a:rPr kumimoji="1" lang="en-US" altLang="ko-KR" sz="1800" dirty="0"/>
              <a:t>2 </a:t>
            </a:r>
            <a:r>
              <a:rPr kumimoji="1" lang="ko-KR" altLang="en-US" sz="1800" dirty="0" err="1"/>
              <a:t>큐비트</a:t>
            </a:r>
            <a:r>
              <a:rPr kumimoji="1" lang="ko-KR" altLang="en-US" sz="1800" dirty="0"/>
              <a:t> 게이트 당 오류율은 </a:t>
            </a:r>
            <a:r>
              <a:rPr kumimoji="1" lang="en-US" altLang="ko-KR" sz="1800" dirty="0"/>
              <a:t>0.1% </a:t>
            </a:r>
            <a:r>
              <a:rPr kumimoji="1" lang="ko-KR" altLang="en-US" sz="1800" dirty="0"/>
              <a:t>이상 </a:t>
            </a: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동작에 필요한 </a:t>
            </a:r>
            <a:r>
              <a:rPr kumimoji="1" lang="ko-KR" altLang="en-US" sz="1800" dirty="0" err="1">
                <a:sym typeface="Wingdings" pitchFamily="2" charset="2"/>
              </a:rPr>
              <a:t>큐비트</a:t>
            </a:r>
            <a:r>
              <a:rPr kumimoji="1" lang="ko-KR" altLang="en-US" sz="1800" dirty="0">
                <a:sym typeface="Wingdings" pitchFamily="2" charset="2"/>
              </a:rPr>
              <a:t> 외에 오류 수정을 위한 </a:t>
            </a:r>
            <a:r>
              <a:rPr kumimoji="1" lang="ko-KR" altLang="en-US" sz="1800" dirty="0" err="1">
                <a:sym typeface="Wingdings" pitchFamily="2" charset="2"/>
              </a:rPr>
              <a:t>큐비트</a:t>
            </a:r>
            <a:r>
              <a:rPr kumimoji="1" lang="ko-KR" altLang="en-US" sz="1800" dirty="0">
                <a:sym typeface="Wingdings" pitchFamily="2" charset="2"/>
              </a:rPr>
              <a:t> 추가 필요</a:t>
            </a:r>
            <a:endParaRPr lang="en-US" altLang="ko-KR" sz="2400" dirty="0">
              <a:effectLst/>
              <a:latin typeface="Helvetica" pitchFamily="2" charset="0"/>
            </a:endParaRPr>
          </a:p>
          <a:p>
            <a:pPr lvl="1">
              <a:buFont typeface="Wingdings" pitchFamily="2" charset="2"/>
              <a:buChar char="à"/>
            </a:pPr>
            <a:endParaRPr lang="en-US" altLang="ko-KR" sz="1100" dirty="0">
              <a:effectLst/>
              <a:latin typeface="Helvetica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6DE6AB-7B51-6AEE-256A-F8A8D9F38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17"/>
          <a:stretch/>
        </p:blipFill>
        <p:spPr>
          <a:xfrm>
            <a:off x="1254625" y="4239404"/>
            <a:ext cx="5119672" cy="2245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E7F5A8-0346-8EBC-E427-AF5033252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713" y="4073891"/>
            <a:ext cx="3017712" cy="2410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026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C690B-B985-E465-F4F1-EA245470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628CD-3AEA-3AB9-8FEF-C3C4FFC86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8347" y="1113889"/>
            <a:ext cx="11595306" cy="762163"/>
          </a:xfrm>
        </p:spPr>
        <p:txBody>
          <a:bodyPr>
            <a:noAutofit/>
          </a:bodyPr>
          <a:lstStyle/>
          <a:p>
            <a:r>
              <a:rPr lang="ko-KR" altLang="en-US" sz="2000" dirty="0">
                <a:effectLst/>
                <a:latin typeface="Helvetica" pitchFamily="2" charset="0"/>
              </a:rPr>
              <a:t>내결함성 모델에서는 </a:t>
            </a:r>
            <a:r>
              <a:rPr lang="en" altLang="ko-Kore-KR" sz="2000" dirty="0" err="1">
                <a:effectLst/>
                <a:latin typeface="Helvetica" pitchFamily="2" charset="0"/>
              </a:rPr>
              <a:t>Clifford+T</a:t>
            </a:r>
            <a:r>
              <a:rPr lang="en" altLang="ko-Kore-KR" sz="2000" dirty="0">
                <a:effectLst/>
                <a:latin typeface="Helvetica" pitchFamily="2" charset="0"/>
              </a:rPr>
              <a:t> </a:t>
            </a:r>
            <a:r>
              <a:rPr lang="ko-KR" altLang="en-US" sz="2000" dirty="0">
                <a:effectLst/>
                <a:latin typeface="Helvetica" pitchFamily="2" charset="0"/>
              </a:rPr>
              <a:t>게이트로 구성된 회로에서 </a:t>
            </a:r>
            <a:r>
              <a:rPr lang="en" altLang="ko-Kore-KR" sz="2000" dirty="0">
                <a:effectLst/>
                <a:latin typeface="Helvetica" pitchFamily="2" charset="0"/>
              </a:rPr>
              <a:t>T </a:t>
            </a:r>
            <a:r>
              <a:rPr lang="ko-KR" altLang="en-US" sz="2000" dirty="0">
                <a:effectLst/>
                <a:latin typeface="Helvetica" pitchFamily="2" charset="0"/>
              </a:rPr>
              <a:t>게이트를 구현하는 것이 다른 모든 게이트를 구현하는 것 보다 훨씬 어렵고 </a:t>
            </a:r>
            <a:r>
              <a:rPr lang="en" altLang="ko-Kore-KR" sz="2000" dirty="0">
                <a:effectLst/>
                <a:latin typeface="Helvetica" pitchFamily="2" charset="0"/>
              </a:rPr>
              <a:t>T-depth</a:t>
            </a:r>
            <a:r>
              <a:rPr lang="ko-KR" altLang="en-US" sz="2000" dirty="0">
                <a:effectLst/>
                <a:latin typeface="Helvetica" pitchFamily="2" charset="0"/>
              </a:rPr>
              <a:t>가 회로의 실행 시간에 직접적으로 결정한다고 알려짐</a:t>
            </a:r>
            <a:endParaRPr lang="en-US" altLang="ko-KR" sz="2000" dirty="0">
              <a:effectLst/>
              <a:latin typeface="Helvetica" pitchFamily="2" charset="0"/>
            </a:endParaRPr>
          </a:p>
          <a:p>
            <a:r>
              <a:rPr lang="ko-KR" altLang="en-US" sz="2000" dirty="0">
                <a:effectLst/>
                <a:latin typeface="Helvetica" pitchFamily="2" charset="0"/>
              </a:rPr>
              <a:t>기존 양자회로 구현에 대해 </a:t>
            </a:r>
            <a:r>
              <a:rPr lang="en" altLang="ko-Kore-KR" sz="2000" dirty="0">
                <a:effectLst/>
                <a:latin typeface="Helvetica" pitchFamily="2" charset="0"/>
              </a:rPr>
              <a:t>T-count </a:t>
            </a:r>
            <a:r>
              <a:rPr lang="ko-KR" altLang="en-US" sz="2000" dirty="0">
                <a:effectLst/>
                <a:latin typeface="Helvetica" pitchFamily="2" charset="0"/>
              </a:rPr>
              <a:t>및 </a:t>
            </a:r>
            <a:r>
              <a:rPr lang="en" altLang="ko-Kore-KR" sz="2000" dirty="0">
                <a:effectLst/>
                <a:latin typeface="Helvetica" pitchFamily="2" charset="0"/>
              </a:rPr>
              <a:t>T-depth</a:t>
            </a:r>
            <a:r>
              <a:rPr lang="ko-KR" altLang="en-US" sz="2000" dirty="0" err="1">
                <a:effectLst/>
                <a:latin typeface="Helvetica" pitchFamily="2" charset="0"/>
              </a:rPr>
              <a:t>를</a:t>
            </a:r>
            <a:r>
              <a:rPr lang="ko-KR" altLang="en-US" sz="2000" dirty="0">
                <a:effectLst/>
                <a:latin typeface="Helvetica" pitchFamily="2" charset="0"/>
              </a:rPr>
              <a:t> 줄이기 위한 연구들을 진행하고 있으며 병렬구현</a:t>
            </a:r>
            <a:r>
              <a:rPr lang="en-US" altLang="ko-KR" sz="2000" dirty="0">
                <a:effectLst/>
                <a:latin typeface="Helvetica" pitchFamily="2" charset="0"/>
              </a:rPr>
              <a:t>, </a:t>
            </a:r>
            <a:r>
              <a:rPr lang="ko-KR" altLang="en-US" sz="2000" dirty="0">
                <a:effectLst/>
                <a:latin typeface="Helvetica" pitchFamily="2" charset="0"/>
              </a:rPr>
              <a:t>게이트 조합 등의 방법을 시도함</a:t>
            </a:r>
            <a:endParaRPr lang="en-US" altLang="ko-KR" sz="1400" dirty="0">
              <a:latin typeface="Helvetica" pitchFamily="2" charset="0"/>
            </a:endParaRPr>
          </a:p>
          <a:p>
            <a:endParaRPr lang="en-US" altLang="ko-KR" sz="2000" dirty="0">
              <a:effectLst/>
              <a:latin typeface="Helvetica" pitchFamily="2" charset="0"/>
            </a:endParaRPr>
          </a:p>
          <a:p>
            <a:endParaRPr lang="en-US" altLang="ko-KR" sz="2000" dirty="0">
              <a:effectLst/>
              <a:latin typeface="Helvetica" pitchFamily="2" charset="0"/>
            </a:endParaRPr>
          </a:p>
          <a:p>
            <a:endParaRPr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F55541-103A-B1CE-2727-A06147E73424}"/>
              </a:ext>
            </a:extLst>
          </p:cNvPr>
          <p:cNvSpPr txBox="1"/>
          <p:nvPr/>
        </p:nvSpPr>
        <p:spPr>
          <a:xfrm>
            <a:off x="411920" y="2675583"/>
            <a:ext cx="9169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/>
                </a:solidFill>
                <a:effectLst/>
                <a:latin typeface="Helvetica" pitchFamily="2" charset="0"/>
              </a:rPr>
              <a:t>본 논문에서는 양자회로에 대한 최적화 기법 및 적용에 대한 연구 동향을 살펴봄</a:t>
            </a:r>
            <a:endParaRPr lang="en-US" altLang="ko-KR" sz="2000" b="1" dirty="0">
              <a:solidFill>
                <a:schemeClr val="accent5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61287-875D-90BF-01DB-6A9F7FD6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배경지식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BBC1914-411C-2C07-2FDB-CE5EC75B1B6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1046378"/>
                <a:ext cx="11369675" cy="56038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ko-KR" sz="2200" b="1" dirty="0">
                    <a:latin typeface="+mn-ea"/>
                  </a:rPr>
                  <a:t>[</a:t>
                </a:r>
                <a:r>
                  <a:rPr kumimoji="1" lang="ko-KR" altLang="en-US" sz="2200" b="1" dirty="0" err="1">
                    <a:latin typeface="+mn-ea"/>
                  </a:rPr>
                  <a:t>그루버</a:t>
                </a:r>
                <a:r>
                  <a:rPr kumimoji="1" lang="ko-KR" altLang="en-US" sz="2200" b="1" dirty="0">
                    <a:latin typeface="+mn-ea"/>
                  </a:rPr>
                  <a:t> 알고리즘</a:t>
                </a:r>
                <a:r>
                  <a:rPr kumimoji="1" lang="en-US" altLang="ko-KR" sz="2200" b="1" dirty="0">
                    <a:latin typeface="+mn-ea"/>
                  </a:rPr>
                  <a:t>]</a:t>
                </a:r>
                <a:endParaRPr kumimoji="1" lang="en-US" altLang="ko-Kore-KR" sz="2200" b="1" dirty="0">
                  <a:latin typeface="+mn-ea"/>
                </a:endParaRPr>
              </a:p>
              <a:p>
                <a:r>
                  <a:rPr kumimoji="1" lang="en-US" altLang="ko-Kore-KR" sz="2000" dirty="0">
                    <a:latin typeface="+mn-ea"/>
                  </a:rPr>
                  <a:t>1996</a:t>
                </a:r>
                <a:r>
                  <a:rPr kumimoji="1" lang="ko-Kore-KR" altLang="en-US" sz="2000" dirty="0">
                    <a:latin typeface="+mn-ea"/>
                  </a:rPr>
                  <a:t>년</a:t>
                </a:r>
                <a:r>
                  <a:rPr kumimoji="1" lang="ko-KR" altLang="en-US" sz="2000" dirty="0">
                    <a:latin typeface="+mn-ea"/>
                  </a:rPr>
                  <a:t> </a:t>
                </a:r>
                <a:r>
                  <a:rPr kumimoji="1" lang="en-US" altLang="ko-KR" sz="2000" dirty="0" err="1">
                    <a:latin typeface="+mn-ea"/>
                  </a:rPr>
                  <a:t>Lov</a:t>
                </a:r>
                <a:r>
                  <a:rPr kumimoji="1" lang="en-US" altLang="ko-KR" sz="2000" dirty="0">
                    <a:latin typeface="+mn-ea"/>
                  </a:rPr>
                  <a:t> Grover</a:t>
                </a:r>
                <a:r>
                  <a:rPr kumimoji="1" lang="ko-KR" altLang="en-US" sz="2000" dirty="0">
                    <a:latin typeface="+mn-ea"/>
                  </a:rPr>
                  <a:t>가 제안한 양자 알고리즘</a:t>
                </a:r>
                <a:endParaRPr kumimoji="1" lang="en-US" altLang="ko-KR" sz="2000" dirty="0">
                  <a:latin typeface="+mn-ea"/>
                </a:endParaRPr>
              </a:p>
              <a:p>
                <a:r>
                  <a:rPr kumimoji="1" lang="ko-KR" altLang="en-US" sz="2000" dirty="0">
                    <a:latin typeface="+mn-ea"/>
                  </a:rPr>
                  <a:t>블랙박스 함수에 대한 특정 출력을 생성하는 입력을 높은 확률로 찾기 위해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+mn-ea"/>
                      </a:rPr>
                      <m:t>𝑁</m:t>
                    </m:r>
                  </m:oMath>
                </a14:m>
                <a:r>
                  <a:rPr kumimoji="1" lang="ko-KR" altLang="en-US" sz="2000" dirty="0">
                    <a:latin typeface="+mn-ea"/>
                  </a:rPr>
                  <a:t>개의 입력 도메인을 탐색</a:t>
                </a:r>
                <a:endParaRPr kumimoji="1" lang="en-US" altLang="ko-KR" sz="2000" dirty="0">
                  <a:latin typeface="+mn-ea"/>
                </a:endParaRPr>
              </a:p>
              <a:p>
                <a:pPr lvl="1"/>
                <a:r>
                  <a:rPr kumimoji="1" lang="ko-KR" altLang="en-US" sz="1800" dirty="0">
                    <a:latin typeface="+mn-ea"/>
                  </a:rPr>
                  <a:t>일반 컴퓨터 </a:t>
                </a:r>
                <a:r>
                  <a:rPr kumimoji="1" lang="en-US" altLang="ko-KR" sz="1800" dirty="0">
                    <a:latin typeface="+mn-ea"/>
                  </a:rPr>
                  <a:t>:</a:t>
                </a:r>
                <a:r>
                  <a:rPr kumimoji="1" lang="ko-KR" altLang="en-US" sz="1800" dirty="0">
                    <a:latin typeface="+mn-ea"/>
                  </a:rPr>
                  <a:t> </a:t>
                </a:r>
                <a:r>
                  <a:rPr kumimoji="1" lang="en-US" altLang="ko-KR" sz="1800" dirty="0">
                    <a:latin typeface="+mn-ea"/>
                  </a:rPr>
                  <a:t>O(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+mn-ea"/>
                      </a:rPr>
                      <m:t>𝑁</m:t>
                    </m:r>
                  </m:oMath>
                </a14:m>
                <a:r>
                  <a:rPr kumimoji="1" lang="en-US" altLang="ko-KR" sz="1800" dirty="0">
                    <a:latin typeface="+mn-ea"/>
                  </a:rPr>
                  <a:t>) </a:t>
                </a:r>
                <a:r>
                  <a:rPr kumimoji="1" lang="ko-KR" altLang="en-US" sz="1800" dirty="0">
                    <a:latin typeface="+mn-ea"/>
                  </a:rPr>
                  <a:t>계산 복잡도</a:t>
                </a:r>
                <a:endParaRPr kumimoji="1" lang="en-US" altLang="ko-KR" sz="1800" dirty="0">
                  <a:latin typeface="+mn-ea"/>
                </a:endParaRPr>
              </a:p>
              <a:p>
                <a:pPr lvl="1"/>
                <a:r>
                  <a:rPr kumimoji="1" lang="ko-KR" altLang="en-US" sz="1800" dirty="0">
                    <a:latin typeface="+mn-ea"/>
                  </a:rPr>
                  <a:t>양자 컴퓨터 </a:t>
                </a:r>
                <a:r>
                  <a:rPr kumimoji="1" lang="en-US" altLang="ko-KR" sz="1800" dirty="0">
                    <a:latin typeface="+mn-ea"/>
                  </a:rPr>
                  <a:t>(Grover</a:t>
                </a:r>
                <a:r>
                  <a:rPr kumimoji="1" lang="ko-KR" altLang="en-US" sz="1800" dirty="0">
                    <a:latin typeface="+mn-ea"/>
                  </a:rPr>
                  <a:t> 알고리즘</a:t>
                </a:r>
                <a:r>
                  <a:rPr kumimoji="1" lang="en-US" altLang="ko-KR" sz="1800" dirty="0">
                    <a:latin typeface="+mn-ea"/>
                  </a:rPr>
                  <a:t>)</a:t>
                </a:r>
                <a:r>
                  <a:rPr kumimoji="1" lang="ko-KR" altLang="en-US" sz="1800" dirty="0">
                    <a:latin typeface="+mn-ea"/>
                  </a:rPr>
                  <a:t> </a:t>
                </a:r>
                <a:r>
                  <a:rPr kumimoji="1" lang="en-US" altLang="ko-KR" sz="1800" dirty="0">
                    <a:latin typeface="+mn-ea"/>
                  </a:rPr>
                  <a:t>:</a:t>
                </a:r>
                <a:r>
                  <a:rPr kumimoji="1" lang="ko-KR" altLang="en-US" sz="1800" dirty="0">
                    <a:latin typeface="+mn-ea"/>
                  </a:rPr>
                  <a:t> </a:t>
                </a:r>
                <a:r>
                  <a:rPr kumimoji="1" lang="en-US" altLang="ko-KR" sz="1800" dirty="0">
                    <a:latin typeface="+mn-ea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R" sz="1800" i="1" smtClean="0">
                            <a:latin typeface="+mn-ea"/>
                          </a:rPr>
                        </m:ctrlPr>
                      </m:radPr>
                      <m:deg/>
                      <m:e>
                        <m:r>
                          <a:rPr kumimoji="1" lang="en-US" altLang="ko-KR" sz="1800" b="0" i="1" smtClean="0">
                            <a:latin typeface="+mn-ea"/>
                          </a:rPr>
                          <m:t>𝑁</m:t>
                        </m:r>
                      </m:e>
                    </m:rad>
                  </m:oMath>
                </a14:m>
                <a:r>
                  <a:rPr kumimoji="1" lang="en-US" altLang="ko-KR" sz="1800" dirty="0">
                    <a:latin typeface="+mn-ea"/>
                  </a:rPr>
                  <a:t>)</a:t>
                </a:r>
                <a:r>
                  <a:rPr kumimoji="1" lang="ko-KR" altLang="en-US" sz="1800" dirty="0">
                    <a:latin typeface="+mn-ea"/>
                  </a:rPr>
                  <a:t> 계산 복잡도</a:t>
                </a:r>
                <a:endParaRPr kumimoji="1" lang="en-US" altLang="ko-KR" sz="1800" dirty="0">
                  <a:latin typeface="+mn-ea"/>
                </a:endParaRPr>
              </a:p>
              <a:p>
                <a:pPr lvl="1"/>
                <a:endParaRPr kumimoji="1" lang="en-US" altLang="ko-KR" sz="2000" dirty="0">
                  <a:latin typeface="+mn-ea"/>
                </a:endParaRPr>
              </a:p>
              <a:p>
                <a:r>
                  <a:rPr kumimoji="1" lang="en-US" altLang="ko-KR" sz="2000" dirty="0">
                    <a:latin typeface="+mn-ea"/>
                  </a:rPr>
                  <a:t>Grover </a:t>
                </a:r>
                <a:r>
                  <a:rPr kumimoji="1" lang="ko-KR" altLang="en-US" sz="2000" dirty="0">
                    <a:latin typeface="+mn-ea"/>
                  </a:rPr>
                  <a:t>알고리즘을 블록 암호 및 해시함수에 대한 공격에 사용할 수 있음</a:t>
                </a:r>
                <a:endParaRPr kumimoji="1" lang="en-US" altLang="ko-KR" sz="2000" dirty="0">
                  <a:latin typeface="+mn-ea"/>
                </a:endParaRPr>
              </a:p>
              <a:p>
                <a:pPr marL="457200" lvl="1" indent="0">
                  <a:buNone/>
                </a:pPr>
                <a:endParaRPr kumimoji="1" lang="en-US" altLang="ko-KR" sz="400" dirty="0">
                  <a:latin typeface="+mn-ea"/>
                </a:endParaRPr>
              </a:p>
              <a:p>
                <a:pPr marL="457200" lvl="1" indent="0">
                  <a:buNone/>
                </a:pPr>
                <a:r>
                  <a:rPr kumimoji="1" lang="en-US" altLang="ko-KR" sz="1800" dirty="0">
                    <a:latin typeface="+mn-ea"/>
                  </a:rPr>
                  <a:t>1.</a:t>
                </a:r>
                <a:r>
                  <a:rPr kumimoji="1" lang="ko-KR" altLang="en-US" sz="1800" dirty="0">
                    <a:latin typeface="+mn-ea"/>
                  </a:rPr>
                  <a:t> 블록암호 </a:t>
                </a:r>
                <a:r>
                  <a:rPr kumimoji="1" lang="en-US" altLang="ko-KR" sz="1800" dirty="0">
                    <a:latin typeface="+mn-ea"/>
                    <a:sym typeface="Wingdings" pitchFamily="2" charset="2"/>
                  </a:rPr>
                  <a:t></a:t>
                </a:r>
                <a:r>
                  <a:rPr kumimoji="1" lang="ko-KR" altLang="en-US" sz="1800" dirty="0">
                    <a:latin typeface="+mn-ea"/>
                    <a:sym typeface="Wingdings" pitchFamily="2" charset="2"/>
                  </a:rPr>
                  <a:t> </a:t>
                </a:r>
                <a:r>
                  <a:rPr kumimoji="1" lang="en-US" altLang="ko-KR" sz="1800" dirty="0">
                    <a:latin typeface="+mn-ea"/>
                    <a:sym typeface="Wingdings" pitchFamily="2" charset="2"/>
                  </a:rPr>
                  <a:t>brute force attack </a:t>
                </a:r>
                <a:r>
                  <a:rPr kumimoji="1" lang="ko-KR" altLang="en-US" sz="1800" dirty="0">
                    <a:latin typeface="+mn-ea"/>
                    <a:sym typeface="Wingdings" pitchFamily="2" charset="2"/>
                  </a:rPr>
                  <a:t>가속화</a:t>
                </a:r>
                <a:endParaRPr kumimoji="1" lang="en-US" altLang="ko-KR" sz="1800" dirty="0">
                  <a:latin typeface="+mn-ea"/>
                </a:endParaRPr>
              </a:p>
              <a:p>
                <a:pPr marL="457200" lvl="1" indent="0">
                  <a:buNone/>
                </a:pPr>
                <a:r>
                  <a:rPr kumimoji="1" lang="en-US" altLang="ko-KR" sz="1800" dirty="0">
                    <a:latin typeface="+mn-ea"/>
                  </a:rPr>
                  <a:t>2.</a:t>
                </a:r>
                <a:r>
                  <a:rPr kumimoji="1" lang="ko-KR" altLang="en-US" sz="1800" dirty="0">
                    <a:latin typeface="+mn-ea"/>
                  </a:rPr>
                  <a:t> 해시함수 </a:t>
                </a:r>
                <a:r>
                  <a:rPr kumimoji="1" lang="en-US" altLang="ko-KR" sz="1800" dirty="0">
                    <a:latin typeface="+mn-ea"/>
                    <a:sym typeface="Wingdings" pitchFamily="2" charset="2"/>
                  </a:rPr>
                  <a:t></a:t>
                </a:r>
                <a:r>
                  <a:rPr kumimoji="1" lang="ko-KR" altLang="en-US" sz="1800" dirty="0">
                    <a:latin typeface="+mn-ea"/>
                    <a:sym typeface="Wingdings" pitchFamily="2" charset="2"/>
                  </a:rPr>
                  <a:t> </a:t>
                </a:r>
                <a:r>
                  <a:rPr kumimoji="1" lang="en-US" altLang="ko-KR" sz="1800" dirty="0">
                    <a:latin typeface="+mn-ea"/>
                    <a:sym typeface="Wingdings" pitchFamily="2" charset="2"/>
                  </a:rPr>
                  <a:t>pre-image attack </a:t>
                </a:r>
                <a:r>
                  <a:rPr kumimoji="1" lang="ko-KR" altLang="en-US" sz="1800" dirty="0">
                    <a:latin typeface="+mn-ea"/>
                    <a:sym typeface="Wingdings" pitchFamily="2" charset="2"/>
                  </a:rPr>
                  <a:t>가속화</a:t>
                </a:r>
                <a:endParaRPr kumimoji="1" lang="en-US" altLang="ko-KR" sz="1800" dirty="0">
                  <a:latin typeface="+mn-ea"/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endParaRPr kumimoji="1" lang="en-US" altLang="ko-KR" sz="1200" dirty="0">
                  <a:latin typeface="+mn-ea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kumimoji="1" lang="en-US" altLang="ko-KR" sz="2200" b="1" dirty="0">
                    <a:latin typeface="+mn-ea"/>
                    <a:sym typeface="Wingdings" pitchFamily="2" charset="2"/>
                  </a:rPr>
                  <a:t>[</a:t>
                </a:r>
                <a:r>
                  <a:rPr kumimoji="1" lang="ko-KR" altLang="en-US" sz="2200" b="1" dirty="0" err="1">
                    <a:latin typeface="+mn-ea"/>
                    <a:sym typeface="Wingdings" pitchFamily="2" charset="2"/>
                  </a:rPr>
                  <a:t>쇼어</a:t>
                </a:r>
                <a:r>
                  <a:rPr kumimoji="1" lang="ko-KR" altLang="en-US" sz="2200" b="1" dirty="0">
                    <a:latin typeface="+mn-ea"/>
                    <a:sym typeface="Wingdings" pitchFamily="2" charset="2"/>
                  </a:rPr>
                  <a:t> 알고리즘</a:t>
                </a:r>
                <a:r>
                  <a:rPr kumimoji="1" lang="en-US" altLang="ko-KR" sz="2200" b="1" dirty="0">
                    <a:latin typeface="+mn-ea"/>
                    <a:sym typeface="Wingdings" pitchFamily="2" charset="2"/>
                  </a:rPr>
                  <a:t>]</a:t>
                </a:r>
              </a:p>
              <a:p>
                <a:r>
                  <a:rPr kumimoji="1" lang="en-US" altLang="ko-KR" sz="2000" dirty="0">
                    <a:latin typeface="+mn-ea"/>
                    <a:sym typeface="Wingdings" pitchFamily="2" charset="2"/>
                  </a:rPr>
                  <a:t>1994</a:t>
                </a:r>
                <a:r>
                  <a:rPr kumimoji="1" lang="ko-KR" altLang="en-US" sz="2000" dirty="0">
                    <a:latin typeface="+mn-ea"/>
                    <a:sym typeface="Wingdings" pitchFamily="2" charset="2"/>
                  </a:rPr>
                  <a:t>년 </a:t>
                </a:r>
                <a:r>
                  <a:rPr kumimoji="1" lang="en-US" altLang="ko-KR" sz="2000" dirty="0">
                    <a:latin typeface="+mn-ea"/>
                    <a:sym typeface="Wingdings" pitchFamily="2" charset="2"/>
                  </a:rPr>
                  <a:t>Peter </a:t>
                </a:r>
                <a:r>
                  <a:rPr kumimoji="1" lang="en-US" altLang="ko-KR" sz="2000" dirty="0" err="1">
                    <a:latin typeface="+mn-ea"/>
                    <a:sym typeface="Wingdings" pitchFamily="2" charset="2"/>
                  </a:rPr>
                  <a:t>shor</a:t>
                </a:r>
                <a:r>
                  <a:rPr kumimoji="1" lang="ko-KR" altLang="en-US" sz="2000" dirty="0">
                    <a:latin typeface="+mn-ea"/>
                    <a:sym typeface="Wingdings" pitchFamily="2" charset="2"/>
                  </a:rPr>
                  <a:t>가 제안한 양자 알고리즘</a:t>
                </a:r>
                <a:endParaRPr kumimoji="1" lang="en-US" altLang="ko-KR" sz="2000" dirty="0">
                  <a:latin typeface="+mn-ea"/>
                  <a:sym typeface="Wingdings" pitchFamily="2" charset="2"/>
                </a:endParaRPr>
              </a:p>
              <a:p>
                <a:r>
                  <a:rPr kumimoji="1" lang="en-US" altLang="ko-KR" sz="2000" dirty="0">
                    <a:latin typeface="+mn-ea"/>
                    <a:sym typeface="Wingdings" pitchFamily="2" charset="2"/>
                  </a:rPr>
                  <a:t>Shor </a:t>
                </a:r>
                <a:r>
                  <a:rPr kumimoji="1" lang="ko-KR" altLang="en-US" sz="2000" dirty="0">
                    <a:latin typeface="+mn-ea"/>
                    <a:sym typeface="Wingdings" pitchFamily="2" charset="2"/>
                  </a:rPr>
                  <a:t>알고리즘을 공개키 암호에 대한 공격에 사용할 수 있음</a:t>
                </a:r>
                <a:endParaRPr kumimoji="1" lang="en-US" altLang="ko-KR" sz="2000" dirty="0">
                  <a:latin typeface="+mn-ea"/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r>
                  <a:rPr kumimoji="1" lang="ko-KR" altLang="en-US" sz="1800" dirty="0">
                    <a:latin typeface="+mn-ea"/>
                    <a:sym typeface="Wingdings" pitchFamily="2" charset="2"/>
                  </a:rPr>
                  <a:t>공개키 암호 </a:t>
                </a:r>
                <a:r>
                  <a:rPr kumimoji="1" lang="en-US" altLang="ko-KR" sz="1800" dirty="0">
                    <a:latin typeface="+mn-ea"/>
                    <a:sym typeface="Wingdings" pitchFamily="2" charset="2"/>
                  </a:rPr>
                  <a:t></a:t>
                </a:r>
                <a:r>
                  <a:rPr kumimoji="1" lang="ko-KR" altLang="en-US" sz="1800" dirty="0">
                    <a:latin typeface="+mn-ea"/>
                    <a:sym typeface="Wingdings" pitchFamily="2" charset="2"/>
                  </a:rPr>
                  <a:t> 정수 분해를 다항시간 내로 실행</a:t>
                </a:r>
                <a:endParaRPr kumimoji="1" lang="en-US" altLang="ko-KR" sz="1800" dirty="0">
                  <a:latin typeface="+mn-ea"/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BBC1914-411C-2C07-2FDB-CE5EC75B1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1046378"/>
                <a:ext cx="11369675" cy="5603875"/>
              </a:xfrm>
              <a:blipFill>
                <a:blip r:embed="rId2"/>
                <a:stretch>
                  <a:fillRect l="-670" t="-13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03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1C3E-80C1-482D-EB55-988A3028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배경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지식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B9EAB-4B63-E3E9-6987-53D01C72F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양자</a:t>
            </a:r>
            <a:r>
              <a:rPr kumimoji="1" lang="ko-KR" altLang="en-US" dirty="0"/>
              <a:t> 게이트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sz="2200" dirty="0"/>
              <a:t>양자 회로에서 </a:t>
            </a:r>
            <a:r>
              <a:rPr kumimoji="1" lang="en" altLang="ko-Kore-KR" sz="2200" dirty="0" err="1"/>
              <a:t>Clifford+T</a:t>
            </a:r>
            <a:r>
              <a:rPr kumimoji="1" lang="en" altLang="ko-Kore-KR" sz="2200" dirty="0"/>
              <a:t> </a:t>
            </a:r>
            <a:r>
              <a:rPr kumimoji="1" lang="ko-KR" altLang="en-US" sz="2200" dirty="0"/>
              <a:t>세트는 내결함성 게이트 세트를 형성</a:t>
            </a:r>
            <a:endParaRPr kumimoji="1" lang="en-US" altLang="ko-KR" sz="2200" dirty="0"/>
          </a:p>
          <a:p>
            <a:pPr marL="457200" lvl="1" indent="0">
              <a:buNone/>
            </a:pPr>
            <a:r>
              <a:rPr kumimoji="1" lang="en" altLang="ko-Kore-KR" sz="2200" dirty="0"/>
              <a:t>H, CNOT, T </a:t>
            </a:r>
            <a:r>
              <a:rPr kumimoji="1" lang="ko-KR" altLang="en-US" sz="2200" dirty="0"/>
              <a:t>게이트는 </a:t>
            </a:r>
            <a:r>
              <a:rPr kumimoji="1" lang="en" altLang="ko-Kore-KR" sz="2200" dirty="0" err="1"/>
              <a:t>Clifford+T</a:t>
            </a:r>
            <a:r>
              <a:rPr kumimoji="1" lang="en" altLang="ko-Kore-KR" sz="2200" dirty="0"/>
              <a:t> </a:t>
            </a:r>
            <a:r>
              <a:rPr kumimoji="1" lang="ko-KR" altLang="en-US" sz="2200" dirty="0"/>
              <a:t>집합에서의 최초 생성 집합임</a:t>
            </a:r>
            <a:endParaRPr kumimoji="1" lang="en-US" altLang="ko-KR" sz="2200" dirty="0"/>
          </a:p>
          <a:p>
            <a:pPr marL="457200" lvl="1" indent="0">
              <a:buNone/>
            </a:pPr>
            <a:r>
              <a:rPr kumimoji="1" lang="ko-KR" altLang="en-US" sz="2200" dirty="0"/>
              <a:t>연속적인 </a:t>
            </a:r>
            <a:r>
              <a:rPr kumimoji="1" lang="en" altLang="ko-Kore-KR" sz="2200" dirty="0"/>
              <a:t>T </a:t>
            </a:r>
            <a:r>
              <a:rPr kumimoji="1" lang="ko-KR" altLang="en-US" sz="2200" dirty="0"/>
              <a:t>게이트는 </a:t>
            </a:r>
            <a:r>
              <a:rPr kumimoji="1" lang="en" altLang="ko-Kore-KR" sz="2200" dirty="0"/>
              <a:t>phase </a:t>
            </a:r>
            <a:r>
              <a:rPr kumimoji="1" lang="ko-KR" altLang="en-US" sz="2200" dirty="0"/>
              <a:t>게이트로 대체될 수 있어 양자회로 비용을 줄일 수 있음</a:t>
            </a:r>
            <a:endParaRPr kumimoji="1" lang="en-US" altLang="ko-KR" sz="2200" dirty="0"/>
          </a:p>
          <a:p>
            <a:pPr marL="457200" lvl="1" indent="0">
              <a:buNone/>
            </a:pPr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DDA5055-8AF6-3966-7B9E-222B7C726ECB}"/>
              </a:ext>
            </a:extLst>
          </p:cNvPr>
          <p:cNvGrpSpPr/>
          <p:nvPr/>
        </p:nvGrpSpPr>
        <p:grpSpPr>
          <a:xfrm>
            <a:off x="2616864" y="3174351"/>
            <a:ext cx="6958271" cy="1834542"/>
            <a:chOff x="2653096" y="3429000"/>
            <a:chExt cx="6462317" cy="17037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87BEB95-0B44-41D2-FA0D-69CED0A9C3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964" r="22678"/>
            <a:stretch/>
          </p:blipFill>
          <p:spPr>
            <a:xfrm>
              <a:off x="6550339" y="3429000"/>
              <a:ext cx="2565074" cy="170378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7F46D7-C905-9C32-81E6-669B9175A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035"/>
            <a:stretch/>
          </p:blipFill>
          <p:spPr>
            <a:xfrm>
              <a:off x="2653096" y="3609703"/>
              <a:ext cx="3317398" cy="1336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43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8C658-3E27-03C1-28B0-DCA720A1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배경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지식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134D1C-ECA2-8931-DBE1-CD422B4F8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" altLang="ko-Kore-KR" dirty="0"/>
              <a:t>Toffoli </a:t>
            </a:r>
            <a:r>
              <a:rPr kumimoji="1" lang="ko-KR" altLang="en-US" dirty="0"/>
              <a:t>게이트는 </a:t>
            </a:r>
            <a:r>
              <a:rPr kumimoji="1" lang="en" altLang="ko-Kore-KR" dirty="0" err="1"/>
              <a:t>Clifford+T</a:t>
            </a:r>
            <a:r>
              <a:rPr kumimoji="1" lang="en" altLang="ko-Kore-KR" dirty="0"/>
              <a:t> </a:t>
            </a:r>
            <a:r>
              <a:rPr kumimoji="1" lang="ko-KR" altLang="en-US" dirty="0"/>
              <a:t>양자 게이트로 분해할 수 있는데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분해 방식은 다양함</a:t>
            </a:r>
            <a:endParaRPr kumimoji="1" lang="en-US" altLang="ko-KR" dirty="0"/>
          </a:p>
          <a:p>
            <a:pPr lvl="1"/>
            <a:endParaRPr kumimoji="1" lang="en-US" altLang="ko-Kore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8A084D-DBD5-0432-B3CA-2F955D879988}"/>
              </a:ext>
            </a:extLst>
          </p:cNvPr>
          <p:cNvGrpSpPr/>
          <p:nvPr/>
        </p:nvGrpSpPr>
        <p:grpSpPr>
          <a:xfrm>
            <a:off x="2690191" y="2357581"/>
            <a:ext cx="6811617" cy="4109481"/>
            <a:chOff x="2690191" y="2357581"/>
            <a:chExt cx="6811617" cy="410948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6E7749-E123-C7CA-4626-484F3E844FEE}"/>
                </a:ext>
              </a:extLst>
            </p:cNvPr>
            <p:cNvSpPr/>
            <p:nvPr/>
          </p:nvSpPr>
          <p:spPr>
            <a:xfrm>
              <a:off x="2690191" y="2357581"/>
              <a:ext cx="6811617" cy="4109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F83195-60BF-A8DF-0264-CE5CB43E17FB}"/>
                </a:ext>
              </a:extLst>
            </p:cNvPr>
            <p:cNvSpPr txBox="1"/>
            <p:nvPr/>
          </p:nvSpPr>
          <p:spPr>
            <a:xfrm>
              <a:off x="3030829" y="2479288"/>
              <a:ext cx="61303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" altLang="ko-Kore-KR" sz="2000" dirty="0"/>
                <a:t>T-depth: 3, T-count: 7 </a:t>
              </a:r>
              <a:r>
                <a:rPr kumimoji="1" lang="ko-KR" altLang="en-US" sz="2000" dirty="0"/>
                <a:t>로 분해한 </a:t>
              </a:r>
              <a:r>
                <a:rPr kumimoji="1" lang="en" altLang="ko-Kore-KR" sz="2000" dirty="0"/>
                <a:t>Toffoli </a:t>
              </a:r>
              <a:r>
                <a:rPr kumimoji="1" lang="ko-KR" altLang="en-US" sz="2000" dirty="0"/>
                <a:t>게이트</a:t>
              </a:r>
              <a:endParaRPr kumimoji="1" lang="ko-Kore-KR" altLang="en-US" sz="2000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C4535BD-28F5-0838-8C7E-7FD1E8F9D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030829" y="3054113"/>
              <a:ext cx="6130342" cy="3301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483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44F44-C62E-DC76-4FE1-48AF90F2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CAF7D-358F-9FC0-984D-5A5BE9932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T-depth </a:t>
            </a:r>
            <a:r>
              <a:rPr kumimoji="1" lang="ko-Kore-KR" altLang="en-US" dirty="0"/>
              <a:t>최적화</a:t>
            </a:r>
            <a:r>
              <a:rPr kumimoji="1" lang="ko-KR" altLang="en-US" dirty="0"/>
              <a:t> </a:t>
            </a:r>
            <a:r>
              <a:rPr kumimoji="1" lang="en-US" altLang="ko-KR" dirty="0"/>
              <a:t>tool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ore-KR" sz="2400" dirty="0"/>
              <a:t>[</a:t>
            </a:r>
            <a:r>
              <a:rPr kumimoji="1" lang="en-US" altLang="ko-KR" sz="2400" dirty="0"/>
              <a:t>1</a:t>
            </a:r>
            <a:r>
              <a:rPr kumimoji="1" lang="en-US" altLang="ko-Kore-KR" sz="2400" dirty="0"/>
              <a:t>]</a:t>
            </a:r>
            <a:r>
              <a:rPr kumimoji="1" lang="ko-KR" altLang="en-US" sz="2400" dirty="0"/>
              <a:t>에서 내결함성 양자 컴퓨터를 위한 양자회로의 </a:t>
            </a:r>
            <a:r>
              <a:rPr kumimoji="1" lang="en-US" altLang="ko-KR" sz="2400" dirty="0"/>
              <a:t>T-depth</a:t>
            </a:r>
            <a:r>
              <a:rPr kumimoji="1" lang="ko-KR" altLang="en-US" sz="2400" dirty="0"/>
              <a:t> 최적화 방식 제안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내결함성 양자컴퓨터에서 양자회로의 </a:t>
            </a:r>
            <a:r>
              <a:rPr kumimoji="1" lang="en-US" altLang="ko-KR" sz="2000" dirty="0"/>
              <a:t>T</a:t>
            </a:r>
            <a:r>
              <a:rPr kumimoji="1" lang="ko-KR" altLang="en-US" sz="2000" dirty="0"/>
              <a:t> 게이트에 가장 많은 비용을 필요로 함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제안하는 방식은 </a:t>
            </a:r>
            <a:r>
              <a:rPr kumimoji="1" lang="en-US" altLang="ko-KR" sz="2000" dirty="0" err="1"/>
              <a:t>Clifford+T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게이트로 구성된 양자회로를 추가적인 </a:t>
            </a:r>
            <a:r>
              <a:rPr kumimoji="1" lang="en-US" altLang="ko-KR" sz="2000" dirty="0"/>
              <a:t>ancilla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 </a:t>
            </a:r>
            <a:r>
              <a:rPr kumimoji="1" lang="ko-KR" altLang="en-US" sz="2000" dirty="0" err="1"/>
              <a:t>재합성</a:t>
            </a:r>
            <a:r>
              <a:rPr kumimoji="1" lang="ko-KR" altLang="en-US" sz="2000" dirty="0"/>
              <a:t> 하여 </a:t>
            </a:r>
            <a:r>
              <a:rPr kumimoji="1" lang="en-US" altLang="ko-KR" sz="2000" dirty="0"/>
              <a:t>T</a:t>
            </a:r>
            <a:r>
              <a:rPr kumimoji="1" lang="ko-KR" altLang="en-US" sz="2000" dirty="0"/>
              <a:t> 게이트를 최적으로 병렬화</a:t>
            </a:r>
            <a:endParaRPr kumimoji="1" lang="en-US" altLang="ko-KR" sz="2000" dirty="0"/>
          </a:p>
          <a:p>
            <a:pPr marL="914400" lvl="2" indent="0">
              <a:buNone/>
            </a:pP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 err="1">
                <a:sym typeface="Wingdings" pitchFamily="2" charset="2"/>
              </a:rPr>
              <a:t>메트로이드</a:t>
            </a:r>
            <a:r>
              <a:rPr kumimoji="1" lang="ko-KR" altLang="en-US" sz="1800" dirty="0">
                <a:sym typeface="Wingdings" pitchFamily="2" charset="2"/>
              </a:rPr>
              <a:t> 분할을 통한 </a:t>
            </a:r>
            <a:r>
              <a:rPr kumimoji="1" lang="en-US" altLang="ko-KR" sz="1800" dirty="0">
                <a:sym typeface="Wingdings" pitchFamily="2" charset="2"/>
              </a:rPr>
              <a:t>T-depth</a:t>
            </a:r>
            <a:r>
              <a:rPr kumimoji="1" lang="ko-KR" altLang="en-US" sz="1800" dirty="0">
                <a:sym typeface="Wingdings" pitchFamily="2" charset="2"/>
              </a:rPr>
              <a:t> 감소</a:t>
            </a:r>
            <a:endParaRPr kumimoji="1" lang="en-US" altLang="ko-KR" sz="1800" dirty="0">
              <a:sym typeface="Wingdings" pitchFamily="2" charset="2"/>
            </a:endParaRPr>
          </a:p>
          <a:p>
            <a:pPr lvl="1"/>
            <a:r>
              <a:rPr kumimoji="1" lang="ko-KR" altLang="en-US" sz="2000" dirty="0">
                <a:sym typeface="Wingdings" pitchFamily="2" charset="2"/>
              </a:rPr>
              <a:t>해당 자동화 </a:t>
            </a:r>
            <a:r>
              <a:rPr kumimoji="1" lang="en" altLang="ko-KR" sz="2000" dirty="0">
                <a:sym typeface="Wingdings" pitchFamily="2" charset="2"/>
              </a:rPr>
              <a:t>tool</a:t>
            </a:r>
            <a:r>
              <a:rPr kumimoji="1" lang="ko-KR" altLang="en-US" sz="2000" dirty="0">
                <a:sym typeface="Wingdings" pitchFamily="2" charset="2"/>
              </a:rPr>
              <a:t>은 </a:t>
            </a:r>
            <a:r>
              <a:rPr kumimoji="1" lang="en" altLang="ko-KR" sz="2000" dirty="0">
                <a:sym typeface="Wingdings" pitchFamily="2" charset="2"/>
              </a:rPr>
              <a:t>ancilla</a:t>
            </a:r>
            <a:r>
              <a:rPr kumimoji="1" lang="ko-KR" altLang="en-US" sz="2000" dirty="0">
                <a:sym typeface="Wingdings" pitchFamily="2" charset="2"/>
              </a:rPr>
              <a:t> 및 </a:t>
            </a:r>
            <a:r>
              <a:rPr kumimoji="1" lang="ko-KR" altLang="en-US" sz="2000" dirty="0" err="1">
                <a:sym typeface="Wingdings" pitchFamily="2" charset="2"/>
              </a:rPr>
              <a:t>큐비트</a:t>
            </a:r>
            <a:r>
              <a:rPr kumimoji="1" lang="ko-KR" altLang="en-US" sz="2000" dirty="0">
                <a:sym typeface="Wingdings" pitchFamily="2" charset="2"/>
              </a:rPr>
              <a:t> 수</a:t>
            </a:r>
            <a:r>
              <a:rPr kumimoji="1" lang="en-US" altLang="ko-KR" sz="2000" dirty="0">
                <a:sym typeface="Wingdings" pitchFamily="2" charset="2"/>
              </a:rPr>
              <a:t>,</a:t>
            </a:r>
            <a:r>
              <a:rPr kumimoji="1" lang="ko-KR" altLang="en-US" sz="2000" dirty="0">
                <a:sym typeface="Wingdings" pitchFamily="2" charset="2"/>
              </a:rPr>
              <a:t> 특정회로에 제한되지 않게 보편적으로 </a:t>
            </a:r>
            <a:r>
              <a:rPr kumimoji="1" lang="en" altLang="ko-KR" sz="2000" dirty="0">
                <a:sym typeface="Wingdings" pitchFamily="2" charset="2"/>
              </a:rPr>
              <a:t>T-depth</a:t>
            </a:r>
            <a:r>
              <a:rPr kumimoji="1" lang="ko-KR" altLang="en-US" sz="2000" dirty="0" err="1">
                <a:sym typeface="Wingdings" pitchFamily="2" charset="2"/>
              </a:rPr>
              <a:t>를</a:t>
            </a:r>
            <a:r>
              <a:rPr kumimoji="1" lang="ko-KR" altLang="en-US" sz="2000" dirty="0">
                <a:sym typeface="Wingdings" pitchFamily="2" charset="2"/>
              </a:rPr>
              <a:t> 최적화 함</a:t>
            </a:r>
            <a:endParaRPr kumimoji="1" lang="en-US" altLang="ko-KR" sz="2000" dirty="0">
              <a:sym typeface="Wingdings" pitchFamily="2" charset="2"/>
            </a:endParaRPr>
          </a:p>
          <a:p>
            <a:pPr lvl="1"/>
            <a:r>
              <a:rPr kumimoji="1" lang="ko-KR" altLang="en-US" sz="2000" dirty="0">
                <a:sym typeface="Wingdings" pitchFamily="2" charset="2"/>
              </a:rPr>
              <a:t>제한하는 기법은 추가적인 </a:t>
            </a:r>
            <a:r>
              <a:rPr kumimoji="1" lang="en-US" altLang="ko-KR" sz="2000" dirty="0">
                <a:sym typeface="Wingdings" pitchFamily="2" charset="2"/>
              </a:rPr>
              <a:t>ancilla </a:t>
            </a:r>
            <a:r>
              <a:rPr kumimoji="1" lang="ko-KR" altLang="en-US" sz="2000" dirty="0" err="1">
                <a:sym typeface="Wingdings" pitchFamily="2" charset="2"/>
              </a:rPr>
              <a:t>큐비트</a:t>
            </a:r>
            <a:r>
              <a:rPr kumimoji="1" lang="ko-KR" altLang="en-US" sz="2000" dirty="0">
                <a:sym typeface="Wingdings" pitchFamily="2" charset="2"/>
              </a:rPr>
              <a:t> 없이 </a:t>
            </a:r>
            <a:r>
              <a:rPr kumimoji="1" lang="en-US" altLang="ko-KR" sz="2000" dirty="0">
                <a:sym typeface="Wingdings" pitchFamily="2" charset="2"/>
              </a:rPr>
              <a:t>T-depth </a:t>
            </a:r>
            <a:r>
              <a:rPr kumimoji="1" lang="ko-KR" altLang="en-US" sz="2000" dirty="0">
                <a:sym typeface="Wingdings" pitchFamily="2" charset="2"/>
              </a:rPr>
              <a:t>약 </a:t>
            </a:r>
            <a:r>
              <a:rPr kumimoji="1" lang="en-US" altLang="ko-KR" sz="2000" dirty="0">
                <a:sym typeface="Wingdings" pitchFamily="2" charset="2"/>
              </a:rPr>
              <a:t>61.1%, T-count </a:t>
            </a:r>
            <a:r>
              <a:rPr kumimoji="1" lang="ko-KR" altLang="en-US" sz="2000" dirty="0">
                <a:sym typeface="Wingdings" pitchFamily="2" charset="2"/>
              </a:rPr>
              <a:t>약 </a:t>
            </a:r>
            <a:r>
              <a:rPr kumimoji="1" lang="en-US" altLang="ko-KR" sz="2000" dirty="0">
                <a:sym typeface="Wingdings" pitchFamily="2" charset="2"/>
              </a:rPr>
              <a:t>39.9% </a:t>
            </a:r>
            <a:r>
              <a:rPr kumimoji="1" lang="ko-KR" altLang="en-US" sz="2000" dirty="0">
                <a:sym typeface="Wingdings" pitchFamily="2" charset="2"/>
              </a:rPr>
              <a:t>감소한 결 과를 보이며</a:t>
            </a:r>
            <a:r>
              <a:rPr kumimoji="1" lang="en-US" altLang="ko-KR" sz="2000" dirty="0">
                <a:sym typeface="Wingdings" pitchFamily="2" charset="2"/>
              </a:rPr>
              <a:t>, ancilla </a:t>
            </a:r>
            <a:r>
              <a:rPr kumimoji="1" lang="ko-KR" altLang="en-US" sz="2000" dirty="0">
                <a:sym typeface="Wingdings" pitchFamily="2" charset="2"/>
              </a:rPr>
              <a:t>큐비트를 사용하면 </a:t>
            </a:r>
            <a:r>
              <a:rPr kumimoji="1" lang="en-US" altLang="ko-KR" sz="2000" dirty="0">
                <a:sym typeface="Wingdings" pitchFamily="2" charset="2"/>
              </a:rPr>
              <a:t>T-depth</a:t>
            </a:r>
            <a:r>
              <a:rPr kumimoji="1" lang="ko-KR" altLang="en-US" sz="2000" dirty="0" err="1">
                <a:sym typeface="Wingdings" pitchFamily="2" charset="2"/>
              </a:rPr>
              <a:t>를</a:t>
            </a:r>
            <a:r>
              <a:rPr kumimoji="1" lang="ko-KR" altLang="en-US" sz="2000" dirty="0">
                <a:sym typeface="Wingdings" pitchFamily="2" charset="2"/>
              </a:rPr>
              <a:t> 약 </a:t>
            </a:r>
            <a:r>
              <a:rPr kumimoji="1" lang="en-US" altLang="ko-KR" sz="2000" dirty="0">
                <a:sym typeface="Wingdings" pitchFamily="2" charset="2"/>
              </a:rPr>
              <a:t>80.7%, </a:t>
            </a:r>
            <a:r>
              <a:rPr kumimoji="1" lang="ko-KR" altLang="en-US" sz="2000" dirty="0">
                <a:sym typeface="Wingdings" pitchFamily="2" charset="2"/>
              </a:rPr>
              <a:t>최대 </a:t>
            </a:r>
            <a:r>
              <a:rPr kumimoji="1" lang="en-US" altLang="ko-KR" sz="2000" dirty="0">
                <a:sym typeface="Wingdings" pitchFamily="2" charset="2"/>
              </a:rPr>
              <a:t>99.7% </a:t>
            </a:r>
            <a:r>
              <a:rPr kumimoji="1" lang="ko-KR" altLang="en-US" sz="2000" dirty="0">
                <a:sym typeface="Wingdings" pitchFamily="2" charset="2"/>
              </a:rPr>
              <a:t>까지 감소</a:t>
            </a:r>
            <a:endParaRPr kumimoji="1" lang="en-US" altLang="ko-KR" sz="2000" dirty="0">
              <a:sym typeface="Wingdings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418EB-AF5F-350B-DFEE-708BC2E102F1}"/>
              </a:ext>
            </a:extLst>
          </p:cNvPr>
          <p:cNvSpPr txBox="1"/>
          <p:nvPr/>
        </p:nvSpPr>
        <p:spPr>
          <a:xfrm>
            <a:off x="0" y="6434809"/>
            <a:ext cx="11846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[</a:t>
            </a:r>
            <a:r>
              <a:rPr kumimoji="1" lang="en-US" altLang="ko-KR" sz="1100" dirty="0"/>
              <a:t>1]</a:t>
            </a:r>
            <a:r>
              <a:rPr lang="en" altLang="ko-Kore-KR" sz="1100" dirty="0">
                <a:effectLst/>
                <a:latin typeface="HCRBatang"/>
              </a:rPr>
              <a:t> </a:t>
            </a:r>
            <a:r>
              <a:rPr lang="en" altLang="ko-Kore-KR" sz="1100" dirty="0">
                <a:effectLst/>
                <a:latin typeface="Helvetica" pitchFamily="2" charset="0"/>
              </a:rPr>
              <a:t>Amy, Matthew, Dmitri </a:t>
            </a:r>
            <a:r>
              <a:rPr lang="en" altLang="ko-Kore-KR" sz="1100" dirty="0" err="1">
                <a:effectLst/>
                <a:latin typeface="Helvetica" pitchFamily="2" charset="0"/>
              </a:rPr>
              <a:t>Maslov</a:t>
            </a:r>
            <a:r>
              <a:rPr lang="en" altLang="ko-Kore-KR" sz="1100" dirty="0">
                <a:effectLst/>
                <a:latin typeface="Helvetica" pitchFamily="2" charset="0"/>
              </a:rPr>
              <a:t>, and Michele </a:t>
            </a:r>
            <a:r>
              <a:rPr lang="en" altLang="ko-Kore-KR" sz="1100" dirty="0" err="1">
                <a:effectLst/>
                <a:latin typeface="Helvetica" pitchFamily="2" charset="0"/>
              </a:rPr>
              <a:t>Mosca</a:t>
            </a:r>
            <a:r>
              <a:rPr lang="en" altLang="ko-Kore-KR" sz="1100" dirty="0">
                <a:effectLst/>
                <a:latin typeface="Helvetica" pitchFamily="2" charset="0"/>
              </a:rPr>
              <a:t>. "Polynomial-time T-depth optimization of Clifford+ T circuits via matroid partitioning." IEEE Transactions on Computer-Aided Design of Integrated Circuits and Systems 33.10 (2014): 1476-1489, 2014.</a:t>
            </a:r>
          </a:p>
        </p:txBody>
      </p:sp>
    </p:spTree>
    <p:extLst>
      <p:ext uri="{BB962C8B-B14F-4D97-AF65-F5344CB8AC3E}">
        <p14:creationId xmlns:p14="http://schemas.microsoft.com/office/powerpoint/2010/main" val="143427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B05E4-9316-8270-E5DB-BD4F2C96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F0BD0-3CDB-B3A8-C55B-25B172933A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T-depth </a:t>
            </a:r>
            <a:r>
              <a:rPr kumimoji="1" lang="ko-KR" altLang="en-US" dirty="0"/>
              <a:t>감소 기법 적용</a:t>
            </a:r>
            <a:r>
              <a:rPr kumimoji="1" lang="en-US" altLang="ko-KR" dirty="0"/>
              <a:t>[2]</a:t>
            </a:r>
          </a:p>
          <a:p>
            <a:pPr marL="0" indent="0">
              <a:buNone/>
            </a:pPr>
            <a:r>
              <a:rPr kumimoji="1" lang="en-US" altLang="ko-KR" sz="2400" dirty="0"/>
              <a:t>[2]</a:t>
            </a:r>
            <a:r>
              <a:rPr kumimoji="1" lang="ko-KR" altLang="en-US" sz="2400" dirty="0"/>
              <a:t>에서 두 개의 </a:t>
            </a:r>
            <a:r>
              <a:rPr kumimoji="1" lang="en" altLang="ko-KR" sz="2400" dirty="0"/>
              <a:t>Toffoli gate </a:t>
            </a:r>
            <a:r>
              <a:rPr kumimoji="1" lang="ko-KR" altLang="en-US" sz="2400" dirty="0"/>
              <a:t>사이에 위치한 </a:t>
            </a:r>
            <a:r>
              <a:rPr kumimoji="1" lang="en" altLang="ko-KR" sz="2400" dirty="0"/>
              <a:t>Controlled-phase gate</a:t>
            </a:r>
            <a:r>
              <a:rPr kumimoji="1" lang="ko-KR" altLang="en-US" sz="2400" dirty="0"/>
              <a:t>의 상호 교환을 통해 </a:t>
            </a:r>
            <a:r>
              <a:rPr kumimoji="1" lang="en" altLang="ko-KR" sz="2400" dirty="0"/>
              <a:t>T-depth </a:t>
            </a:r>
            <a:r>
              <a:rPr kumimoji="1" lang="ko-KR" altLang="en-US" sz="2400" dirty="0"/>
              <a:t>및 </a:t>
            </a:r>
            <a:r>
              <a:rPr kumimoji="1" lang="en" altLang="ko-KR" sz="2400" dirty="0"/>
              <a:t>T-count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줄이는 기술 적용을 제안함</a:t>
            </a:r>
            <a:endParaRPr kumimoji="1" lang="en-US" altLang="ko-Kore-KR" sz="2400" dirty="0"/>
          </a:p>
          <a:p>
            <a:pPr lvl="1">
              <a:buFont typeface="Wingdings" pitchFamily="2" charset="2"/>
              <a:buChar char="à"/>
            </a:pP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ore-KR" sz="2000" dirty="0">
                <a:sym typeface="Wingdings" pitchFamily="2" charset="2"/>
              </a:rPr>
              <a:t>SHA3 </a:t>
            </a:r>
            <a:r>
              <a:rPr kumimoji="1" lang="ko-KR" altLang="en-US" sz="2000" dirty="0">
                <a:sym typeface="Wingdings" pitchFamily="2" charset="2"/>
              </a:rPr>
              <a:t>해시함수에 대해 </a:t>
            </a:r>
            <a:r>
              <a:rPr kumimoji="1" lang="en-US" altLang="ko-KR" sz="2000" dirty="0">
                <a:sym typeface="Wingdings" pitchFamily="2" charset="2"/>
              </a:rPr>
              <a:t>4</a:t>
            </a:r>
            <a:r>
              <a:rPr kumimoji="1" lang="ko-KR" altLang="en-US" sz="2000" dirty="0">
                <a:sym typeface="Wingdings" pitchFamily="2" charset="2"/>
              </a:rPr>
              <a:t>가지 양자 덧셈기를 선정하고 해당 </a:t>
            </a:r>
            <a:r>
              <a:rPr kumimoji="1" lang="en-US" altLang="ko-KR" sz="2000" dirty="0">
                <a:sym typeface="Wingdings" pitchFamily="2" charset="2"/>
              </a:rPr>
              <a:t>T-depth</a:t>
            </a:r>
            <a:r>
              <a:rPr kumimoji="1" lang="ko-KR" altLang="en-US" sz="2000" dirty="0">
                <a:sym typeface="Wingdings" pitchFamily="2" charset="2"/>
              </a:rPr>
              <a:t> 감소 기법을 적용하여 </a:t>
            </a:r>
            <a:r>
              <a:rPr kumimoji="1" lang="en-US" altLang="ko-KR" sz="2000" dirty="0">
                <a:sym typeface="Wingdings" pitchFamily="2" charset="2"/>
              </a:rPr>
              <a:t>T-depth</a:t>
            </a:r>
            <a:r>
              <a:rPr kumimoji="1" lang="ko-KR" altLang="en-US" sz="2000" dirty="0" err="1">
                <a:sym typeface="Wingdings" pitchFamily="2" charset="2"/>
              </a:rPr>
              <a:t>를</a:t>
            </a:r>
            <a:r>
              <a:rPr kumimoji="1" lang="ko-KR" altLang="en-US" sz="2000" dirty="0">
                <a:sym typeface="Wingdings" pitchFamily="2" charset="2"/>
              </a:rPr>
              <a:t> 약 </a:t>
            </a:r>
            <a:r>
              <a:rPr kumimoji="1" lang="en-US" altLang="ko-KR" sz="2000" dirty="0">
                <a:sym typeface="Wingdings" pitchFamily="2" charset="2"/>
              </a:rPr>
              <a:t>33%</a:t>
            </a:r>
            <a:r>
              <a:rPr kumimoji="1" lang="ko-KR" altLang="en-US" sz="2000" dirty="0">
                <a:sym typeface="Wingdings" pitchFamily="2" charset="2"/>
              </a:rPr>
              <a:t> 감소시킴</a:t>
            </a:r>
            <a:endParaRPr kumimoji="1" lang="en-US" altLang="ko-KR" sz="2000" dirty="0"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ore-KR" sz="2400" dirty="0">
              <a:sym typeface="Wingdings" pitchFamily="2" charset="2"/>
            </a:endParaRPr>
          </a:p>
          <a:p>
            <a:r>
              <a:rPr kumimoji="1" lang="ko-KR" altLang="en-US" sz="2400" dirty="0"/>
              <a:t>두 개의 </a:t>
            </a:r>
            <a:r>
              <a:rPr kumimoji="1" lang="en" altLang="ko-Kore-KR" sz="2400" dirty="0"/>
              <a:t>Toffoli gate </a:t>
            </a:r>
            <a:r>
              <a:rPr kumimoji="1" lang="ko-KR" altLang="en-US" sz="2400" dirty="0"/>
              <a:t>사이에 있는 양자회로에 대해 </a:t>
            </a:r>
            <a:r>
              <a:rPr kumimoji="1" lang="en" altLang="ko-Kore-KR" sz="2400" dirty="0"/>
              <a:t>Controlled-phase g</a:t>
            </a:r>
            <a:r>
              <a:rPr kumimoji="1" lang="en-US" altLang="ko-Kore-KR" sz="2400" dirty="0"/>
              <a:t>a</a:t>
            </a:r>
            <a:r>
              <a:rPr kumimoji="1" lang="en" altLang="ko-Kore-KR" sz="2400" dirty="0" err="1"/>
              <a:t>te</a:t>
            </a:r>
            <a:r>
              <a:rPr kumimoji="1" lang="ko-KR" altLang="en-US" sz="2400" dirty="0"/>
              <a:t> 교환을 통해 </a:t>
            </a:r>
            <a:r>
              <a:rPr kumimoji="1" lang="en" altLang="ko-Kore-KR" sz="2400" dirty="0"/>
              <a:t>T-depth</a:t>
            </a:r>
            <a:r>
              <a:rPr kumimoji="1" lang="ko-KR" altLang="en-US" sz="2400" dirty="0"/>
              <a:t>가 </a:t>
            </a:r>
            <a:r>
              <a:rPr kumimoji="1" lang="en-US" altLang="ko-KR" sz="2400" dirty="0"/>
              <a:t>6</a:t>
            </a:r>
            <a:r>
              <a:rPr kumimoji="1" lang="ko-KR" altLang="en-US" sz="2400" dirty="0"/>
              <a:t>에서 </a:t>
            </a:r>
            <a:r>
              <a:rPr kumimoji="1" lang="en-US" altLang="ko-KR" sz="2400" dirty="0"/>
              <a:t>4 </a:t>
            </a:r>
            <a:r>
              <a:rPr kumimoji="1" lang="en" altLang="ko-Kore-KR" sz="2400" dirty="0"/>
              <a:t>or 5 </a:t>
            </a:r>
            <a:r>
              <a:rPr kumimoji="1" lang="ko-KR" altLang="en-US" sz="2400" dirty="0"/>
              <a:t>로 감소</a:t>
            </a:r>
            <a:endParaRPr kumimoji="1" lang="ko-Kore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B38A6-A315-2AEF-2B73-B0E1518D9546}"/>
              </a:ext>
            </a:extLst>
          </p:cNvPr>
          <p:cNvSpPr txBox="1"/>
          <p:nvPr/>
        </p:nvSpPr>
        <p:spPr>
          <a:xfrm>
            <a:off x="0" y="6532208"/>
            <a:ext cx="1151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en-US" altLang="ko-KR" sz="1200" dirty="0"/>
              <a:t>2]</a:t>
            </a:r>
            <a:r>
              <a:rPr lang="en" altLang="ko-Kore-KR" sz="1200" dirty="0">
                <a:effectLst/>
                <a:latin typeface="HCRBatang"/>
              </a:rPr>
              <a:t> </a:t>
            </a:r>
            <a:r>
              <a:rPr lang="en" altLang="ko-Kore-KR" sz="1200" dirty="0">
                <a:effectLst/>
                <a:latin typeface="Helvetica" pitchFamily="2" charset="0"/>
              </a:rPr>
              <a:t>Lee, J., Lee, S., Lee, Y. S., &amp; Choi, D. T‐depth reduction method for efficient SHA‐256 quantum circuit construction. IET Information Security, 17(1), 46-65. (2023).</a:t>
            </a:r>
          </a:p>
        </p:txBody>
      </p:sp>
    </p:spTree>
    <p:extLst>
      <p:ext uri="{BB962C8B-B14F-4D97-AF65-F5344CB8AC3E}">
        <p14:creationId xmlns:p14="http://schemas.microsoft.com/office/powerpoint/2010/main" val="348310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2EE4-3B91-C16B-F819-9A81AB6B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B67ED-3A69-D78A-321C-2B78E5569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234440"/>
            <a:ext cx="11369675" cy="5537200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제안하는 방식은 게이트가 배치되는 </a:t>
            </a:r>
            <a:r>
              <a:rPr kumimoji="1" lang="en-US" altLang="ko-KR" sz="2400" dirty="0"/>
              <a:t>10</a:t>
            </a:r>
            <a:r>
              <a:rPr kumimoji="1" lang="ko-KR" altLang="en-US" sz="2400" dirty="0"/>
              <a:t>가지 경우에 대해 모두 적용할 수 있지만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조사한 논문에서는 아래와 같이 세 가지 경우에 대해 자세히 설명함</a:t>
            </a:r>
            <a:endParaRPr kumimoji="1" lang="en-US" altLang="ko-KR" sz="2400" dirty="0"/>
          </a:p>
          <a:p>
            <a:pPr marL="457200" lvl="1" indent="0">
              <a:buNone/>
            </a:pPr>
            <a:r>
              <a:rPr kumimoji="1"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두 </a:t>
            </a:r>
            <a:r>
              <a:rPr kumimoji="1" lang="en" altLang="ko-Kore-KR" sz="2000" dirty="0"/>
              <a:t>Control line</a:t>
            </a:r>
            <a:r>
              <a:rPr kumimoji="1" lang="ko-KR" altLang="en-US" sz="2000" dirty="0"/>
              <a:t>과 </a:t>
            </a:r>
            <a:r>
              <a:rPr kumimoji="1" lang="en" altLang="ko-Kore-KR" sz="2000" dirty="0"/>
              <a:t>target line</a:t>
            </a:r>
            <a:r>
              <a:rPr kumimoji="1" lang="ko-KR" altLang="en-US" sz="2000" dirty="0"/>
              <a:t>이 모두 공유되는 경우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ore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kumimoji="1" lang="en-US" altLang="ko-Kore-KR" sz="2000" dirty="0"/>
              <a:t>. </a:t>
            </a:r>
            <a:r>
              <a:rPr kumimoji="1" lang="en" altLang="ko-Kore-KR" sz="2000" dirty="0"/>
              <a:t>Control line</a:t>
            </a:r>
            <a:r>
              <a:rPr kumimoji="1" lang="ko-KR" altLang="en-US" sz="2000" dirty="0"/>
              <a:t>들만 공유되는 경우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ore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kumimoji="1" lang="en-US" altLang="ko-Kore-KR" sz="2000" dirty="0"/>
              <a:t>. </a:t>
            </a:r>
            <a:r>
              <a:rPr kumimoji="1" lang="en" altLang="ko-Kore-KR" sz="2000" dirty="0"/>
              <a:t>target line </a:t>
            </a:r>
            <a:r>
              <a:rPr kumimoji="1" lang="ko-KR" altLang="en-US" sz="2000" dirty="0"/>
              <a:t>만이 공유되는 경우</a:t>
            </a:r>
            <a:endParaRPr kumimoji="1" lang="ko-Kore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9329D0-2E15-7C22-6804-F4A3A657091C}"/>
              </a:ext>
            </a:extLst>
          </p:cNvPr>
          <p:cNvGrpSpPr/>
          <p:nvPr/>
        </p:nvGrpSpPr>
        <p:grpSpPr>
          <a:xfrm>
            <a:off x="2016452" y="3429000"/>
            <a:ext cx="8159096" cy="2166111"/>
            <a:chOff x="1669928" y="3954462"/>
            <a:chExt cx="9043447" cy="23981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3FCB882-FFC6-66E3-3900-D01EE3B42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9928" y="4218743"/>
              <a:ext cx="5843521" cy="213387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0636B5-F4A4-08AC-4E0B-4D6DA907B3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614"/>
            <a:stretch/>
          </p:blipFill>
          <p:spPr>
            <a:xfrm>
              <a:off x="8259257" y="3954462"/>
              <a:ext cx="2454118" cy="2365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814700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1012</Words>
  <Application>Microsoft Macintosh PowerPoint</Application>
  <PresentationFormat>와이드스크린</PresentationFormat>
  <Paragraphs>87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HCRBatang</vt:lpstr>
      <vt:lpstr>맑은 고딕</vt:lpstr>
      <vt:lpstr>Arial</vt:lpstr>
      <vt:lpstr>Cambria Math</vt:lpstr>
      <vt:lpstr>Helvetica</vt:lpstr>
      <vt:lpstr>Times New Roman</vt:lpstr>
      <vt:lpstr>Wingdings</vt:lpstr>
      <vt:lpstr>CryptoCraft 테마</vt:lpstr>
      <vt:lpstr>제목 테마</vt:lpstr>
      <vt:lpstr>양자회로 최적화 기법 및 적용 조사</vt:lpstr>
      <vt:lpstr>서론</vt:lpstr>
      <vt:lpstr>서론</vt:lpstr>
      <vt:lpstr>배경지식</vt:lpstr>
      <vt:lpstr>배경 지식</vt:lpstr>
      <vt:lpstr>배경 지식</vt:lpstr>
      <vt:lpstr>연구동향</vt:lpstr>
      <vt:lpstr>연구동향</vt:lpstr>
      <vt:lpstr>연구동향</vt:lpstr>
      <vt:lpstr>연구동향</vt:lpstr>
      <vt:lpstr>연구동향</vt:lpstr>
      <vt:lpstr>연구동향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108</cp:revision>
  <dcterms:created xsi:type="dcterms:W3CDTF">2019-03-05T04:29:07Z</dcterms:created>
  <dcterms:modified xsi:type="dcterms:W3CDTF">2023-05-08T05:22:27Z</dcterms:modified>
</cp:coreProperties>
</file>