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6" r:id="rId10"/>
    <p:sldId id="288" r:id="rId11"/>
    <p:sldId id="287" r:id="rId12"/>
    <p:sldId id="285" r:id="rId13"/>
    <p:sldId id="28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01" autoAdjust="0"/>
    <p:restoredTop sz="94660"/>
  </p:normalViewPr>
  <p:slideViewPr>
    <p:cSldViewPr snapToGrid="0">
      <p:cViewPr>
        <p:scale>
          <a:sx n="49" d="100"/>
          <a:sy n="49" d="100"/>
        </p:scale>
        <p:origin x="440" y="1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2023. 5. 2.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송민호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</a:t>
            </a:r>
            <a:r>
              <a:rPr lang="ko-KR" altLang="en-US" dirty="0"/>
              <a:t> 표준화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는 </a:t>
            </a:r>
            <a:r>
              <a:rPr lang="en-US" altLang="ko-KR" dirty="0"/>
              <a:t>Round 4 </a:t>
            </a:r>
            <a:r>
              <a:rPr lang="ko-KR" altLang="en-US" dirty="0"/>
              <a:t>이후 개최된 컨퍼런스에서 표준화 목표를 밝힘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표준화의 기준이 되는 보안 정도를 제시 </a:t>
            </a:r>
            <a:endParaRPr lang="en-US" altLang="ko-KR" dirty="0"/>
          </a:p>
          <a:p>
            <a:pPr lvl="1"/>
            <a:r>
              <a:rPr lang="en-US" altLang="ko-KR" dirty="0"/>
              <a:t>AES, SHA</a:t>
            </a:r>
            <a:r>
              <a:rPr lang="ko-KR" altLang="en-US" dirty="0"/>
              <a:t> 공격에 필요한 자원을 기준</a:t>
            </a:r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FF640AC1-FF06-88A5-395A-989078872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44951"/>
              </p:ext>
            </p:extLst>
          </p:nvPr>
        </p:nvGraphicFramePr>
        <p:xfrm>
          <a:off x="2032000" y="368120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088">
                  <a:extLst>
                    <a:ext uri="{9D8B030D-6E8A-4147-A177-3AD203B41FA5}">
                      <a16:colId xmlns:a16="http://schemas.microsoft.com/office/drawing/2014/main" val="500638117"/>
                    </a:ext>
                  </a:extLst>
                </a:gridCol>
                <a:gridCol w="6030912">
                  <a:extLst>
                    <a:ext uri="{9D8B030D-6E8A-4147-A177-3AD203B41FA5}">
                      <a16:colId xmlns:a16="http://schemas.microsoft.com/office/drawing/2014/main" val="4178571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LEVEL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정도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363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AES128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419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SHA256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(collision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5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AES192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191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SHA384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(collision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59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적어도 </a:t>
                      </a:r>
                      <a:r>
                        <a:rPr lang="en-US" altLang="ko-KR" dirty="0"/>
                        <a:t>AES256 </a:t>
                      </a:r>
                      <a:r>
                        <a:rPr lang="ko-KR" altLang="en-US" dirty="0"/>
                        <a:t>깨기 어려운 정도</a:t>
                      </a:r>
                      <a:r>
                        <a:rPr lang="en-US" altLang="ko-KR" dirty="0"/>
                        <a:t>(exhaustive key search)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96211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BF3EED5-AB91-4017-91FF-C02479B4AF87}"/>
              </a:ext>
            </a:extLst>
          </p:cNvPr>
          <p:cNvSpPr txBox="1"/>
          <p:nvPr/>
        </p:nvSpPr>
        <p:spPr>
          <a:xfrm>
            <a:off x="4568141" y="5928851"/>
            <a:ext cx="3055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NIST Security Level</a:t>
            </a:r>
            <a:endParaRPr kumimoji="1" lang="ko-Kore-KR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23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CRYSTALS-KYBER</a:t>
            </a:r>
          </a:p>
          <a:p>
            <a:pPr lvl="1"/>
            <a:r>
              <a:rPr lang="en-US" altLang="ko-KR" dirty="0"/>
              <a:t>KYBER-768, KYBER-1024</a:t>
            </a:r>
            <a:r>
              <a:rPr lang="ko-KR" altLang="en-US" dirty="0"/>
              <a:t> 표준화 예정</a:t>
            </a:r>
            <a:endParaRPr lang="en-US" altLang="ko-KR" dirty="0"/>
          </a:p>
          <a:p>
            <a:pPr lvl="2"/>
            <a:r>
              <a:rPr lang="ko-KR" altLang="en-US" dirty="0"/>
              <a:t>보안 레벨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 해당</a:t>
            </a:r>
            <a:endParaRPr lang="en-US" altLang="ko-KR" dirty="0"/>
          </a:p>
          <a:p>
            <a:pPr lvl="1"/>
            <a:r>
              <a:rPr lang="en-US" altLang="ko-KR" dirty="0"/>
              <a:t>KYBER-512</a:t>
            </a:r>
            <a:r>
              <a:rPr lang="ko-KR" altLang="en-US" dirty="0"/>
              <a:t>는 미정이나 표준화 확률 높음</a:t>
            </a:r>
            <a:endParaRPr lang="en-US" altLang="ko-KR" dirty="0"/>
          </a:p>
          <a:p>
            <a:pPr lvl="2"/>
            <a:r>
              <a:rPr lang="ko-KR" altLang="en-US" dirty="0"/>
              <a:t>보안 레벨 </a:t>
            </a:r>
            <a:r>
              <a:rPr lang="en-US" altLang="ko-KR" dirty="0"/>
              <a:t>1</a:t>
            </a:r>
            <a:r>
              <a:rPr lang="ko-KR" altLang="en-US" dirty="0"/>
              <a:t> 해당</a:t>
            </a:r>
            <a:endParaRPr lang="en-US" altLang="ko-KR" dirty="0"/>
          </a:p>
          <a:p>
            <a:pPr lvl="1"/>
            <a:r>
              <a:rPr lang="en-US" altLang="ko-KR" dirty="0"/>
              <a:t>90S </a:t>
            </a:r>
            <a:r>
              <a:rPr lang="ko-KR" altLang="en-US" dirty="0"/>
              <a:t>버전은 표준화 목록에서 제외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CRYSTALS-Dilithium</a:t>
            </a:r>
          </a:p>
          <a:p>
            <a:pPr lvl="1"/>
            <a:r>
              <a:rPr lang="ko-KR" altLang="en-US" dirty="0"/>
              <a:t>기본 서명 알고리즘으로 사용하는 것이 좋다고 전달</a:t>
            </a:r>
            <a:endParaRPr lang="en-US" altLang="ko-KR" dirty="0"/>
          </a:p>
          <a:p>
            <a:pPr lvl="2"/>
            <a:r>
              <a:rPr lang="ko-KR" altLang="en-US" dirty="0"/>
              <a:t>보안 레벨 </a:t>
            </a:r>
            <a:r>
              <a:rPr lang="en-US" altLang="ko-KR" dirty="0"/>
              <a:t>2,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해당</a:t>
            </a:r>
            <a:endParaRPr lang="en-US" altLang="ko-KR" dirty="0"/>
          </a:p>
          <a:p>
            <a:pPr lvl="1"/>
            <a:r>
              <a:rPr lang="en-US" altLang="ko-KR" dirty="0"/>
              <a:t>Dilithium-AES 	</a:t>
            </a:r>
            <a:r>
              <a:rPr lang="ko-KR" altLang="en-US" dirty="0"/>
              <a:t>버전은 표준화 목록에서 제외</a:t>
            </a:r>
            <a:endParaRPr lang="en-US" altLang="ko-KR" dirty="0"/>
          </a:p>
          <a:p>
            <a:pPr lvl="2"/>
            <a:r>
              <a:rPr lang="en-US" altLang="ko-KR" dirty="0"/>
              <a:t>Round 2</a:t>
            </a:r>
            <a:r>
              <a:rPr lang="ko-KR" altLang="en-US" dirty="0"/>
              <a:t>에 대해 업데이트한 변형 모델</a:t>
            </a:r>
            <a:endParaRPr lang="en-US" altLang="ko-KR" dirty="0"/>
          </a:p>
          <a:p>
            <a:pPr lvl="2"/>
            <a:r>
              <a:rPr lang="ko-KR" altLang="en-US" dirty="0"/>
              <a:t>카운터 모드에서 </a:t>
            </a:r>
            <a:r>
              <a:rPr lang="en-US" altLang="ko-KR" dirty="0"/>
              <a:t>SHAKE</a:t>
            </a:r>
            <a:r>
              <a:rPr lang="ko-KR" altLang="en-US" dirty="0"/>
              <a:t> 대신 </a:t>
            </a:r>
            <a:r>
              <a:rPr lang="en-US" altLang="ko-KR" dirty="0"/>
              <a:t>AES-256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2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46267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계획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FALCON</a:t>
            </a:r>
          </a:p>
          <a:p>
            <a:pPr lvl="1"/>
            <a:r>
              <a:rPr lang="en-US" altLang="ko-KR" dirty="0"/>
              <a:t>Dilithium</a:t>
            </a:r>
            <a:r>
              <a:rPr lang="ko-KR" altLang="en-US" dirty="0"/>
              <a:t>에 비해 크기가 상대적으로 작아 비용이 적어 선정됨</a:t>
            </a:r>
            <a:endParaRPr lang="en-US" altLang="ko-KR" dirty="0"/>
          </a:p>
          <a:p>
            <a:pPr lvl="2"/>
            <a:r>
              <a:rPr lang="ko-KR" altLang="en-US" dirty="0"/>
              <a:t>보안 레벨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해당</a:t>
            </a:r>
            <a:endParaRPr lang="en-US" altLang="ko-KR" dirty="0"/>
          </a:p>
          <a:p>
            <a:pPr lvl="1"/>
            <a:r>
              <a:rPr lang="en-US" altLang="ko-KR" dirty="0"/>
              <a:t>Dilithium</a:t>
            </a:r>
            <a:r>
              <a:rPr lang="ko-KR" altLang="en-US" dirty="0"/>
              <a:t>에 대한 표준화가 완전히 이루어진 후</a:t>
            </a:r>
            <a:r>
              <a:rPr lang="en-US" altLang="ko-KR" dirty="0"/>
              <a:t>,</a:t>
            </a:r>
            <a:r>
              <a:rPr lang="ko-KR" altLang="en-US" dirty="0"/>
              <a:t> 표준화 진행 예정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SPHINCS+</a:t>
            </a:r>
          </a:p>
          <a:p>
            <a:pPr lvl="1"/>
            <a:r>
              <a:rPr lang="en-US" altLang="ko-KR" dirty="0"/>
              <a:t>SHA2</a:t>
            </a:r>
            <a:r>
              <a:rPr lang="ko-KR" altLang="en-US" dirty="0"/>
              <a:t> 사용 및 </a:t>
            </a:r>
            <a:r>
              <a:rPr lang="en-US" altLang="ko-KR" dirty="0"/>
              <a:t>SHA256, SHA512</a:t>
            </a:r>
            <a:r>
              <a:rPr lang="ko-KR" altLang="en-US" dirty="0"/>
              <a:t>를 같이 사용</a:t>
            </a:r>
            <a:endParaRPr lang="en-US" altLang="ko-KR" dirty="0"/>
          </a:p>
          <a:p>
            <a:pPr lvl="2"/>
            <a:r>
              <a:rPr lang="ko-KR" altLang="en-US" dirty="0"/>
              <a:t>보안 레벨 </a:t>
            </a:r>
            <a:r>
              <a:rPr lang="en-US" altLang="ko-KR" dirty="0"/>
              <a:t>1,</a:t>
            </a:r>
            <a:r>
              <a:rPr lang="ko-KR" altLang="en-US" dirty="0"/>
              <a:t> </a:t>
            </a:r>
            <a:r>
              <a:rPr lang="en-US" altLang="ko-KR" dirty="0"/>
              <a:t>3,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 해당</a:t>
            </a:r>
            <a:endParaRPr lang="en-US" altLang="ko-KR" dirty="0"/>
          </a:p>
          <a:p>
            <a:pPr lvl="1"/>
            <a:r>
              <a:rPr lang="en-US" altLang="ko-KR" dirty="0"/>
              <a:t>SIMPLE </a:t>
            </a:r>
            <a:r>
              <a:rPr lang="ko-KR" altLang="en-US" dirty="0"/>
              <a:t>버전 표준화 진행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ROBUST</a:t>
            </a:r>
            <a:r>
              <a:rPr lang="ko-KR" altLang="en-US" dirty="0"/>
              <a:t> 버전 표준화 제외</a:t>
            </a:r>
            <a:endParaRPr lang="en-US" altLang="ko-KR" dirty="0"/>
          </a:p>
          <a:p>
            <a:pPr lvl="2"/>
            <a:r>
              <a:rPr lang="en-US" altLang="ko-KR" dirty="0"/>
              <a:t>ROBUST</a:t>
            </a:r>
            <a:r>
              <a:rPr lang="ko-KR" altLang="en-US" dirty="0"/>
              <a:t> 버전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Round 1</a:t>
            </a:r>
            <a:r>
              <a:rPr lang="ko-KR" altLang="en-US" dirty="0"/>
              <a:t>에 제출한 버전</a:t>
            </a:r>
            <a:endParaRPr lang="en-US" altLang="ko-KR" dirty="0"/>
          </a:p>
          <a:p>
            <a:pPr lvl="2"/>
            <a:r>
              <a:rPr lang="en-US" altLang="ko-KR" dirty="0"/>
              <a:t>SIMPLE</a:t>
            </a:r>
            <a:r>
              <a:rPr lang="ko-KR" altLang="en-US" dirty="0"/>
              <a:t> 버전이 </a:t>
            </a:r>
            <a:r>
              <a:rPr lang="en-US" altLang="ko-KR" dirty="0"/>
              <a:t>ROBUST</a:t>
            </a:r>
            <a:r>
              <a:rPr lang="ko-KR" altLang="en-US" dirty="0"/>
              <a:t> 버전보다 약 </a:t>
            </a:r>
            <a:r>
              <a:rPr lang="en-US" altLang="ko-KR" dirty="0"/>
              <a:t>3</a:t>
            </a:r>
            <a:r>
              <a:rPr lang="ko-KR" altLang="en-US" dirty="0"/>
              <a:t>배 정도 빠름</a:t>
            </a:r>
            <a:endParaRPr lang="en-US" altLang="ko-KR" dirty="0"/>
          </a:p>
          <a:p>
            <a:pPr lvl="1"/>
            <a:r>
              <a:rPr lang="en-US" altLang="ko-KR" dirty="0"/>
              <a:t>FAST, SMALL</a:t>
            </a:r>
            <a:r>
              <a:rPr lang="ko-KR" altLang="en-US" dirty="0"/>
              <a:t> 버전 표준화 진행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560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양자 내성 암호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공모전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계획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기존의 암호 체계는 </a:t>
            </a:r>
            <a:r>
              <a:rPr lang="ko-KR" altLang="en-US" b="1" dirty="0">
                <a:solidFill>
                  <a:srgbClr val="FF0000"/>
                </a:solidFill>
              </a:rPr>
              <a:t>큰 위협</a:t>
            </a:r>
            <a:r>
              <a:rPr lang="ko-KR" altLang="en-US" dirty="0"/>
              <a:t>을 받고 있음</a:t>
            </a:r>
            <a:endParaRPr lang="en-US" altLang="ko-KR" dirty="0"/>
          </a:p>
          <a:p>
            <a:pPr lvl="1"/>
            <a:r>
              <a:rPr lang="ko-KR" altLang="en-US" dirty="0"/>
              <a:t>수학적 문제를 기반으로 하고 있음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</a:rPr>
              <a:t>양자 컴퓨팅의 발전</a:t>
            </a:r>
            <a:r>
              <a:rPr lang="en-US" altLang="ko-KR" dirty="0"/>
              <a:t> </a:t>
            </a:r>
            <a:r>
              <a:rPr lang="ko-KR" altLang="en-US" dirty="0"/>
              <a:t>및 </a:t>
            </a:r>
            <a:r>
              <a:rPr lang="en-US" altLang="ko-KR" b="1" dirty="0">
                <a:solidFill>
                  <a:schemeClr val="accent1"/>
                </a:solidFill>
              </a:rPr>
              <a:t>Shor, Grover</a:t>
            </a:r>
            <a:r>
              <a:rPr lang="ko-KR" altLang="en-US" b="1" dirty="0">
                <a:solidFill>
                  <a:schemeClr val="accent1"/>
                </a:solidFill>
              </a:rPr>
              <a:t> 양자 알고리즘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양자 공격에 대응할 수 있는 양자 내성 암호 필요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 내성 암호에 대한 다양한 연구 및 개발이 이루어짐</a:t>
            </a:r>
            <a:endParaRPr lang="en-US" altLang="ko-KR" dirty="0"/>
          </a:p>
          <a:p>
            <a:pPr lvl="1"/>
            <a:r>
              <a:rPr lang="ko-KR" altLang="en-US" dirty="0"/>
              <a:t>보안성</a:t>
            </a:r>
            <a:r>
              <a:rPr lang="en-US" altLang="ko-KR" dirty="0"/>
              <a:t>,</a:t>
            </a:r>
            <a:r>
              <a:rPr lang="ko-KR" altLang="en-US" dirty="0"/>
              <a:t> 효율성 등 기준에 미치지 못하는 알고리즘 다수 존재</a:t>
            </a:r>
            <a:endParaRPr lang="en-US" altLang="ko-KR" dirty="0"/>
          </a:p>
          <a:p>
            <a:pPr lvl="1"/>
            <a:r>
              <a:rPr lang="ko-KR" altLang="en-US" dirty="0"/>
              <a:t>기준에 적합한 양자 내성 암호</a:t>
            </a:r>
            <a:r>
              <a:rPr lang="en-US" altLang="ko-KR" dirty="0"/>
              <a:t> </a:t>
            </a:r>
            <a:r>
              <a:rPr lang="ko-KR" altLang="en-US" dirty="0"/>
              <a:t>선정 및 그에 대한 </a:t>
            </a:r>
            <a:r>
              <a:rPr lang="ko-KR" altLang="en-US" b="1" dirty="0">
                <a:solidFill>
                  <a:schemeClr val="accent1"/>
                </a:solidFill>
              </a:rPr>
              <a:t>표준화</a:t>
            </a:r>
            <a:r>
              <a:rPr lang="ko-KR" altLang="en-US" dirty="0"/>
              <a:t>가 필요함 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내성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양자 공격에 대응할 수 있는 암호 알고리즘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양자 컴퓨팅</a:t>
            </a:r>
            <a:endParaRPr lang="en-US" altLang="ko-KR" dirty="0"/>
          </a:p>
          <a:p>
            <a:pPr lvl="1"/>
            <a:r>
              <a:rPr lang="ko-KR" altLang="en-US" dirty="0"/>
              <a:t>고전 컴퓨터보다 특정 수학적 연산의 속도가 훨씬 빠름</a:t>
            </a:r>
            <a:endParaRPr lang="en-US" altLang="ko-KR" dirty="0"/>
          </a:p>
          <a:p>
            <a:r>
              <a:rPr lang="en-US" altLang="ko-KR" dirty="0"/>
              <a:t>Shor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인수 분해와 같은 수학적 연산을 효율적으로 할 수 있음</a:t>
            </a:r>
            <a:endParaRPr lang="en-US" altLang="ko-KR" dirty="0"/>
          </a:p>
          <a:p>
            <a:pPr lvl="1"/>
            <a:r>
              <a:rPr lang="ko-KR" altLang="en-US" dirty="0"/>
              <a:t>큰 수를 소수로 분해하는 문제의 어려움을 기반으로 하는 </a:t>
            </a:r>
            <a:r>
              <a:rPr lang="en-US" altLang="ko-KR" b="1" dirty="0">
                <a:solidFill>
                  <a:schemeClr val="accent1"/>
                </a:solidFill>
              </a:rPr>
              <a:t>RSA</a:t>
            </a:r>
            <a:r>
              <a:rPr lang="ko-KR" altLang="en-US" dirty="0"/>
              <a:t>에 치명적 </a:t>
            </a:r>
            <a:endParaRPr lang="en-US" altLang="ko-KR" dirty="0"/>
          </a:p>
          <a:p>
            <a:r>
              <a:rPr lang="en-US" altLang="ko-KR" dirty="0"/>
              <a:t>Grover</a:t>
            </a:r>
            <a:r>
              <a:rPr lang="ko-KR" altLang="en-US" dirty="0"/>
              <a:t> 알고리즘</a:t>
            </a:r>
            <a:endParaRPr lang="en-US" altLang="ko-KR" dirty="0"/>
          </a:p>
          <a:p>
            <a:pPr lvl="1"/>
            <a:r>
              <a:rPr lang="ko-KR" altLang="en-US" dirty="0"/>
              <a:t>정렬되지 않은 데이터베이스 상에서 특정 값을 찾는 속도가 높음</a:t>
            </a:r>
            <a:endParaRPr lang="en-US" altLang="ko-KR" dirty="0"/>
          </a:p>
          <a:p>
            <a:pPr lvl="1"/>
            <a:r>
              <a:rPr lang="en-US" altLang="ko-KR" dirty="0"/>
              <a:t>Brute</a:t>
            </a:r>
            <a:r>
              <a:rPr lang="ko-KR" altLang="en-US" dirty="0"/>
              <a:t> </a:t>
            </a:r>
            <a:r>
              <a:rPr lang="en-US" altLang="ko-KR" dirty="0"/>
              <a:t>force</a:t>
            </a:r>
            <a:r>
              <a:rPr lang="ko-KR" altLang="en-US" dirty="0"/>
              <a:t> </a:t>
            </a:r>
            <a:r>
              <a:rPr lang="en-US" altLang="ko-KR" dirty="0"/>
              <a:t>attack</a:t>
            </a:r>
            <a:r>
              <a:rPr lang="ko-KR" altLang="en-US" dirty="0"/>
              <a:t>을 가속화 시켜 기존 </a:t>
            </a:r>
            <a:r>
              <a:rPr lang="ko-KR" altLang="en-US" b="1" dirty="0">
                <a:solidFill>
                  <a:schemeClr val="accent1"/>
                </a:solidFill>
              </a:rPr>
              <a:t>대칭키 암호</a:t>
            </a:r>
            <a:r>
              <a:rPr lang="ko-KR" altLang="en-US" dirty="0"/>
              <a:t> 알고리즘에 치명적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1657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양자 내성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양자 내성 암호에는 다양한 분야가 존재</a:t>
            </a:r>
            <a:endParaRPr lang="en-US" altLang="ko-KR" dirty="0"/>
          </a:p>
          <a:p>
            <a:pPr lvl="1"/>
            <a:r>
              <a:rPr lang="ko-KR" altLang="en-US" dirty="0"/>
              <a:t>격자</a:t>
            </a:r>
            <a:r>
              <a:rPr lang="en-US" altLang="ko-KR" dirty="0"/>
              <a:t>,</a:t>
            </a:r>
            <a:r>
              <a:rPr lang="ko-KR" altLang="en-US" dirty="0"/>
              <a:t> 코드</a:t>
            </a:r>
            <a:r>
              <a:rPr lang="en-US" altLang="ko-KR" dirty="0"/>
              <a:t>,</a:t>
            </a:r>
            <a:r>
              <a:rPr lang="ko-KR" altLang="en-US" dirty="0"/>
              <a:t> 해시</a:t>
            </a:r>
            <a:r>
              <a:rPr lang="en-US" altLang="ko-KR" dirty="0"/>
              <a:t>,</a:t>
            </a:r>
            <a:r>
              <a:rPr lang="ko-KR" altLang="en-US" dirty="0"/>
              <a:t> 다변수다항식</a:t>
            </a:r>
            <a:r>
              <a:rPr lang="en-US" altLang="ko-KR" dirty="0"/>
              <a:t>,</a:t>
            </a:r>
            <a:r>
              <a:rPr lang="ko-KR" altLang="en-US" dirty="0"/>
              <a:t> 아이소제니 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격자 기반 체계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chemeClr val="accent1"/>
                </a:solidFill>
              </a:rPr>
              <a:t>격자</a:t>
            </a:r>
            <a:r>
              <a:rPr lang="ko-KR" altLang="en-US" dirty="0"/>
              <a:t>라는 기하학적 구조를 활용한 암호 체계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코드 기반 체계</a:t>
            </a:r>
            <a:endParaRPr lang="en-US" altLang="ko-KR" dirty="0"/>
          </a:p>
          <a:p>
            <a:pPr lvl="1"/>
            <a:r>
              <a:rPr lang="ko-KR" altLang="en-US" dirty="0"/>
              <a:t>노이즈가 있는 채널에서 데이터가 전송될 때</a:t>
            </a:r>
            <a:r>
              <a:rPr lang="en-US" altLang="ko-KR" dirty="0"/>
              <a:t>,</a:t>
            </a:r>
            <a:r>
              <a:rPr lang="ko-KR" altLang="en-US" dirty="0"/>
              <a:t> 데이터의 </a:t>
            </a:r>
            <a:r>
              <a:rPr lang="ko-KR" altLang="en-US" b="1" dirty="0">
                <a:solidFill>
                  <a:schemeClr val="accent1"/>
                </a:solidFill>
              </a:rPr>
              <a:t>무결성</a:t>
            </a:r>
            <a:r>
              <a:rPr lang="ko-KR" altLang="en-US" dirty="0"/>
              <a:t>을 보장하기 위한 </a:t>
            </a:r>
            <a:r>
              <a:rPr lang="ko-KR" altLang="en-US" b="1" dirty="0">
                <a:solidFill>
                  <a:schemeClr val="accent1"/>
                </a:solidFill>
              </a:rPr>
              <a:t>에러 정정 코드</a:t>
            </a:r>
            <a:r>
              <a:rPr lang="ko-KR" altLang="en-US" dirty="0"/>
              <a:t>를 기반으로 하는 암호 체계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해시 기반 체계</a:t>
            </a:r>
            <a:endParaRPr lang="en-US" altLang="ko-KR" dirty="0"/>
          </a:p>
          <a:p>
            <a:pPr lvl="1"/>
            <a:r>
              <a:rPr lang="ko-KR" altLang="en-US" dirty="0"/>
              <a:t>복원하기 어려운 </a:t>
            </a:r>
            <a:r>
              <a:rPr lang="ko-KR" altLang="en-US" b="1" dirty="0">
                <a:solidFill>
                  <a:schemeClr val="accent1"/>
                </a:solidFill>
              </a:rPr>
              <a:t>해시함수의 특징</a:t>
            </a:r>
            <a:r>
              <a:rPr lang="ko-KR" altLang="en-US" dirty="0"/>
              <a:t>을 기반으로 하는 암호 체계</a:t>
            </a:r>
          </a:p>
        </p:txBody>
      </p:sp>
    </p:spTree>
    <p:extLst>
      <p:ext uri="{BB962C8B-B14F-4D97-AF65-F5344CB8AC3E}">
        <p14:creationId xmlns:p14="http://schemas.microsoft.com/office/powerpoint/2010/main" val="2398679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 </a:t>
            </a:r>
            <a:r>
              <a:rPr lang="ko-KR" altLang="en-US" dirty="0"/>
              <a:t>표준화 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에서 양자 공격에 저항할 수 있는 양자 내성 암호</a:t>
            </a:r>
            <a:r>
              <a:rPr lang="en-US" altLang="ko-KR" dirty="0"/>
              <a:t>(Post-Quantum Cryptography, PQC)</a:t>
            </a:r>
            <a:r>
              <a:rPr lang="ko-KR" altLang="en-US" dirty="0"/>
              <a:t>를 선정하기 위해 표준화 공모전 개최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Round 1</a:t>
            </a:r>
          </a:p>
          <a:p>
            <a:pPr lvl="1"/>
            <a:r>
              <a:rPr lang="ko-KR" altLang="en-US" dirty="0"/>
              <a:t>총 </a:t>
            </a:r>
            <a:r>
              <a:rPr lang="en-US" altLang="ko-KR" dirty="0"/>
              <a:t>69</a:t>
            </a:r>
            <a:r>
              <a:rPr lang="ko-KR" altLang="en-US" dirty="0"/>
              <a:t>개</a:t>
            </a:r>
            <a:r>
              <a:rPr lang="en-US" altLang="ko-KR" dirty="0"/>
              <a:t>(</a:t>
            </a:r>
            <a:r>
              <a:rPr lang="ko-KR" altLang="en-US" dirty="0"/>
              <a:t>철회된 알고리즘 </a:t>
            </a:r>
            <a:r>
              <a:rPr lang="en-US" altLang="ko-KR" dirty="0"/>
              <a:t>5</a:t>
            </a:r>
            <a:r>
              <a:rPr lang="ko-KR" altLang="en-US" dirty="0"/>
              <a:t>개 포함</a:t>
            </a:r>
            <a:r>
              <a:rPr lang="en-US" altLang="ko-KR" dirty="0"/>
              <a:t>)</a:t>
            </a:r>
            <a:r>
              <a:rPr lang="ko-KR" altLang="en-US" dirty="0"/>
              <a:t>의 알고리즘 선정</a:t>
            </a:r>
            <a:endParaRPr lang="en-US" altLang="ko-KR" dirty="0"/>
          </a:p>
          <a:p>
            <a:pPr lvl="1"/>
            <a:r>
              <a:rPr lang="ko-KR" altLang="en-US" dirty="0"/>
              <a:t>선정된 알고리즘의 절반 이상이 격자 기반</a:t>
            </a:r>
            <a:r>
              <a:rPr lang="en-US" altLang="ko-KR" dirty="0"/>
              <a:t>,</a:t>
            </a:r>
            <a:r>
              <a:rPr lang="ko-KR" altLang="en-US" dirty="0"/>
              <a:t> 그 다음은 코드 기반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Round 2</a:t>
            </a:r>
          </a:p>
          <a:p>
            <a:pPr lvl="1"/>
            <a:r>
              <a:rPr lang="en-US" altLang="ko-KR" dirty="0"/>
              <a:t>Round 1</a:t>
            </a:r>
            <a:r>
              <a:rPr lang="ko-KR" altLang="en-US" dirty="0"/>
              <a:t>에서 선정된 알고리즘 중에서 효율성</a:t>
            </a:r>
            <a:r>
              <a:rPr lang="en-US" altLang="ko-KR" dirty="0"/>
              <a:t>,</a:t>
            </a:r>
            <a:r>
              <a:rPr lang="ko-KR" altLang="en-US" dirty="0"/>
              <a:t> 실용성</a:t>
            </a:r>
            <a:r>
              <a:rPr lang="en-US" altLang="ko-KR" dirty="0"/>
              <a:t>,</a:t>
            </a:r>
            <a:r>
              <a:rPr lang="ko-KR" altLang="en-US" dirty="0"/>
              <a:t> 발견된 공격법 등에 의한 이유로 제외된 알고리즘 외에 총 </a:t>
            </a:r>
            <a:r>
              <a:rPr lang="en-US" altLang="ko-KR" dirty="0"/>
              <a:t>26</a:t>
            </a:r>
            <a:r>
              <a:rPr lang="ko-KR" altLang="en-US" dirty="0"/>
              <a:t>개의 알고리즘 선정</a:t>
            </a:r>
            <a:endParaRPr lang="en-US" altLang="ko-KR" dirty="0"/>
          </a:p>
          <a:p>
            <a:pPr lvl="1"/>
            <a:r>
              <a:rPr lang="en-US" altLang="ko-KR" dirty="0"/>
              <a:t>Round 1</a:t>
            </a:r>
            <a:r>
              <a:rPr lang="ko-KR" altLang="en-US" dirty="0"/>
              <a:t>과 마찬가지로 격자 기반</a:t>
            </a:r>
            <a:r>
              <a:rPr lang="en-US" altLang="ko-KR" dirty="0"/>
              <a:t>,</a:t>
            </a:r>
            <a:r>
              <a:rPr lang="ko-KR" altLang="en-US" dirty="0"/>
              <a:t> 코드 기반이 주를 이룸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892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</a:t>
            </a:r>
            <a:r>
              <a:rPr lang="ko-KR" altLang="en-US" dirty="0"/>
              <a:t> 표준화 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Round 3</a:t>
            </a:r>
          </a:p>
          <a:p>
            <a:pPr lvl="1"/>
            <a:r>
              <a:rPr lang="en-US" altLang="ko-KR" dirty="0"/>
              <a:t>7</a:t>
            </a:r>
            <a:r>
              <a:rPr lang="ko-KR" altLang="en-US" dirty="0"/>
              <a:t>개의 </a:t>
            </a:r>
            <a:r>
              <a:rPr lang="en-US" altLang="ko-KR" dirty="0"/>
              <a:t>Finalists, 8</a:t>
            </a:r>
            <a:r>
              <a:rPr lang="ko-KR" altLang="en-US" dirty="0"/>
              <a:t>개의 </a:t>
            </a:r>
            <a:r>
              <a:rPr lang="en-US" altLang="ko-KR" dirty="0"/>
              <a:t>Alternate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Finalists</a:t>
            </a:r>
          </a:p>
          <a:p>
            <a:pPr lvl="2"/>
            <a:r>
              <a:rPr lang="en-US" altLang="ko-KR" dirty="0"/>
              <a:t>Round 3</a:t>
            </a:r>
            <a:r>
              <a:rPr lang="ko-KR" altLang="en-US" dirty="0"/>
              <a:t>말에 표준화 준비가 될 것으로 예상되는 유력한 후보</a:t>
            </a:r>
            <a:endParaRPr lang="en-US" altLang="ko-KR" dirty="0"/>
          </a:p>
          <a:p>
            <a:pPr lvl="1"/>
            <a:r>
              <a:rPr lang="en-US" altLang="ko-KR" dirty="0"/>
              <a:t>Alternate</a:t>
            </a:r>
          </a:p>
          <a:p>
            <a:pPr lvl="2"/>
            <a:r>
              <a:rPr lang="en-US" altLang="ko-KR" dirty="0"/>
              <a:t>Round 3</a:t>
            </a:r>
            <a:r>
              <a:rPr lang="ko-KR" altLang="en-US" dirty="0"/>
              <a:t> 이후에 선정될 가능성 있는 잠재적인 후보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6C3AE0FD-D559-8D6B-4932-23B7B0C0A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44320"/>
              </p:ext>
            </p:extLst>
          </p:nvPr>
        </p:nvGraphicFramePr>
        <p:xfrm>
          <a:off x="411162" y="4731365"/>
          <a:ext cx="5064472" cy="1754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833">
                  <a:extLst>
                    <a:ext uri="{9D8B030D-6E8A-4147-A177-3AD203B41FA5}">
                      <a16:colId xmlns:a16="http://schemas.microsoft.com/office/drawing/2014/main" val="2200843109"/>
                    </a:ext>
                  </a:extLst>
                </a:gridCol>
                <a:gridCol w="1909943">
                  <a:extLst>
                    <a:ext uri="{9D8B030D-6E8A-4147-A177-3AD203B41FA5}">
                      <a16:colId xmlns:a16="http://schemas.microsoft.com/office/drawing/2014/main" val="4013685869"/>
                    </a:ext>
                  </a:extLst>
                </a:gridCol>
                <a:gridCol w="1967696">
                  <a:extLst>
                    <a:ext uri="{9D8B030D-6E8A-4147-A177-3AD203B41FA5}">
                      <a16:colId xmlns:a16="http://schemas.microsoft.com/office/drawing/2014/main" val="1686822949"/>
                    </a:ext>
                  </a:extLst>
                </a:gridCol>
              </a:tblGrid>
              <a:tr h="2795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공개 키 암호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4522769"/>
                  </a:ext>
                </a:extLst>
              </a:tr>
              <a:tr h="70233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CRYSTALS-KYBER</a:t>
                      </a:r>
                    </a:p>
                    <a:p>
                      <a:pPr latinLnBrk="1"/>
                      <a:r>
                        <a:rPr lang="en-US" altLang="ko-KR" sz="1200" dirty="0"/>
                        <a:t>NTRU</a:t>
                      </a:r>
                    </a:p>
                    <a:p>
                      <a:pPr latinLnBrk="1"/>
                      <a:r>
                        <a:rPr lang="en-US" altLang="ko-KR" sz="1200" dirty="0"/>
                        <a:t>SABER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CRYSTALS-Dilithium</a:t>
                      </a:r>
                    </a:p>
                    <a:p>
                      <a:pPr latinLnBrk="1"/>
                      <a:r>
                        <a:rPr lang="en-US" altLang="ko-KR" sz="1200" dirty="0"/>
                        <a:t>FALCON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682962"/>
                  </a:ext>
                </a:extLst>
              </a:tr>
              <a:tr h="386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ClassicMcEliece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0449268"/>
                  </a:ext>
                </a:extLst>
              </a:tr>
              <a:tr h="3861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Rainbow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272954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D740A5-70DB-4AA4-2DC4-E1ED149B7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2691143"/>
              </p:ext>
            </p:extLst>
          </p:nvPr>
        </p:nvGraphicFramePr>
        <p:xfrm>
          <a:off x="6319829" y="4012151"/>
          <a:ext cx="4965488" cy="2473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092">
                  <a:extLst>
                    <a:ext uri="{9D8B030D-6E8A-4147-A177-3AD203B41FA5}">
                      <a16:colId xmlns:a16="http://schemas.microsoft.com/office/drawing/2014/main" val="1595709408"/>
                    </a:ext>
                  </a:extLst>
                </a:gridCol>
                <a:gridCol w="2040993">
                  <a:extLst>
                    <a:ext uri="{9D8B030D-6E8A-4147-A177-3AD203B41FA5}">
                      <a16:colId xmlns:a16="http://schemas.microsoft.com/office/drawing/2014/main" val="4176876324"/>
                    </a:ext>
                  </a:extLst>
                </a:gridCol>
                <a:gridCol w="1690403">
                  <a:extLst>
                    <a:ext uri="{9D8B030D-6E8A-4147-A177-3AD203B41FA5}">
                      <a16:colId xmlns:a16="http://schemas.microsoft.com/office/drawing/2014/main" val="4033603657"/>
                    </a:ext>
                  </a:extLst>
                </a:gridCol>
              </a:tblGrid>
              <a:tr h="3398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공개 키 암호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820179"/>
                  </a:ext>
                </a:extLst>
              </a:tr>
              <a:tr h="5008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FrodoKEM</a:t>
                      </a:r>
                    </a:p>
                    <a:p>
                      <a:pPr latinLnBrk="1"/>
                      <a:r>
                        <a:rPr lang="en-US" altLang="ko-KR" sz="1200" dirty="0"/>
                        <a:t>NTRU Prime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103564"/>
                  </a:ext>
                </a:extLst>
              </a:tr>
              <a:tr h="43983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BIKE</a:t>
                      </a:r>
                    </a:p>
                    <a:p>
                      <a:pPr latinLnBrk="1"/>
                      <a:r>
                        <a:rPr lang="en-US" altLang="ko-KR" sz="1200" dirty="0"/>
                        <a:t>HQC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900863"/>
                  </a:ext>
                </a:extLst>
              </a:tr>
              <a:tr h="28357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SPHINCS+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979520"/>
                  </a:ext>
                </a:extLst>
              </a:tr>
              <a:tr h="2777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다변수다항식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GeMSS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9636174"/>
                  </a:ext>
                </a:extLst>
              </a:tr>
              <a:tr h="26621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아이소제니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SIKE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413047"/>
                  </a:ext>
                </a:extLst>
              </a:tr>
              <a:tr h="3398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제로지식증명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Picnic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356442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683BA-E6A3-7134-4B3C-AD7BE6E7FA19}"/>
              </a:ext>
            </a:extLst>
          </p:cNvPr>
          <p:cNvSpPr txBox="1"/>
          <p:nvPr/>
        </p:nvSpPr>
        <p:spPr>
          <a:xfrm>
            <a:off x="2305611" y="6465587"/>
            <a:ext cx="12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Finalists</a:t>
            </a:r>
            <a:endParaRPr kumimoji="1" lang="ko-Kore-KR" altLang="en-US" b="1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3C55D-C1DB-33EA-C039-D5AC97B21942}"/>
              </a:ext>
            </a:extLst>
          </p:cNvPr>
          <p:cNvSpPr txBox="1"/>
          <p:nvPr/>
        </p:nvSpPr>
        <p:spPr>
          <a:xfrm>
            <a:off x="8164786" y="6465587"/>
            <a:ext cx="127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Alternate</a:t>
            </a:r>
            <a:endParaRPr kumimoji="1" lang="ko-Kore-KR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0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</a:t>
            </a:r>
            <a:r>
              <a:rPr lang="ko-KR" altLang="en-US" dirty="0"/>
              <a:t> 표준화 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Round 3 </a:t>
            </a:r>
            <a:r>
              <a:rPr lang="ko-KR" altLang="en-US" dirty="0"/>
              <a:t>최종 선정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KEM </a:t>
            </a:r>
            <a:r>
              <a:rPr lang="ko-KR" altLang="en-US" dirty="0"/>
              <a:t>방식</a:t>
            </a:r>
            <a:endParaRPr lang="en-US" altLang="ko-KR" dirty="0"/>
          </a:p>
          <a:p>
            <a:pPr lvl="1"/>
            <a:r>
              <a:rPr lang="en-US" altLang="ko-KR" dirty="0"/>
              <a:t>CRYSTALS-KYBER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서명 방식</a:t>
            </a:r>
            <a:endParaRPr lang="en-US" altLang="ko-KR" dirty="0"/>
          </a:p>
          <a:p>
            <a:pPr lvl="1"/>
            <a:r>
              <a:rPr lang="en-US" altLang="ko-KR" dirty="0"/>
              <a:t>CRYSTALS-Dilithium, FALCON, SPHINCS+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F6AEC-00BA-6730-09A9-DE5DFD2B3503}"/>
              </a:ext>
            </a:extLst>
          </p:cNvPr>
          <p:cNvSpPr txBox="1"/>
          <p:nvPr/>
        </p:nvSpPr>
        <p:spPr>
          <a:xfrm>
            <a:off x="4592364" y="6064293"/>
            <a:ext cx="3007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</a:rPr>
              <a:t>Selected Algorithms 2022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83FD8DB3-E8AD-9850-8BB7-39ED720EA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540462"/>
              </p:ext>
            </p:extLst>
          </p:nvPr>
        </p:nvGraphicFramePr>
        <p:xfrm>
          <a:off x="2032000" y="4682533"/>
          <a:ext cx="8127999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1909699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4817011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115512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서명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39686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격자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CRYSTALS-KYBER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CRYSTALS-Dilithium</a:t>
                      </a:r>
                    </a:p>
                    <a:p>
                      <a:pPr latinLnBrk="1"/>
                      <a:r>
                        <a:rPr lang="en-US" altLang="ko-KR" dirty="0"/>
                        <a:t>FALCON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608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SPHINCS+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245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13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NIST PQC</a:t>
            </a:r>
            <a:r>
              <a:rPr lang="ko-KR" altLang="en-US" dirty="0"/>
              <a:t> 표준화 공모전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Round 4</a:t>
            </a:r>
          </a:p>
          <a:p>
            <a:pPr lvl="1"/>
            <a:r>
              <a:rPr lang="en-US" altLang="ko-KR" dirty="0"/>
              <a:t>Round 3</a:t>
            </a:r>
            <a:r>
              <a:rPr lang="ko-KR" altLang="en-US" dirty="0"/>
              <a:t> 최종 선정 이후 진행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KEM </a:t>
            </a:r>
            <a:r>
              <a:rPr lang="ko-KR" altLang="en-US" dirty="0"/>
              <a:t>방식으로 선정된 알고리즘은 </a:t>
            </a:r>
            <a:r>
              <a:rPr lang="en-US" altLang="ko-KR" dirty="0"/>
              <a:t>CRYSTALS-KYBER</a:t>
            </a:r>
            <a:r>
              <a:rPr lang="ko-KR" altLang="en-US" dirty="0"/>
              <a:t>가 유일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556F9A72-3676-08CB-DF45-7C7F86994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47231"/>
              </p:ext>
            </p:extLst>
          </p:nvPr>
        </p:nvGraphicFramePr>
        <p:xfrm>
          <a:off x="2032000" y="4359221"/>
          <a:ext cx="8128000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948914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8011536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 키 암호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키 생성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88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BIKE</a:t>
                      </a:r>
                    </a:p>
                    <a:p>
                      <a:pPr latinLnBrk="1"/>
                      <a:r>
                        <a:rPr lang="en-US" altLang="ko-KR" dirty="0"/>
                        <a:t>Classic McEliece</a:t>
                      </a:r>
                    </a:p>
                    <a:p>
                      <a:pPr latinLnBrk="1"/>
                      <a:r>
                        <a:rPr lang="en-US" altLang="ko-KR" dirty="0"/>
                        <a:t>HQC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6496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아이소제니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SIKE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80670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8D45E37-7374-D4C5-127E-579E91848233}"/>
              </a:ext>
            </a:extLst>
          </p:cNvPr>
          <p:cNvSpPr txBox="1"/>
          <p:nvPr/>
        </p:nvSpPr>
        <p:spPr>
          <a:xfrm>
            <a:off x="2235842" y="3744694"/>
            <a:ext cx="7720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800" dirty="0"/>
              <a:t>SIKE</a:t>
            </a:r>
            <a:r>
              <a:rPr kumimoji="1" lang="ko-KR" altLang="en-US" sz="2800" dirty="0"/>
              <a:t>는 공격법 발견으로 인한 </a:t>
            </a:r>
            <a:r>
              <a:rPr kumimoji="1" lang="ko-KR" altLang="en-US" sz="2800" b="1" dirty="0">
                <a:solidFill>
                  <a:srgbClr val="FF0000"/>
                </a:solidFill>
              </a:rPr>
              <a:t>제외</a:t>
            </a:r>
            <a:endParaRPr kumimoji="1" lang="ko-Kore-KR" altLang="en-US" sz="2800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2F1C0-1195-B281-5F1E-454C2E7D59DF}"/>
              </a:ext>
            </a:extLst>
          </p:cNvPr>
          <p:cNvSpPr txBox="1"/>
          <p:nvPr/>
        </p:nvSpPr>
        <p:spPr>
          <a:xfrm>
            <a:off x="4427228" y="6030438"/>
            <a:ext cx="333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>
                <a:solidFill>
                  <a:schemeClr val="accent1"/>
                </a:solidFill>
              </a:rPr>
              <a:t>Round 4</a:t>
            </a:r>
            <a:r>
              <a:rPr kumimoji="1" lang="ko-KR" altLang="en-US" b="1" dirty="0">
                <a:solidFill>
                  <a:schemeClr val="accent1"/>
                </a:solidFill>
              </a:rPr>
              <a:t> 선정 알고리즘</a:t>
            </a:r>
            <a:endParaRPr kumimoji="1" lang="ko-Kore-KR" altLang="en-US" b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47407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4853</TotalTime>
  <Words>684</Words>
  <Application>Microsoft Macintosh PowerPoint</Application>
  <PresentationFormat>와이드스크린</PresentationFormat>
  <Paragraphs>167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NIST PQC 표준화 동향</vt:lpstr>
      <vt:lpstr>PowerPoint 프레젠테이션</vt:lpstr>
      <vt:lpstr>서론</vt:lpstr>
      <vt:lpstr>양자 내성 암호</vt:lpstr>
      <vt:lpstr>양자 내성 암호</vt:lpstr>
      <vt:lpstr>NIST PQC 표준화 공모전</vt:lpstr>
      <vt:lpstr>NIST PQC 표준화 공모전</vt:lpstr>
      <vt:lpstr>NIST PQC 표준화 공모전</vt:lpstr>
      <vt:lpstr>NIST PQC 표준화 공모전</vt:lpstr>
      <vt:lpstr>NIST PQC 표준화 계획</vt:lpstr>
      <vt:lpstr>NIST PQC 표준화 계획</vt:lpstr>
      <vt:lpstr>NIST PQC 표준화 계획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민호 송</cp:lastModifiedBy>
  <cp:revision>91</cp:revision>
  <dcterms:created xsi:type="dcterms:W3CDTF">2019-03-05T04:29:07Z</dcterms:created>
  <dcterms:modified xsi:type="dcterms:W3CDTF">2023-05-05T11:39:43Z</dcterms:modified>
</cp:coreProperties>
</file>