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  <p:sldMasterId id="2147483674" r:id="rId3"/>
  </p:sldMasterIdLst>
  <p:notesMasterIdLst>
    <p:notesMasterId r:id="rId18"/>
  </p:notesMasterIdLst>
  <p:handoutMasterIdLst>
    <p:handoutMasterId r:id="rId19"/>
  </p:handoutMasterIdLst>
  <p:sldIdLst>
    <p:sldId id="269" r:id="rId4"/>
    <p:sldId id="310" r:id="rId5"/>
    <p:sldId id="289" r:id="rId6"/>
    <p:sldId id="290" r:id="rId7"/>
    <p:sldId id="294" r:id="rId8"/>
    <p:sldId id="293" r:id="rId9"/>
    <p:sldId id="300" r:id="rId10"/>
    <p:sldId id="305" r:id="rId11"/>
    <p:sldId id="306" r:id="rId12"/>
    <p:sldId id="307" r:id="rId13"/>
    <p:sldId id="308" r:id="rId14"/>
    <p:sldId id="309" r:id="rId15"/>
    <p:sldId id="29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9D5"/>
    <a:srgbClr val="FFC1C1"/>
    <a:srgbClr val="1C476E"/>
    <a:srgbClr val="2E75B6"/>
    <a:srgbClr val="FFFFFF"/>
    <a:srgbClr val="FCB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91628" autoAdjust="0"/>
  </p:normalViewPr>
  <p:slideViewPr>
    <p:cSldViewPr snapToGrid="0">
      <p:cViewPr varScale="1">
        <p:scale>
          <a:sx n="104" d="100"/>
          <a:sy n="104" d="100"/>
        </p:scale>
        <p:origin x="5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Diffusion transform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10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66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양자 비용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양자 회로 구현에 필요로 하는 자원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8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3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7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12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71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똑같은 연산을 수행하더라도 회로의 구조를 어떻게 </a:t>
            </a:r>
            <a:r>
              <a:rPr lang="ko-KR" altLang="en-US" sz="12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구성하느냐에</a:t>
            </a:r>
            <a:r>
              <a:rPr lang="ko-KR" altLang="en-US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따라 비용이 달라짐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1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83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9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514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794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989551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암호의 양자 회로 최적화 구현 방법에 대한 연구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한성대학교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7AF33-A28A-4C84-88AC-B557029FC07C}"/>
              </a:ext>
            </a:extLst>
          </p:cNvPr>
          <p:cNvSpPr txBox="1"/>
          <p:nvPr/>
        </p:nvSpPr>
        <p:spPr>
          <a:xfrm>
            <a:off x="3046466" y="227000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ASK2023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구두 발표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]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선형 연산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347B2A-C607-05E9-2067-E659824E0A77}"/>
              </a:ext>
            </a:extLst>
          </p:cNvPr>
          <p:cNvSpPr txBox="1">
            <a:spLocks/>
          </p:cNvSpPr>
          <p:nvPr/>
        </p:nvSpPr>
        <p:spPr>
          <a:xfrm>
            <a:off x="0" y="5780968"/>
            <a:ext cx="12249203" cy="5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[6] </a:t>
            </a:r>
            <a:r>
              <a:rPr lang="en-US" altLang="ko-KR" sz="12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Grassl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Markus, et al. "Applying Grover’s algorithm to AES: quantum resource estimates." Post-Quantum Cryptography: 7th International Workshop, PQCrypto 2016, Fukuoka, Japan, February 24-26, 2016, Proceedings 7. Springer International Publishing, 2016.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A22D6-3DE6-598F-FAAD-4AC996C6F75B}"/>
              </a:ext>
            </a:extLst>
          </p:cNvPr>
          <p:cNvSpPr txBox="1"/>
          <p:nvPr/>
        </p:nvSpPr>
        <p:spPr>
          <a:xfrm>
            <a:off x="-26878" y="6244754"/>
            <a:ext cx="12186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[7] </a:t>
            </a:r>
            <a:r>
              <a:rPr lang="en-US" altLang="ko-KR" sz="12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Jaques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Samuel, et al. "Implementing Grover oracles for quantum key search on AES and </a:t>
            </a:r>
            <a:r>
              <a:rPr lang="en-US" altLang="ko-KR" sz="12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LowMC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." Advances in Cryptology–EUROCRYPT 2020: 39th Annual International Conference on the Theory and Applications of Cryptographic Techniques, Zagreb, Croatia, May 10–14, 2020, Proceedings, Part II 30. Springer International Publishing, 2020.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5FF09D6-198F-0D32-0AAA-FC7DA7C51C63}"/>
              </a:ext>
            </a:extLst>
          </p:cNvPr>
          <p:cNvSpPr txBox="1">
            <a:spLocks/>
          </p:cNvSpPr>
          <p:nvPr/>
        </p:nvSpPr>
        <p:spPr>
          <a:xfrm>
            <a:off x="527567" y="3658382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PLU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분해 기법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[6]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A57BED9E-BF05-8CA0-CBF2-C45E1038CD50}"/>
              </a:ext>
            </a:extLst>
          </p:cNvPr>
          <p:cNvCxnSpPr>
            <a:cxnSpLocks/>
          </p:cNvCxnSpPr>
          <p:nvPr/>
        </p:nvCxnSpPr>
        <p:spPr>
          <a:xfrm>
            <a:off x="589119" y="3625198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1">
            <a:extLst>
              <a:ext uri="{FF2B5EF4-FFF2-40B4-BE49-F238E27FC236}">
                <a16:creationId xmlns:a16="http://schemas.microsoft.com/office/drawing/2014/main" id="{5FFA5B9D-EE25-A9BA-BC5C-F2064B78F80C}"/>
              </a:ext>
            </a:extLst>
          </p:cNvPr>
          <p:cNvCxnSpPr>
            <a:cxnSpLocks/>
          </p:cNvCxnSpPr>
          <p:nvPr/>
        </p:nvCxnSpPr>
        <p:spPr>
          <a:xfrm>
            <a:off x="598188" y="4041433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2E84B5C-55DD-4461-D9C9-BCEB16568306}"/>
              </a:ext>
            </a:extLst>
          </p:cNvPr>
          <p:cNvSpPr txBox="1">
            <a:spLocks/>
          </p:cNvSpPr>
          <p:nvPr/>
        </p:nvSpPr>
        <p:spPr>
          <a:xfrm>
            <a:off x="687579" y="4032855"/>
            <a:ext cx="10976854" cy="18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선형 계층의 행렬 표현을 치환행렬과 두 가지 삼각행렬의 곱으로 나타내는 것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장점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]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계산량을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감소 시킬 수 있음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방법은 다양한 암호 양자 회로 구현 연구에서 사용이 되었음</a:t>
            </a:r>
            <a:r>
              <a:rPr lang="en-US" altLang="ko-KR" sz="1800" baseline="30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[6,7]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D9A57-B007-EB62-DC36-DFBC355569FE}"/>
              </a:ext>
            </a:extLst>
          </p:cNvPr>
          <p:cNvSpPr txBox="1">
            <a:spLocks/>
          </p:cNvSpPr>
          <p:nvPr/>
        </p:nvSpPr>
        <p:spPr>
          <a:xfrm>
            <a:off x="845819" y="1120652"/>
            <a:ext cx="10660373" cy="2376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선형 계층의 연산을 최적화하는 방법은 양자 회로 뿐 아니라 일반적인 컴퓨터의 회로 최적화 연구와 연관이 깊음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암호의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S-box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치환 연산에 사용됨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와 같은 하위 회로 구현에 적용될 수 있음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선형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연산 최적화를 거치고 나면 오직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XOR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게이트로만 이뤄진 선형 구성을 가지게 됨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게이트를 상대적으로 비용이 낮은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CNOT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게이트로 대체 → 사용되는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수를 줄이는 데  집중한 것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94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56E503-B86F-1F90-1504-B115C3505DD7}"/>
              </a:ext>
            </a:extLst>
          </p:cNvPr>
          <p:cNvSpPr/>
          <p:nvPr/>
        </p:nvSpPr>
        <p:spPr>
          <a:xfrm>
            <a:off x="738404" y="3931764"/>
            <a:ext cx="924141" cy="18458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76B709-71A9-F1DD-9996-805E83BB3002}"/>
              </a:ext>
            </a:extLst>
          </p:cNvPr>
          <p:cNvSpPr/>
          <p:nvPr/>
        </p:nvSpPr>
        <p:spPr>
          <a:xfrm>
            <a:off x="738404" y="5143529"/>
            <a:ext cx="924141" cy="18458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선형 연산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347B2A-C607-05E9-2067-E659824E0A77}"/>
              </a:ext>
            </a:extLst>
          </p:cNvPr>
          <p:cNvSpPr txBox="1">
            <a:spLocks/>
          </p:cNvSpPr>
          <p:nvPr/>
        </p:nvSpPr>
        <p:spPr>
          <a:xfrm>
            <a:off x="0" y="6066149"/>
            <a:ext cx="12249203" cy="5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[8] Xiang, </a:t>
            </a:r>
            <a:r>
              <a:rPr lang="en-US" altLang="ko-KR" sz="12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Zejun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et al. "Optimizing implementations of linear layers." IACR Transactions on Symmetric Cryptology (2020): 120-145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A22D6-3DE6-598F-FAAD-4AC996C6F75B}"/>
              </a:ext>
            </a:extLst>
          </p:cNvPr>
          <p:cNvSpPr txBox="1"/>
          <p:nvPr/>
        </p:nvSpPr>
        <p:spPr>
          <a:xfrm>
            <a:off x="0" y="6419420"/>
            <a:ext cx="12186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[9] Boyar, Joan, and René Peralta. "A new combinational logic minimization technique with applications to cryptology." Experimental Algorithms: 9th International Symposium, SEA 2010, Ischia Island, Naples, Italy, May 20-22, 2010. Proceedings 9. Springer Berlin Heidelberg, 2010.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5FF09D6-198F-0D32-0AAA-FC7DA7C51C63}"/>
              </a:ext>
            </a:extLst>
          </p:cNvPr>
          <p:cNvSpPr txBox="1">
            <a:spLocks/>
          </p:cNvSpPr>
          <p:nvPr/>
        </p:nvSpPr>
        <p:spPr>
          <a:xfrm>
            <a:off x="527567" y="1109145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FSE’20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[8]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A57BED9E-BF05-8CA0-CBF2-C45E1038CD50}"/>
              </a:ext>
            </a:extLst>
          </p:cNvPr>
          <p:cNvCxnSpPr>
            <a:cxnSpLocks/>
          </p:cNvCxnSpPr>
          <p:nvPr/>
        </p:nvCxnSpPr>
        <p:spPr>
          <a:xfrm>
            <a:off x="589119" y="1075961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1">
            <a:extLst>
              <a:ext uri="{FF2B5EF4-FFF2-40B4-BE49-F238E27FC236}">
                <a16:creationId xmlns:a16="http://schemas.microsoft.com/office/drawing/2014/main" id="{5FFA5B9D-EE25-A9BA-BC5C-F2064B78F80C}"/>
              </a:ext>
            </a:extLst>
          </p:cNvPr>
          <p:cNvCxnSpPr>
            <a:cxnSpLocks/>
          </p:cNvCxnSpPr>
          <p:nvPr/>
        </p:nvCxnSpPr>
        <p:spPr>
          <a:xfrm>
            <a:off x="598188" y="1492196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2E84B5C-55DD-4461-D9C9-BCEB16568306}"/>
              </a:ext>
            </a:extLst>
          </p:cNvPr>
          <p:cNvSpPr txBox="1">
            <a:spLocks/>
          </p:cNvSpPr>
          <p:nvPr/>
        </p:nvSpPr>
        <p:spPr>
          <a:xfrm>
            <a:off x="687579" y="1602093"/>
            <a:ext cx="10976854" cy="165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가장 효율적인 구현을 검색하여 값을 출력해주는 휴리스틱 알고리즘 제안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최적의 행렬 분해를 구성할 수 있음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양자와 관련된 논문이 아니지만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XOR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나오는 결과를 양자 코드로 변환하면 구현 가능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최근 다양한 암호 양자 회로 구현 연구에서 사용되었음</a:t>
            </a:r>
            <a:endParaRPr lang="en-US" altLang="ko-KR" sz="1800" baseline="30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F604B13-5926-5941-2DC7-ABD783EA1E16}"/>
              </a:ext>
            </a:extLst>
          </p:cNvPr>
          <p:cNvSpPr txBox="1">
            <a:spLocks/>
          </p:cNvSpPr>
          <p:nvPr/>
        </p:nvSpPr>
        <p:spPr>
          <a:xfrm>
            <a:off x="527567" y="3284641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조합 회로 최적화</a:t>
            </a: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[9]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6" name="직선 연결선 30">
            <a:extLst>
              <a:ext uri="{FF2B5EF4-FFF2-40B4-BE49-F238E27FC236}">
                <a16:creationId xmlns:a16="http://schemas.microsoft.com/office/drawing/2014/main" id="{5C3E2C80-6DB8-0EED-6333-41D147B6AAB7}"/>
              </a:ext>
            </a:extLst>
          </p:cNvPr>
          <p:cNvCxnSpPr>
            <a:cxnSpLocks/>
          </p:cNvCxnSpPr>
          <p:nvPr/>
        </p:nvCxnSpPr>
        <p:spPr>
          <a:xfrm>
            <a:off x="589119" y="3251457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1">
            <a:extLst>
              <a:ext uri="{FF2B5EF4-FFF2-40B4-BE49-F238E27FC236}">
                <a16:creationId xmlns:a16="http://schemas.microsoft.com/office/drawing/2014/main" id="{C0BD319C-BA98-4AC4-9258-CB852D79B7BF}"/>
              </a:ext>
            </a:extLst>
          </p:cNvPr>
          <p:cNvCxnSpPr>
            <a:cxnSpLocks/>
          </p:cNvCxnSpPr>
          <p:nvPr/>
        </p:nvCxnSpPr>
        <p:spPr>
          <a:xfrm>
            <a:off x="598188" y="3667692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4A2C7C1-3F19-46B3-AEF7-1E232DA2AA91}"/>
              </a:ext>
            </a:extLst>
          </p:cNvPr>
          <p:cNvSpPr txBox="1">
            <a:spLocks/>
          </p:cNvSpPr>
          <p:nvPr/>
        </p:nvSpPr>
        <p:spPr>
          <a:xfrm>
            <a:off x="687579" y="3774435"/>
            <a:ext cx="10976854" cy="1172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[STEP 1]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회로의 비선형 구성 요소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논리곱 연산을 수행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AND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식별 및 감소 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AND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게이트를 감소시키는 것은 매우 어려운 과정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Ad-</a:t>
            </a:r>
            <a:r>
              <a:rPr lang="en" altLang="ko-KR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hooc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휴리스틱을 이용 → 낮은 곱셈 복잡도를 가진 회로 구성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EA8387A-B01A-BC32-1E33-003B07B927B4}"/>
              </a:ext>
            </a:extLst>
          </p:cNvPr>
          <p:cNvSpPr txBox="1">
            <a:spLocks/>
          </p:cNvSpPr>
          <p:nvPr/>
        </p:nvSpPr>
        <p:spPr>
          <a:xfrm>
            <a:off x="687579" y="4992737"/>
            <a:ext cx="10976854" cy="1172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[STEP 2]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회로의 최대 선형 구성 요소인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XOR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 찾고 최소화</a:t>
            </a:r>
            <a:endParaRPr lang="en-US" altLang="ko-KR" sz="12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선형 구성 요소에서 계산된 목표 함수를 계산하기 위함</a:t>
            </a:r>
            <a:endParaRPr lang="en-US" altLang="ko-KR" sz="12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XOR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최소화를 위하여 새로운 휴리스틱 제안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51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3.3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아키텍처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632BC-EF36-99B4-25D7-C4D70747F1D1}"/>
              </a:ext>
            </a:extLst>
          </p:cNvPr>
          <p:cNvSpPr txBox="1">
            <a:spLocks/>
          </p:cNvSpPr>
          <p:nvPr/>
        </p:nvSpPr>
        <p:spPr>
          <a:xfrm>
            <a:off x="1010933" y="1097869"/>
            <a:ext cx="10038056" cy="467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Char char="-"/>
              <a:defRPr/>
            </a:pP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347B2A-C607-05E9-2067-E659824E0A77}"/>
              </a:ext>
            </a:extLst>
          </p:cNvPr>
          <p:cNvSpPr txBox="1">
            <a:spLocks/>
          </p:cNvSpPr>
          <p:nvPr/>
        </p:nvSpPr>
        <p:spPr>
          <a:xfrm>
            <a:off x="527567" y="6424333"/>
            <a:ext cx="9357428" cy="4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[10] Jang, </a:t>
            </a: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Kyungbae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et al. "Quantum analysis of </a:t>
            </a: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aes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." Cryptology </a:t>
            </a:r>
            <a:r>
              <a:rPr lang="en-US" altLang="ko-KR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ePrint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Archive (2022).</a:t>
            </a:r>
          </a:p>
        </p:txBody>
      </p:sp>
      <p:sp>
        <p:nvSpPr>
          <p:cNvPr id="82" name="텍스트 개체 틀 2">
            <a:extLst>
              <a:ext uri="{FF2B5EF4-FFF2-40B4-BE49-F238E27FC236}">
                <a16:creationId xmlns:a16="http://schemas.microsoft.com/office/drawing/2014/main" id="{F500A7D1-78F7-1B45-E1FD-583856C2D2FC}"/>
              </a:ext>
            </a:extLst>
          </p:cNvPr>
          <p:cNvSpPr txBox="1">
            <a:spLocks/>
          </p:cNvSpPr>
          <p:nvPr/>
        </p:nvSpPr>
        <p:spPr>
          <a:xfrm>
            <a:off x="527567" y="1164156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Zig-zag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구조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83" name="직선 연결선 30">
            <a:extLst>
              <a:ext uri="{FF2B5EF4-FFF2-40B4-BE49-F238E27FC236}">
                <a16:creationId xmlns:a16="http://schemas.microsoft.com/office/drawing/2014/main" id="{964E53E1-8C57-DB91-4248-FAFB5F1B13E2}"/>
              </a:ext>
            </a:extLst>
          </p:cNvPr>
          <p:cNvCxnSpPr>
            <a:cxnSpLocks/>
          </p:cNvCxnSpPr>
          <p:nvPr/>
        </p:nvCxnSpPr>
        <p:spPr>
          <a:xfrm>
            <a:off x="589119" y="1130972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31">
            <a:extLst>
              <a:ext uri="{FF2B5EF4-FFF2-40B4-BE49-F238E27FC236}">
                <a16:creationId xmlns:a16="http://schemas.microsoft.com/office/drawing/2014/main" id="{25147930-E9B5-430B-77FF-8148F0EA08DC}"/>
              </a:ext>
            </a:extLst>
          </p:cNvPr>
          <p:cNvCxnSpPr>
            <a:cxnSpLocks/>
          </p:cNvCxnSpPr>
          <p:nvPr/>
        </p:nvCxnSpPr>
        <p:spPr>
          <a:xfrm>
            <a:off x="598188" y="1547207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9CAFBE5-E97D-71F0-DBED-C8CD3C671135}"/>
              </a:ext>
            </a:extLst>
          </p:cNvPr>
          <p:cNvSpPr txBox="1">
            <a:spLocks/>
          </p:cNvSpPr>
          <p:nvPr/>
        </p:nvSpPr>
        <p:spPr>
          <a:xfrm>
            <a:off x="607572" y="1675707"/>
            <a:ext cx="9125571" cy="2373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기본적으로 큐비트에 최적화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역연산으로 이전 라운드에서 사용된 큐비트를 초기화한 후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다음 라운드에서 재사용하는 구조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역연산으로 인해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증가한다는 한계를 가짐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" altLang="ko-KR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Grassl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et al.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는 최초로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AES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양자 회로를 구현한 논문에서 지그재그 방식을 채택함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      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지그재그 구조를 적용한 대표적인 연구로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여겨짐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en-US" altLang="ko-KR" sz="18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[6]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→ 향후 이 연구를 개선하는 다양한 연구들이 발표됨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C9C7C86-3AC9-D5DA-B557-93580FC2F536}"/>
              </a:ext>
            </a:extLst>
          </p:cNvPr>
          <p:cNvSpPr txBox="1">
            <a:spLocks/>
          </p:cNvSpPr>
          <p:nvPr/>
        </p:nvSpPr>
        <p:spPr>
          <a:xfrm>
            <a:off x="589119" y="4146445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pipe-line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구조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7" name="직선 연결선 30">
            <a:extLst>
              <a:ext uri="{FF2B5EF4-FFF2-40B4-BE49-F238E27FC236}">
                <a16:creationId xmlns:a16="http://schemas.microsoft.com/office/drawing/2014/main" id="{AC53F894-3C50-9D26-9374-0637DB2D7BDD}"/>
              </a:ext>
            </a:extLst>
          </p:cNvPr>
          <p:cNvCxnSpPr>
            <a:cxnSpLocks/>
          </p:cNvCxnSpPr>
          <p:nvPr/>
        </p:nvCxnSpPr>
        <p:spPr>
          <a:xfrm>
            <a:off x="650671" y="4113261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1">
            <a:extLst>
              <a:ext uri="{FF2B5EF4-FFF2-40B4-BE49-F238E27FC236}">
                <a16:creationId xmlns:a16="http://schemas.microsoft.com/office/drawing/2014/main" id="{9B223775-3493-411E-0D5B-F60960F99D7E}"/>
              </a:ext>
            </a:extLst>
          </p:cNvPr>
          <p:cNvCxnSpPr>
            <a:cxnSpLocks/>
          </p:cNvCxnSpPr>
          <p:nvPr/>
        </p:nvCxnSpPr>
        <p:spPr>
          <a:xfrm>
            <a:off x="659740" y="4529496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0D31B3F-D4A0-96E8-1F75-C076628E939D}"/>
              </a:ext>
            </a:extLst>
          </p:cNvPr>
          <p:cNvSpPr txBox="1">
            <a:spLocks/>
          </p:cNvSpPr>
          <p:nvPr/>
        </p:nvSpPr>
        <p:spPr>
          <a:xfrm>
            <a:off x="607573" y="4730310"/>
            <a:ext cx="10580766" cy="1521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역연산을 통해 큐비트를 재활용하지 않고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추가적인 보조 큐비트를 할당하는 구조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수를 줄이는 데 집중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큐비트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뿐 아니라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대한 중요성이 커짐 → 최신 연구들은 파이프라인 구조가 적용하여 전체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감소시키고 있음</a:t>
            </a:r>
            <a:r>
              <a:rPr lang="en-US" altLang="ko-KR" sz="1800" baseline="30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[10]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13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5.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결론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AF17EA1-D277-4C68-8060-EFACD386BF45}"/>
              </a:ext>
            </a:extLst>
          </p:cNvPr>
          <p:cNvSpPr txBox="1">
            <a:spLocks/>
          </p:cNvSpPr>
          <p:nvPr/>
        </p:nvSpPr>
        <p:spPr>
          <a:xfrm>
            <a:off x="1310394" y="2886109"/>
            <a:ext cx="10299716" cy="155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제시된 방법들을 적절하게 잘 구성한다면 최적화에 큰 도움이 될 수 있을 것이다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 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9FF0183-CF34-4CB5-8BDF-95495E51E3DC}"/>
              </a:ext>
            </a:extLst>
          </p:cNvPr>
          <p:cNvSpPr txBox="1">
            <a:spLocks/>
          </p:cNvSpPr>
          <p:nvPr/>
        </p:nvSpPr>
        <p:spPr>
          <a:xfrm>
            <a:off x="1310395" y="1860174"/>
            <a:ext cx="8226368" cy="1237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회로의 최적화를 위한 방법들과 이를 양자 컴퓨터 환경에서의 암호 양자 회로 구현 연구에 적용한 사례들을 살펴보았다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29635E77-D5EC-D39F-2EFE-8E36B3B3AC9F}"/>
              </a:ext>
            </a:extLst>
          </p:cNvPr>
          <p:cNvSpPr txBox="1">
            <a:spLocks/>
          </p:cNvSpPr>
          <p:nvPr/>
        </p:nvSpPr>
        <p:spPr>
          <a:xfrm>
            <a:off x="1310394" y="4123495"/>
            <a:ext cx="8817279" cy="155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여전히 양자 회로와 관련된 연구가 활발하게 이뤄지고 있기 때문에 다양한 방법들이 꾸준히 발표될 것으로 기대된다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76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6BD103-83B8-E539-C967-D1F9EEE2F9A6}"/>
              </a:ext>
            </a:extLst>
          </p:cNvPr>
          <p:cNvSpPr/>
          <p:nvPr/>
        </p:nvSpPr>
        <p:spPr>
          <a:xfrm>
            <a:off x="4041004" y="3308151"/>
            <a:ext cx="3924709" cy="4292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9D06EF-4CCF-50BA-E114-C0EDB6497A98}"/>
              </a:ext>
            </a:extLst>
          </p:cNvPr>
          <p:cNvSpPr/>
          <p:nvPr/>
        </p:nvSpPr>
        <p:spPr>
          <a:xfrm>
            <a:off x="1058464" y="1186313"/>
            <a:ext cx="1529599" cy="2190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F4F445-2B89-6200-9C81-148188832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862A6-E01E-0128-E0E8-C24D4AB3B3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관련연구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4D063F-8EE0-27E9-24A3-9CC924C368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E7FED5-1B23-B172-0E6C-6A61958DD7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690F8-8B0D-05B9-5053-1B8070E3B220}"/>
              </a:ext>
            </a:extLst>
          </p:cNvPr>
          <p:cNvSpPr txBox="1"/>
          <p:nvPr/>
        </p:nvSpPr>
        <p:spPr>
          <a:xfrm>
            <a:off x="1055592" y="832370"/>
            <a:ext cx="153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5799D5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  <a:endParaRPr lang="ko-KR" altLang="en-US" sz="4000" dirty="0">
              <a:solidFill>
                <a:srgbClr val="5799D5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8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서론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39E311B-37ED-67DA-C423-41128152A833}"/>
              </a:ext>
            </a:extLst>
          </p:cNvPr>
          <p:cNvSpPr txBox="1">
            <a:spLocks/>
          </p:cNvSpPr>
          <p:nvPr/>
        </p:nvSpPr>
        <p:spPr>
          <a:xfrm>
            <a:off x="638433" y="1291403"/>
            <a:ext cx="10915133" cy="3987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컴퓨터가 발전함에 따라 다양한 분야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화학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인공지능 등</a:t>
            </a: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에서 이를 응용하는 사례들이 보고되고 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회로는 모든 응용에서 빠질 수 없는 요소로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컴퓨터의 자원적 제약 및 실제 실행과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밀접한 연관이 있기 때문에 이를 최적화하는 연구도 지속적으로 이뤄지고 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이와 관련하여 연구적 발전을 위해서는 다양한 최적화 사례들을 아는 것이 중요하다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 관련 분야에 해당하는 암호 공격 비용 측정 연구에서는 양자 회로 최적화 연구를       핵심으로 다루고 있다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08D3B2FD-68D3-BEDF-ED27-3C093477C284}"/>
              </a:ext>
            </a:extLst>
          </p:cNvPr>
          <p:cNvSpPr txBox="1">
            <a:spLocks/>
          </p:cNvSpPr>
          <p:nvPr/>
        </p:nvSpPr>
        <p:spPr>
          <a:xfrm>
            <a:off x="1049229" y="5167744"/>
            <a:ext cx="9674189" cy="141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⇒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최적화 방법이 적용된 암호 구현 연구를 바탕으로 양자 회로를 최적화하기 위한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방법들에 대해 살펴본다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1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관련 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2.1 qubit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와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depth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1DA1F0B-F4CE-FE70-C6C9-2E26781C126E}"/>
              </a:ext>
            </a:extLst>
          </p:cNvPr>
          <p:cNvSpPr txBox="1">
            <a:spLocks/>
          </p:cNvSpPr>
          <p:nvPr/>
        </p:nvSpPr>
        <p:spPr>
          <a:xfrm>
            <a:off x="1276867" y="1849146"/>
            <a:ext cx="10360035" cy="164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양자 컴퓨터에서 쓰이는 양자 정보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고전컴퓨터 상에서의 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bit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와 같은 역할을 함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하나의 큐비트는 양자 컴퓨터의 중첩 상태를 이용하여 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과 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일 확률을 가짐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D39CD15-6315-0F50-B4C4-3AA9F39063AA}"/>
              </a:ext>
            </a:extLst>
          </p:cNvPr>
          <p:cNvSpPr txBox="1">
            <a:spLocks/>
          </p:cNvSpPr>
          <p:nvPr/>
        </p:nvSpPr>
        <p:spPr>
          <a:xfrm>
            <a:off x="555097" y="1303046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qubit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7" name="직선 연결선 30">
            <a:extLst>
              <a:ext uri="{FF2B5EF4-FFF2-40B4-BE49-F238E27FC236}">
                <a16:creationId xmlns:a16="http://schemas.microsoft.com/office/drawing/2014/main" id="{E8AB0B5C-A20D-1D73-A1E8-CC3F32943A64}"/>
              </a:ext>
            </a:extLst>
          </p:cNvPr>
          <p:cNvCxnSpPr>
            <a:cxnSpLocks/>
          </p:cNvCxnSpPr>
          <p:nvPr/>
        </p:nvCxnSpPr>
        <p:spPr>
          <a:xfrm>
            <a:off x="616649" y="1269862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31">
            <a:extLst>
              <a:ext uri="{FF2B5EF4-FFF2-40B4-BE49-F238E27FC236}">
                <a16:creationId xmlns:a16="http://schemas.microsoft.com/office/drawing/2014/main" id="{2FE8B557-6274-87F8-54C7-59EB76CB9D9F}"/>
              </a:ext>
            </a:extLst>
          </p:cNvPr>
          <p:cNvCxnSpPr>
            <a:cxnSpLocks/>
          </p:cNvCxnSpPr>
          <p:nvPr/>
        </p:nvCxnSpPr>
        <p:spPr>
          <a:xfrm>
            <a:off x="625718" y="1686097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4F1C5F4-739F-0317-9A8E-071D9F402ED1}"/>
              </a:ext>
            </a:extLst>
          </p:cNvPr>
          <p:cNvSpPr txBox="1">
            <a:spLocks/>
          </p:cNvSpPr>
          <p:nvPr/>
        </p:nvSpPr>
        <p:spPr>
          <a:xfrm>
            <a:off x="1276867" y="4224265"/>
            <a:ext cx="8552933" cy="242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구성된 양자 회로의 깊이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는 실행 속도와 관련이 있음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최근 들어 </a:t>
            </a:r>
            <a:r>
              <a:rPr lang="ko-KR" altLang="en-US" sz="20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큐비트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수 뿐 아니라 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중요성도 같이 커지고 있음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CD044FD-93D6-95BC-53EB-FB0ABAE8F518}"/>
              </a:ext>
            </a:extLst>
          </p:cNvPr>
          <p:cNvSpPr txBox="1">
            <a:spLocks/>
          </p:cNvSpPr>
          <p:nvPr/>
        </p:nvSpPr>
        <p:spPr>
          <a:xfrm>
            <a:off x="638433" y="3983850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depth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12" name="직선 연결선 30">
            <a:extLst>
              <a:ext uri="{FF2B5EF4-FFF2-40B4-BE49-F238E27FC236}">
                <a16:creationId xmlns:a16="http://schemas.microsoft.com/office/drawing/2014/main" id="{C0A910CE-7F46-A31F-AE95-A6F1DDD85825}"/>
              </a:ext>
            </a:extLst>
          </p:cNvPr>
          <p:cNvCxnSpPr>
            <a:cxnSpLocks/>
          </p:cNvCxnSpPr>
          <p:nvPr/>
        </p:nvCxnSpPr>
        <p:spPr>
          <a:xfrm>
            <a:off x="699985" y="3950666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1">
            <a:extLst>
              <a:ext uri="{FF2B5EF4-FFF2-40B4-BE49-F238E27FC236}">
                <a16:creationId xmlns:a16="http://schemas.microsoft.com/office/drawing/2014/main" id="{C9B9C5D2-35B3-F190-99D7-EF83E77844A5}"/>
              </a:ext>
            </a:extLst>
          </p:cNvPr>
          <p:cNvCxnSpPr>
            <a:cxnSpLocks/>
          </p:cNvCxnSpPr>
          <p:nvPr/>
        </p:nvCxnSpPr>
        <p:spPr>
          <a:xfrm>
            <a:off x="709054" y="4366901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2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관련 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2.2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게이트와 양자 회로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DEF94DCC-4D62-A785-3BEF-839CC31192FD}"/>
              </a:ext>
            </a:extLst>
          </p:cNvPr>
          <p:cNvSpPr txBox="1">
            <a:spLocks/>
          </p:cNvSpPr>
          <p:nvPr/>
        </p:nvSpPr>
        <p:spPr>
          <a:xfrm>
            <a:off x="616649" y="1650732"/>
            <a:ext cx="11081806" cy="762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양자 컴퓨터에서는 기존의 논리 게이트를 사용하지 못함 → 그를 대체하기 위해 다양한 양자 게이트들 등장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B9DE696F-D6D9-376C-240D-12FC39C406C2}"/>
              </a:ext>
            </a:extLst>
          </p:cNvPr>
          <p:cNvSpPr txBox="1">
            <a:spLocks/>
          </p:cNvSpPr>
          <p:nvPr/>
        </p:nvSpPr>
        <p:spPr>
          <a:xfrm>
            <a:off x="1678535" y="4723462"/>
            <a:ext cx="2032719" cy="149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XOR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 대응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개의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제어큐비트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개의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타겟큐비트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35F659-ED72-81CB-6561-25DA9FC65C84}"/>
              </a:ext>
            </a:extLst>
          </p:cNvPr>
          <p:cNvSpPr txBox="1">
            <a:spLocks/>
          </p:cNvSpPr>
          <p:nvPr/>
        </p:nvSpPr>
        <p:spPr>
          <a:xfrm>
            <a:off x="555097" y="1178351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게이트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79CDA3-3778-50B9-94AC-8F03FDE04829}"/>
              </a:ext>
            </a:extLst>
          </p:cNvPr>
          <p:cNvCxnSpPr>
            <a:cxnSpLocks/>
          </p:cNvCxnSpPr>
          <p:nvPr/>
        </p:nvCxnSpPr>
        <p:spPr>
          <a:xfrm>
            <a:off x="616649" y="1145167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94AFD6-C1D3-1E79-8B05-986FBE1C4F30}"/>
              </a:ext>
            </a:extLst>
          </p:cNvPr>
          <p:cNvCxnSpPr>
            <a:cxnSpLocks/>
          </p:cNvCxnSpPr>
          <p:nvPr/>
        </p:nvCxnSpPr>
        <p:spPr>
          <a:xfrm>
            <a:off x="625718" y="1561402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0A4E5A4-FE61-C9FB-050F-1F698FD29819}"/>
              </a:ext>
            </a:extLst>
          </p:cNvPr>
          <p:cNvGrpSpPr/>
          <p:nvPr/>
        </p:nvGrpSpPr>
        <p:grpSpPr>
          <a:xfrm>
            <a:off x="1485458" y="2553668"/>
            <a:ext cx="2603052" cy="1909618"/>
            <a:chOff x="2999821" y="2121974"/>
            <a:chExt cx="2603052" cy="1909618"/>
          </a:xfrm>
        </p:grpSpPr>
        <p:sp>
          <p:nvSpPr>
            <p:cNvPr id="3" name="텍스트 개체 틀 2">
              <a:extLst>
                <a:ext uri="{FF2B5EF4-FFF2-40B4-BE49-F238E27FC236}">
                  <a16:creationId xmlns:a16="http://schemas.microsoft.com/office/drawing/2014/main" id="{3347BA4A-34FC-0403-07B0-0FED8CEBFBEE}"/>
                </a:ext>
              </a:extLst>
            </p:cNvPr>
            <p:cNvSpPr txBox="1">
              <a:spLocks/>
            </p:cNvSpPr>
            <p:nvPr/>
          </p:nvSpPr>
          <p:spPr>
            <a:xfrm>
              <a:off x="3096629" y="3468174"/>
              <a:ext cx="2225259" cy="563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600" b="1" dirty="0">
                  <a:ea typeface="SeoulNamsan B" panose="02020603020101020101" pitchFamily="18" charset="-127"/>
                </a:rPr>
                <a:t>CNOT</a:t>
              </a:r>
              <a:r>
                <a:rPr kumimoji="0" lang="en-US" altLang="ko-KR" sz="16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oulNamsan B" panose="02020603020101020101" pitchFamily="18" charset="-127"/>
                </a:rPr>
                <a:t> gate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A05636C-D5D5-87F3-AB8C-39D53D07E217}"/>
                </a:ext>
              </a:extLst>
            </p:cNvPr>
            <p:cNvGrpSpPr/>
            <p:nvPr/>
          </p:nvGrpSpPr>
          <p:grpSpPr>
            <a:xfrm>
              <a:off x="2999821" y="2121974"/>
              <a:ext cx="2603052" cy="1184339"/>
              <a:chOff x="1767921" y="847424"/>
              <a:chExt cx="2603052" cy="11843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텍스트 개체 틀 2">
                    <a:extLst>
                      <a:ext uri="{FF2B5EF4-FFF2-40B4-BE49-F238E27FC236}">
                        <a16:creationId xmlns:a16="http://schemas.microsoft.com/office/drawing/2014/main" id="{C9FD0DEE-CD85-BE9E-32EB-AEFC69F5D8B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67921" y="849318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6" name="텍스트 개체 틀 2">
                    <a:extLst>
                      <a:ext uri="{FF2B5EF4-FFF2-40B4-BE49-F238E27FC236}">
                        <a16:creationId xmlns:a16="http://schemas.microsoft.com/office/drawing/2014/main" id="{C9FD0DEE-CD85-BE9E-32EB-AEFC69F5D8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921" y="849318"/>
                    <a:ext cx="646708" cy="5030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55000" r="-13725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텍스트 개체 틀 2">
                    <a:extLst>
                      <a:ext uri="{FF2B5EF4-FFF2-40B4-BE49-F238E27FC236}">
                        <a16:creationId xmlns:a16="http://schemas.microsoft.com/office/drawing/2014/main" id="{CFC055D7-90AF-EF50-B7A1-F06B2A17051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86984" y="1528758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7" name="텍스트 개체 틀 2">
                    <a:extLst>
                      <a:ext uri="{FF2B5EF4-FFF2-40B4-BE49-F238E27FC236}">
                        <a16:creationId xmlns:a16="http://schemas.microsoft.com/office/drawing/2014/main" id="{CFC055D7-90AF-EF50-B7A1-F06B2A170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984" y="1528758"/>
                    <a:ext cx="646708" cy="5030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615" t="-51220" r="-13462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텍스트 개체 틀 2">
                    <a:extLst>
                      <a:ext uri="{FF2B5EF4-FFF2-40B4-BE49-F238E27FC236}">
                        <a16:creationId xmlns:a16="http://schemas.microsoft.com/office/drawing/2014/main" id="{DF3C7930-40A8-EAF5-F0FB-A2F30346B1A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585107" y="847424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8" name="텍스트 개체 틀 2">
                    <a:extLst>
                      <a:ext uri="{FF2B5EF4-FFF2-40B4-BE49-F238E27FC236}">
                        <a16:creationId xmlns:a16="http://schemas.microsoft.com/office/drawing/2014/main" id="{DF3C7930-40A8-EAF5-F0FB-A2F30346B1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107" y="847424"/>
                    <a:ext cx="646708" cy="5030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615" t="-55000" r="-11538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텍스트 개체 틀 2">
                    <a:extLst>
                      <a:ext uri="{FF2B5EF4-FFF2-40B4-BE49-F238E27FC236}">
                        <a16:creationId xmlns:a16="http://schemas.microsoft.com/office/drawing/2014/main" id="{6583DAC1-8C3F-1499-D2B7-B2FED704BEC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724265" y="1526864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9" name="텍스트 개체 틀 2">
                    <a:extLst>
                      <a:ext uri="{FF2B5EF4-FFF2-40B4-BE49-F238E27FC236}">
                        <a16:creationId xmlns:a16="http://schemas.microsoft.com/office/drawing/2014/main" id="{6583DAC1-8C3F-1499-D2B7-B2FED704BE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265" y="1526864"/>
                    <a:ext cx="646708" cy="5030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7692" t="-51220" r="-34615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4F390D89-C007-902D-CA1B-5E6C9C802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9360" y="1807448"/>
                <a:ext cx="147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8220133C-C51B-DE61-2C47-B93A63521B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1070" y="1134555"/>
                <a:ext cx="147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00AC4E4-5DB4-BF5C-885C-E9C9CA412B58}"/>
                  </a:ext>
                </a:extLst>
              </p:cNvPr>
              <p:cNvSpPr/>
              <p:nvPr/>
            </p:nvSpPr>
            <p:spPr>
              <a:xfrm flipV="1">
                <a:off x="2845926" y="1681448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54C098E6-B072-4495-7470-62CE1580E961}"/>
                  </a:ext>
                </a:extLst>
              </p:cNvPr>
              <p:cNvCxnSpPr>
                <a:cxnSpLocks/>
                <a:stCxn id="12" idx="0"/>
                <a:endCxn id="12" idx="4"/>
              </p:cNvCxnSpPr>
              <p:nvPr/>
            </p:nvCxnSpPr>
            <p:spPr>
              <a:xfrm flipV="1">
                <a:off x="2971926" y="1681448"/>
                <a:ext cx="0" cy="25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3B8C715E-8968-67D8-B052-279AB4A116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0977" y="1183870"/>
                <a:ext cx="0" cy="75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5EE6093-9C68-AC05-D485-371E8ABD3DC5}"/>
                  </a:ext>
                </a:extLst>
              </p:cNvPr>
              <p:cNvSpPr/>
              <p:nvPr/>
            </p:nvSpPr>
            <p:spPr>
              <a:xfrm flipV="1">
                <a:off x="2916977" y="107587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3F76EEC-11B4-A4DA-76E6-B76F92CA1B4B}"/>
              </a:ext>
            </a:extLst>
          </p:cNvPr>
          <p:cNvGrpSpPr/>
          <p:nvPr/>
        </p:nvGrpSpPr>
        <p:grpSpPr>
          <a:xfrm>
            <a:off x="4637089" y="2372920"/>
            <a:ext cx="2794718" cy="2090366"/>
            <a:chOff x="6151452" y="1712626"/>
            <a:chExt cx="2794718" cy="2090366"/>
          </a:xfrm>
        </p:grpSpPr>
        <p:sp>
          <p:nvSpPr>
            <p:cNvPr id="4" name="텍스트 개체 틀 2">
              <a:extLst>
                <a:ext uri="{FF2B5EF4-FFF2-40B4-BE49-F238E27FC236}">
                  <a16:creationId xmlns:a16="http://schemas.microsoft.com/office/drawing/2014/main" id="{53E1DA15-5D3B-CB18-2A9C-B1440CD68977}"/>
                </a:ext>
              </a:extLst>
            </p:cNvPr>
            <p:cNvSpPr txBox="1">
              <a:spLocks/>
            </p:cNvSpPr>
            <p:nvPr/>
          </p:nvSpPr>
          <p:spPr>
            <a:xfrm>
              <a:off x="6252680" y="3239574"/>
              <a:ext cx="2225259" cy="563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600" b="1" dirty="0">
                  <a:ea typeface="SeoulNamsan B" panose="02020603020101020101" pitchFamily="18" charset="-127"/>
                </a:rPr>
                <a:t>Toffoli</a:t>
              </a:r>
              <a:r>
                <a:rPr kumimoji="0" lang="en-US" altLang="ko-KR" sz="16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oulNamsan B" panose="02020603020101020101" pitchFamily="18" charset="-127"/>
                </a:rPr>
                <a:t> gate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5F7DAB-AA9C-6836-037C-4808021509DC}"/>
                </a:ext>
              </a:extLst>
            </p:cNvPr>
            <p:cNvGrpSpPr/>
            <p:nvPr/>
          </p:nvGrpSpPr>
          <p:grpSpPr>
            <a:xfrm>
              <a:off x="6151452" y="1712626"/>
              <a:ext cx="2794718" cy="1564392"/>
              <a:chOff x="4919552" y="438076"/>
              <a:chExt cx="2794718" cy="1564392"/>
            </a:xfrm>
          </p:grpSpPr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FC1DBEDF-BF15-EBF4-1A33-1F772C50E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3557" y="697106"/>
                <a:ext cx="0" cy="122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[R] 17">
                <a:extLst>
                  <a:ext uri="{FF2B5EF4-FFF2-40B4-BE49-F238E27FC236}">
                    <a16:creationId xmlns:a16="http://schemas.microsoft.com/office/drawing/2014/main" id="{100D9ECC-F749-FD19-0D7B-B6C34DB8FC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5311" y="1778153"/>
                <a:ext cx="147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D1F429F3-88C9-860A-4F0C-5B8BEFD71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2701" y="1262912"/>
                <a:ext cx="147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텍스트 개체 틀 2">
                    <a:extLst>
                      <a:ext uri="{FF2B5EF4-FFF2-40B4-BE49-F238E27FC236}">
                        <a16:creationId xmlns:a16="http://schemas.microsoft.com/office/drawing/2014/main" id="{17D57C60-8D9F-10D9-7A83-46137818CB0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919552" y="977675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1" name="텍스트 개체 틀 2">
                    <a:extLst>
                      <a:ext uri="{FF2B5EF4-FFF2-40B4-BE49-F238E27FC236}">
                        <a16:creationId xmlns:a16="http://schemas.microsoft.com/office/drawing/2014/main" id="{17D57C60-8D9F-10D9-7A83-46137818C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9552" y="977675"/>
                    <a:ext cx="646708" cy="5030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615" t="-55000" r="-11538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텍스트 개체 틀 2">
                    <a:extLst>
                      <a:ext uri="{FF2B5EF4-FFF2-40B4-BE49-F238E27FC236}">
                        <a16:creationId xmlns:a16="http://schemas.microsoft.com/office/drawing/2014/main" id="{A7FC8408-8B21-BF29-1EDF-58272A0AA7A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938615" y="1499463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𝒄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8" name="텍스트 개체 틀 2">
                    <a:extLst>
                      <a:ext uri="{FF2B5EF4-FFF2-40B4-BE49-F238E27FC236}">
                        <a16:creationId xmlns:a16="http://schemas.microsoft.com/office/drawing/2014/main" id="{A7FC8408-8B21-BF29-1EDF-58272A0AA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8615" y="1499463"/>
                    <a:ext cx="646708" cy="50300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692" t="-51220" r="-11538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텍스트 개체 틀 2">
                    <a:extLst>
                      <a:ext uri="{FF2B5EF4-FFF2-40B4-BE49-F238E27FC236}">
                        <a16:creationId xmlns:a16="http://schemas.microsoft.com/office/drawing/2014/main" id="{81B0E4DA-EB7B-1A82-249D-9DDC38A3F86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6738" y="975781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29" name="텍스트 개체 틀 2">
                    <a:extLst>
                      <a:ext uri="{FF2B5EF4-FFF2-40B4-BE49-F238E27FC236}">
                        <a16:creationId xmlns:a16="http://schemas.microsoft.com/office/drawing/2014/main" id="{81B0E4DA-EB7B-1A82-249D-9DDC38A3F8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738" y="975781"/>
                    <a:ext cx="646708" cy="5030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t="-51220" r="-11538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텍스트 개체 틀 2">
                    <a:extLst>
                      <a:ext uri="{FF2B5EF4-FFF2-40B4-BE49-F238E27FC236}">
                        <a16:creationId xmlns:a16="http://schemas.microsoft.com/office/drawing/2014/main" id="{4C0BD04F-D352-68F1-6790-83406463FFB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829781" y="1497569"/>
                    <a:ext cx="884489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𝒂𝒃</m:t>
                                  </m:r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⨁</m:t>
                                  </m:r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33" name="텍스트 개체 틀 2">
                    <a:extLst>
                      <a:ext uri="{FF2B5EF4-FFF2-40B4-BE49-F238E27FC236}">
                        <a16:creationId xmlns:a16="http://schemas.microsoft.com/office/drawing/2014/main" id="{4C0BD04F-D352-68F1-6790-83406463FF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781" y="1497569"/>
                    <a:ext cx="884489" cy="5030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803" t="-53659" r="-18310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3E93A76-7057-1C5D-9490-F61B885EDCB5}"/>
                  </a:ext>
                </a:extLst>
              </p:cNvPr>
              <p:cNvSpPr/>
              <p:nvPr/>
            </p:nvSpPr>
            <p:spPr>
              <a:xfrm flipV="1">
                <a:off x="6066540" y="1204227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97DFFBF1-4661-5EB7-FB28-6BE54A50B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2701" y="725207"/>
                <a:ext cx="147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텍스트 개체 틀 2">
                    <a:extLst>
                      <a:ext uri="{FF2B5EF4-FFF2-40B4-BE49-F238E27FC236}">
                        <a16:creationId xmlns:a16="http://schemas.microsoft.com/office/drawing/2014/main" id="{B3C7C074-C788-A31C-FFBF-6D61FC66508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919552" y="439970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36" name="텍스트 개체 틀 2">
                    <a:extLst>
                      <a:ext uri="{FF2B5EF4-FFF2-40B4-BE49-F238E27FC236}">
                        <a16:creationId xmlns:a16="http://schemas.microsoft.com/office/drawing/2014/main" id="{B3C7C074-C788-A31C-FFBF-6D61FC665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9552" y="439970"/>
                    <a:ext cx="646708" cy="50300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615" t="-55000" r="-11538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텍스트 개체 틀 2">
                    <a:extLst>
                      <a:ext uri="{FF2B5EF4-FFF2-40B4-BE49-F238E27FC236}">
                        <a16:creationId xmlns:a16="http://schemas.microsoft.com/office/drawing/2014/main" id="{30679AF9-C689-9785-9FA5-6C450EB4239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736738" y="438076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37" name="텍스트 개체 틀 2">
                    <a:extLst>
                      <a:ext uri="{FF2B5EF4-FFF2-40B4-BE49-F238E27FC236}">
                        <a16:creationId xmlns:a16="http://schemas.microsoft.com/office/drawing/2014/main" id="{30679AF9-C689-9785-9FA5-6C450EB42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738" y="438076"/>
                    <a:ext cx="646708" cy="5030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4615" t="-51220" r="-11538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8B2D8D0-F836-A2A5-0D47-469F4BB3CF3D}"/>
                  </a:ext>
                </a:extLst>
              </p:cNvPr>
              <p:cNvSpPr/>
              <p:nvPr/>
            </p:nvSpPr>
            <p:spPr>
              <a:xfrm flipV="1">
                <a:off x="6066540" y="666522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0114E0D-1B1B-66C0-8F9B-E0EF74360EF4}"/>
                  </a:ext>
                </a:extLst>
              </p:cNvPr>
              <p:cNvSpPr/>
              <p:nvPr/>
            </p:nvSpPr>
            <p:spPr>
              <a:xfrm flipV="1">
                <a:off x="5994539" y="1655947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C8FB7A6-11CD-60B8-C760-3770192B0F78}"/>
              </a:ext>
            </a:extLst>
          </p:cNvPr>
          <p:cNvGrpSpPr/>
          <p:nvPr/>
        </p:nvGrpSpPr>
        <p:grpSpPr>
          <a:xfrm>
            <a:off x="7659513" y="2885268"/>
            <a:ext cx="2225259" cy="1578018"/>
            <a:chOff x="8057335" y="2313298"/>
            <a:chExt cx="2225259" cy="1578018"/>
          </a:xfrm>
        </p:grpSpPr>
        <p:sp>
          <p:nvSpPr>
            <p:cNvPr id="47" name="텍스트 개체 틀 2">
              <a:extLst>
                <a:ext uri="{FF2B5EF4-FFF2-40B4-BE49-F238E27FC236}">
                  <a16:creationId xmlns:a16="http://schemas.microsoft.com/office/drawing/2014/main" id="{4630F462-E1DD-8350-0DB3-EA67966196D9}"/>
                </a:ext>
              </a:extLst>
            </p:cNvPr>
            <p:cNvSpPr txBox="1">
              <a:spLocks/>
            </p:cNvSpPr>
            <p:nvPr/>
          </p:nvSpPr>
          <p:spPr>
            <a:xfrm>
              <a:off x="8057335" y="3327898"/>
              <a:ext cx="2225259" cy="5634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600" b="1" dirty="0">
                  <a:ea typeface="SeoulNamsan B" panose="02020603020101020101" pitchFamily="18" charset="-127"/>
                </a:rPr>
                <a:t>T </a:t>
              </a:r>
              <a:r>
                <a:rPr kumimoji="0" lang="en-US" altLang="ko-KR" sz="16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oulNamsan B" panose="02020603020101020101" pitchFamily="18" charset="-127"/>
                </a:rPr>
                <a:t>gate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6AAA418-1C50-C814-3A09-D4EC6594E529}"/>
                </a:ext>
              </a:extLst>
            </p:cNvPr>
            <p:cNvGrpSpPr/>
            <p:nvPr/>
          </p:nvGrpSpPr>
          <p:grpSpPr>
            <a:xfrm>
              <a:off x="8301122" y="2313298"/>
              <a:ext cx="1737683" cy="507605"/>
              <a:chOff x="8321341" y="2310998"/>
              <a:chExt cx="1737683" cy="507605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6217CE6-2C5F-69AC-DC25-1BFCD9EBFE01}"/>
                  </a:ext>
                </a:extLst>
              </p:cNvPr>
              <p:cNvGrpSpPr/>
              <p:nvPr/>
            </p:nvGrpSpPr>
            <p:grpSpPr>
              <a:xfrm>
                <a:off x="8767125" y="2315598"/>
                <a:ext cx="792000" cy="503005"/>
                <a:chOff x="8507524" y="3807518"/>
                <a:chExt cx="792000" cy="503005"/>
              </a:xfrm>
            </p:grpSpPr>
            <p:cxnSp>
              <p:nvCxnSpPr>
                <p:cNvPr id="51" name="직선 연결선[R] 50">
                  <a:extLst>
                    <a:ext uri="{FF2B5EF4-FFF2-40B4-BE49-F238E27FC236}">
                      <a16:creationId xmlns:a16="http://schemas.microsoft.com/office/drawing/2014/main" id="{310EC4B2-3108-7FAD-32B8-25E3D1A29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07524" y="4087167"/>
                  <a:ext cx="79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50D8998F-13E8-0A2B-CC6A-BDE3D73CF3E6}"/>
                    </a:ext>
                  </a:extLst>
                </p:cNvPr>
                <p:cNvGrpSpPr/>
                <p:nvPr/>
              </p:nvGrpSpPr>
              <p:grpSpPr>
                <a:xfrm>
                  <a:off x="8622071" y="3807518"/>
                  <a:ext cx="646708" cy="503005"/>
                  <a:chOff x="4098784" y="4015822"/>
                  <a:chExt cx="646708" cy="503005"/>
                </a:xfrm>
              </p:grpSpPr>
              <p:sp>
                <p:nvSpPr>
                  <p:cNvPr id="53" name="모서리가 둥근 직사각형 52">
                    <a:extLst>
                      <a:ext uri="{FF2B5EF4-FFF2-40B4-BE49-F238E27FC236}">
                        <a16:creationId xmlns:a16="http://schemas.microsoft.com/office/drawing/2014/main" id="{5B3567AB-C9B0-4FEC-D1E2-9248B36A4AE0}"/>
                      </a:ext>
                    </a:extLst>
                  </p:cNvPr>
                  <p:cNvSpPr/>
                  <p:nvPr/>
                </p:nvSpPr>
                <p:spPr>
                  <a:xfrm>
                    <a:off x="4195985" y="4093436"/>
                    <a:ext cx="361698" cy="361698"/>
                  </a:xfrm>
                  <a:prstGeom prst="roundRect">
                    <a:avLst>
                      <a:gd name="adj" fmla="val 4105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텍스트 개체 틀 2">
                        <a:extLst>
                          <a:ext uri="{FF2B5EF4-FFF2-40B4-BE49-F238E27FC236}">
                            <a16:creationId xmlns:a16="http://schemas.microsoft.com/office/drawing/2014/main" id="{16A028F1-1BBD-133F-ED93-B072402063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4098784" y="4015822"/>
                        <a:ext cx="646708" cy="503005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ctr">
                        <a:normAutofit/>
                      </a:bodyPr>
                      <a:lstStyle>
                        <a:lvl1pPr marL="2286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1000"/>
                          </a:spcBef>
                          <a:buFont typeface="Arial" panose="020B0604020202020204" pitchFamily="34" charset="0"/>
                          <a:buChar char="•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6858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1" hangingPunct="1">
                          <a:lnSpc>
                            <a:spcPct val="90000"/>
                          </a:lnSpc>
                          <a:spcBef>
                            <a:spcPts val="500"/>
                          </a:spcBef>
                          <a:buFont typeface="Arial" panose="020B0604020202020204" pitchFamily="34" charset="0"/>
                          <a:buChar char="•"/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1" hangingPunct="1">
                          <a:lnSpc>
                            <a:spcPct val="150000"/>
                          </a:lnSpc>
                          <a:spcBef>
                            <a:spcPts val="1000"/>
                          </a:spcBef>
                          <a:spcAft>
                            <a:spcPts val="0"/>
                          </a:spcAft>
                          <a:buClrTx/>
                          <a:buSz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  <m:t>𝑻</m:t>
                              </m:r>
                            </m:oMath>
                          </m:oMathPara>
                        </a14:m>
                        <a:endParaRPr kumimoji="0" lang="en-US" altLang="ko-KR" sz="1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oulNamsan B" panose="02020603020101020101" pitchFamily="18" charset="-127"/>
                          <a:ea typeface="SeoulNamsan B" panose="02020603020101020101" pitchFamily="18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텍스트 개체 틀 2">
                        <a:extLst>
                          <a:ext uri="{FF2B5EF4-FFF2-40B4-BE49-F238E27FC236}">
                            <a16:creationId xmlns:a16="http://schemas.microsoft.com/office/drawing/2014/main" id="{3F65C561-2273-5795-C3B7-3AE316DB81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98784" y="4015822"/>
                        <a:ext cx="646708" cy="50300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텍스트 개체 틀 2">
                    <a:extLst>
                      <a:ext uri="{FF2B5EF4-FFF2-40B4-BE49-F238E27FC236}">
                        <a16:creationId xmlns:a16="http://schemas.microsoft.com/office/drawing/2014/main" id="{5A8F7D8E-BC81-568C-F027-33DF1B20DB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321341" y="2310998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55" name="텍스트 개체 틀 2">
                    <a:extLst>
                      <a:ext uri="{FF2B5EF4-FFF2-40B4-BE49-F238E27FC236}">
                        <a16:creationId xmlns:a16="http://schemas.microsoft.com/office/drawing/2014/main" id="{5A8F7D8E-BC81-568C-F027-33DF1B20D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1341" y="2310998"/>
                    <a:ext cx="646708" cy="5030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4615" t="-55000" r="-13462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텍스트 개체 틀 2">
                    <a:extLst>
                      <a:ext uri="{FF2B5EF4-FFF2-40B4-BE49-F238E27FC236}">
                        <a16:creationId xmlns:a16="http://schemas.microsoft.com/office/drawing/2014/main" id="{54D89D49-A4B0-920F-8296-4B514C880DA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412316" y="2315596"/>
                    <a:ext cx="646708" cy="50300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marL="228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1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1" hangingPunct="1">
                      <a:lnSpc>
                        <a:spcPct val="150000"/>
                      </a:lnSpc>
                      <a:spcBef>
                        <a:spcPts val="1000"/>
                      </a:spcBef>
                      <a:spcAft>
                        <a:spcPts val="0"/>
                      </a:spcAft>
                      <a:buClrTx/>
                      <a:buSz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"/>
                              <m:ctrlPr>
                                <a:rPr kumimoji="0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eoulNamsan B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eoulNamsan B" panose="02020603020101020101" pitchFamily="18" charset="-127"/>
                                    </a:rPr>
                                    <m:t>𝒂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kumimoji="0" lang="en-US" altLang="ko-KR" sz="1600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oulNamsan B" panose="02020603020101020101" pitchFamily="18" charset="-127"/>
                      <a:ea typeface="SeoulNamsan B" panose="02020603020101020101" pitchFamily="18" charset="-127"/>
                    </a:endParaRPr>
                  </a:p>
                </p:txBody>
              </p:sp>
            </mc:Choice>
            <mc:Fallback xmlns="">
              <p:sp>
                <p:nvSpPr>
                  <p:cNvPr id="56" name="텍스트 개체 틀 2">
                    <a:extLst>
                      <a:ext uri="{FF2B5EF4-FFF2-40B4-BE49-F238E27FC236}">
                        <a16:creationId xmlns:a16="http://schemas.microsoft.com/office/drawing/2014/main" id="{54D89D49-A4B0-920F-8296-4B514C880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316" y="2315596"/>
                    <a:ext cx="646708" cy="50300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4615" t="-53659" r="-13462" b="-10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F09CE18A-0865-93C1-127B-A112315D4BA0}"/>
              </a:ext>
            </a:extLst>
          </p:cNvPr>
          <p:cNvSpPr txBox="1">
            <a:spLocks/>
          </p:cNvSpPr>
          <p:nvPr/>
        </p:nvSpPr>
        <p:spPr>
          <a:xfrm>
            <a:off x="4828472" y="4723461"/>
            <a:ext cx="2032719" cy="149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AND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 대응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개의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제어큐비트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1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개의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타겟큐비트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BC9A6B84-CE33-E9F0-5031-AB2D0E30BBBA}"/>
              </a:ext>
            </a:extLst>
          </p:cNvPr>
          <p:cNvSpPr txBox="1">
            <a:spLocks/>
          </p:cNvSpPr>
          <p:nvPr/>
        </p:nvSpPr>
        <p:spPr>
          <a:xfrm>
            <a:off x="7129262" y="4603327"/>
            <a:ext cx="4446089" cy="2040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회전연산 수행하는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위상게이트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내결함성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(Fault-tolerant)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회로 구현에 사용됨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T-count: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회로에 사용된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 수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T-depth: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회로에서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게이트의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364764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B273DD7-C1BD-362F-DCF0-55031523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관련 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2.2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게이트와 양자 회로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9B268A6-81B3-7889-625D-67CE6ECB2BB2}"/>
              </a:ext>
            </a:extLst>
          </p:cNvPr>
          <p:cNvSpPr txBox="1">
            <a:spLocks/>
          </p:cNvSpPr>
          <p:nvPr/>
        </p:nvSpPr>
        <p:spPr>
          <a:xfrm>
            <a:off x="990726" y="1789282"/>
            <a:ext cx="7945456" cy="77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양자 컴퓨터도 고전 컴퓨터처럼 회로가 존재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F3C62DF-CB30-DC8E-F587-B875D9C0C996}"/>
              </a:ext>
            </a:extLst>
          </p:cNvPr>
          <p:cNvSpPr txBox="1">
            <a:spLocks/>
          </p:cNvSpPr>
          <p:nvPr/>
        </p:nvSpPr>
        <p:spPr>
          <a:xfrm>
            <a:off x="929174" y="1316901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회로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12" name="직선 연결선 30">
            <a:extLst>
              <a:ext uri="{FF2B5EF4-FFF2-40B4-BE49-F238E27FC236}">
                <a16:creationId xmlns:a16="http://schemas.microsoft.com/office/drawing/2014/main" id="{25D5036C-9524-6E73-2649-0A23184017A1}"/>
              </a:ext>
            </a:extLst>
          </p:cNvPr>
          <p:cNvCxnSpPr>
            <a:cxnSpLocks/>
          </p:cNvCxnSpPr>
          <p:nvPr/>
        </p:nvCxnSpPr>
        <p:spPr>
          <a:xfrm>
            <a:off x="990726" y="1283717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31">
            <a:extLst>
              <a:ext uri="{FF2B5EF4-FFF2-40B4-BE49-F238E27FC236}">
                <a16:creationId xmlns:a16="http://schemas.microsoft.com/office/drawing/2014/main" id="{F0597FCD-9C8F-8032-1EDB-63C1FC3F2D4E}"/>
              </a:ext>
            </a:extLst>
          </p:cNvPr>
          <p:cNvCxnSpPr>
            <a:cxnSpLocks/>
          </p:cNvCxnSpPr>
          <p:nvPr/>
        </p:nvCxnSpPr>
        <p:spPr>
          <a:xfrm>
            <a:off x="999795" y="1699952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48F76512-230D-DB5A-AB86-CFE05D288F14}"/>
              </a:ext>
            </a:extLst>
          </p:cNvPr>
          <p:cNvSpPr txBox="1">
            <a:spLocks/>
          </p:cNvSpPr>
          <p:nvPr/>
        </p:nvSpPr>
        <p:spPr>
          <a:xfrm>
            <a:off x="990726" y="2405144"/>
            <a:ext cx="7945456" cy="772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양자 게이트</a:t>
            </a:r>
            <a:r>
              <a:rPr lang="en-US" altLang="ko-KR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측정 등의 연산 작업들로 구성되는 양자 계산을 위한 모델</a:t>
            </a:r>
          </a:p>
        </p:txBody>
      </p:sp>
      <p:sp>
        <p:nvSpPr>
          <p:cNvPr id="56" name="텍스트 개체 틀 2">
            <a:extLst>
              <a:ext uri="{FF2B5EF4-FFF2-40B4-BE49-F238E27FC236}">
                <a16:creationId xmlns:a16="http://schemas.microsoft.com/office/drawing/2014/main" id="{990A597F-0D98-2B06-6F4F-0F45B5406659}"/>
              </a:ext>
            </a:extLst>
          </p:cNvPr>
          <p:cNvSpPr txBox="1">
            <a:spLocks/>
          </p:cNvSpPr>
          <p:nvPr/>
        </p:nvSpPr>
        <p:spPr>
          <a:xfrm>
            <a:off x="990726" y="3056805"/>
            <a:ext cx="6596951" cy="1685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Tx/>
              <a:buChar char="-"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양자 컴퓨터는 고전 컴퓨터보다 자원의 한계가 훨씬 큼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→ 양자 회로 최적화 연구 필요함</a:t>
            </a:r>
            <a:endParaRPr lang="en-US" altLang="ko-KR" sz="20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4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3.1 Toffoli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게이트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632BC-EF36-99B4-25D7-C4D70747F1D1}"/>
              </a:ext>
            </a:extLst>
          </p:cNvPr>
          <p:cNvSpPr txBox="1">
            <a:spLocks/>
          </p:cNvSpPr>
          <p:nvPr/>
        </p:nvSpPr>
        <p:spPr>
          <a:xfrm>
            <a:off x="1010933" y="987030"/>
            <a:ext cx="10038056" cy="2101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제어 큐비트가 많을수록 양자 비용 증가 →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게이트는 양자 게이트 중 양자 비용이 비싸다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여겨짐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게이트의 물리적 구현은 보통 여러 개의 게이트의 조합으로 이뤄짐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게이트는 양자 회로의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depth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와 깊은 관련이 있고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암호 구현 시 자주 사용되는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덧셈기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곱셈기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등에 필수적으로 사용됨 → 물리적 구현을 최적화하는 것이 상당히 중요함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347B2A-C607-05E9-2067-E659824E0A77}"/>
              </a:ext>
            </a:extLst>
          </p:cNvPr>
          <p:cNvSpPr txBox="1">
            <a:spLocks/>
          </p:cNvSpPr>
          <p:nvPr/>
        </p:nvSpPr>
        <p:spPr>
          <a:xfrm>
            <a:off x="527567" y="6424333"/>
            <a:ext cx="9357428" cy="45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[1]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Michael A. Nielsen, Chuang Isaac "Quantum computation and quantum information" 2002.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55A276-6F88-7A4A-19DA-E5D24C3156B7}"/>
              </a:ext>
            </a:extLst>
          </p:cNvPr>
          <p:cNvGrpSpPr/>
          <p:nvPr/>
        </p:nvGrpSpPr>
        <p:grpSpPr>
          <a:xfrm>
            <a:off x="811191" y="4053238"/>
            <a:ext cx="6292795" cy="1340906"/>
            <a:chOff x="2975984" y="3807518"/>
            <a:chExt cx="6292795" cy="134090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810923B-8F84-B78D-F555-6E919A55C799}"/>
                </a:ext>
              </a:extLst>
            </p:cNvPr>
            <p:cNvGrpSpPr/>
            <p:nvPr/>
          </p:nvGrpSpPr>
          <p:grpSpPr>
            <a:xfrm>
              <a:off x="2975984" y="4034825"/>
              <a:ext cx="367390" cy="990451"/>
              <a:chOff x="1926925" y="4031032"/>
              <a:chExt cx="367390" cy="990451"/>
            </a:xfrm>
          </p:grpSpPr>
          <p:cxnSp>
            <p:nvCxnSpPr>
              <p:cNvPr id="74" name="직선 연결선[R] 73">
                <a:extLst>
                  <a:ext uri="{FF2B5EF4-FFF2-40B4-BE49-F238E27FC236}">
                    <a16:creationId xmlns:a16="http://schemas.microsoft.com/office/drawing/2014/main" id="{D5E7364F-E4B2-ACE4-E5FD-343CC98CD1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6925" y="4921060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7B04736C-D729-2186-55D6-686147058D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4315" y="4505209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D1FA409A-E531-0A0E-D3E4-90A40175E9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4315" y="4082091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DAA26F19-DBA0-7F10-19D5-E2A43089423B}"/>
                  </a:ext>
                </a:extLst>
              </p:cNvPr>
              <p:cNvGrpSpPr/>
              <p:nvPr/>
            </p:nvGrpSpPr>
            <p:grpSpPr>
              <a:xfrm>
                <a:off x="2004986" y="4031032"/>
                <a:ext cx="183600" cy="990451"/>
                <a:chOff x="2569980" y="4031032"/>
                <a:chExt cx="183600" cy="990451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E2047F46-1844-9886-5D29-6211EB23BA12}"/>
                    </a:ext>
                  </a:extLst>
                </p:cNvPr>
                <p:cNvSpPr/>
                <p:nvPr/>
              </p:nvSpPr>
              <p:spPr>
                <a:xfrm flipV="1">
                  <a:off x="2569980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79" name="직선 연결선[R] 78">
                  <a:extLst>
                    <a:ext uri="{FF2B5EF4-FFF2-40B4-BE49-F238E27FC236}">
                      <a16:creationId xmlns:a16="http://schemas.microsoft.com/office/drawing/2014/main" id="{2A4FFD6C-1830-B3F5-1880-38248F02A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5171" y="4049483"/>
                  <a:ext cx="0" cy="97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E0707847-2565-06E7-9549-C8A0826DEA5F}"/>
                    </a:ext>
                  </a:extLst>
                </p:cNvPr>
                <p:cNvSpPr/>
                <p:nvPr/>
              </p:nvSpPr>
              <p:spPr>
                <a:xfrm flipV="1">
                  <a:off x="2614092" y="4451210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682B0448-B9F2-7927-691B-808553794D35}"/>
                    </a:ext>
                  </a:extLst>
                </p:cNvPr>
                <p:cNvSpPr/>
                <p:nvPr/>
              </p:nvSpPr>
              <p:spPr>
                <a:xfrm flipV="1">
                  <a:off x="2614092" y="403103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C48DB12-90A0-DF4B-1AA8-5F2B05689FFE}"/>
                </a:ext>
              </a:extLst>
            </p:cNvPr>
            <p:cNvGrpSpPr/>
            <p:nvPr/>
          </p:nvGrpSpPr>
          <p:grpSpPr>
            <a:xfrm>
              <a:off x="3731093" y="3807518"/>
              <a:ext cx="5537686" cy="1340906"/>
              <a:chOff x="3731093" y="3807518"/>
              <a:chExt cx="5537686" cy="1340906"/>
            </a:xfrm>
          </p:grpSpPr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21A38F7-52A8-A9C1-EF20-499D16E17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1093" y="4921060"/>
                <a:ext cx="54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[R] 17">
                <a:extLst>
                  <a:ext uri="{FF2B5EF4-FFF2-40B4-BE49-F238E27FC236}">
                    <a16:creationId xmlns:a16="http://schemas.microsoft.com/office/drawing/2014/main" id="{360ADFD3-1EFF-E37C-EAA4-CD1FB819C3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483" y="4509895"/>
                <a:ext cx="54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96B8A07-C502-C873-0333-EE2F1B6CA0DD}"/>
                  </a:ext>
                </a:extLst>
              </p:cNvPr>
              <p:cNvGrpSpPr/>
              <p:nvPr/>
            </p:nvGrpSpPr>
            <p:grpSpPr>
              <a:xfrm>
                <a:off x="4373438" y="4451210"/>
                <a:ext cx="183600" cy="561650"/>
                <a:chOff x="4380872" y="4451210"/>
                <a:chExt cx="183600" cy="56165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B442C2CC-0483-D1E5-F28C-99D839963CE5}"/>
                    </a:ext>
                  </a:extLst>
                </p:cNvPr>
                <p:cNvSpPr/>
                <p:nvPr/>
              </p:nvSpPr>
              <p:spPr>
                <a:xfrm flipV="1">
                  <a:off x="4380872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72" name="직선 연결선[R] 71">
                  <a:extLst>
                    <a:ext uri="{FF2B5EF4-FFF2-40B4-BE49-F238E27FC236}">
                      <a16:creationId xmlns:a16="http://schemas.microsoft.com/office/drawing/2014/main" id="{A8FB127E-0F54-0531-5A4B-9812C86BC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4750" y="4470354"/>
                  <a:ext cx="0" cy="54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F6D18E15-462E-FDF1-E477-0919574A2D85}"/>
                    </a:ext>
                  </a:extLst>
                </p:cNvPr>
                <p:cNvSpPr/>
                <p:nvPr/>
              </p:nvSpPr>
              <p:spPr>
                <a:xfrm flipV="1">
                  <a:off x="4425694" y="4451210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D116A549-5FC8-D870-C850-072F2D9C4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5961" y="4087167"/>
                <a:ext cx="54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DD00B08-AAA8-5860-1A65-BCE68274A928}"/>
                  </a:ext>
                </a:extLst>
              </p:cNvPr>
              <p:cNvGrpSpPr/>
              <p:nvPr/>
            </p:nvGrpSpPr>
            <p:grpSpPr>
              <a:xfrm>
                <a:off x="3771122" y="4642707"/>
                <a:ext cx="646708" cy="503005"/>
                <a:chOff x="4098784" y="4015822"/>
                <a:chExt cx="646708" cy="503005"/>
              </a:xfrm>
            </p:grpSpPr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C128C5F9-214D-2B40-491A-D9CB4C36422D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텍스트 개체 틀 2">
                      <a:extLst>
                        <a:ext uri="{FF2B5EF4-FFF2-40B4-BE49-F238E27FC236}">
                          <a16:creationId xmlns:a16="http://schemas.microsoft.com/office/drawing/2014/main" id="{DE9E3ADB-A537-1458-814A-F30DC40C78F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eoulNamsan B" panose="02020603020101020101" pitchFamily="18" charset="-127"/>
                              </a:rPr>
                              <m:t>𝑯</m:t>
                            </m:r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텍스트 개체 틀 2">
                      <a:extLst>
                        <a:ext uri="{FF2B5EF4-FFF2-40B4-BE49-F238E27FC236}">
                          <a16:creationId xmlns:a16="http://schemas.microsoft.com/office/drawing/2014/main" id="{73FE863D-377B-6F10-533A-8A962C149F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577CB7B-3E7C-EBB8-6C4B-10EE93185C93}"/>
                  </a:ext>
                </a:extLst>
              </p:cNvPr>
              <p:cNvGrpSpPr/>
              <p:nvPr/>
            </p:nvGrpSpPr>
            <p:grpSpPr>
              <a:xfrm>
                <a:off x="4594529" y="4642706"/>
                <a:ext cx="646708" cy="503005"/>
                <a:chOff x="4098784" y="4015822"/>
                <a:chExt cx="646708" cy="503005"/>
              </a:xfrm>
            </p:grpSpPr>
            <p:sp>
              <p:nvSpPr>
                <p:cNvPr id="67" name="모서리가 둥근 직사각형 66">
                  <a:extLst>
                    <a:ext uri="{FF2B5EF4-FFF2-40B4-BE49-F238E27FC236}">
                      <a16:creationId xmlns:a16="http://schemas.microsoft.com/office/drawing/2014/main" id="{047F6F30-2F6C-2A1C-E0BA-3CB29190EECB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텍스트 개체 틀 2">
                      <a:extLst>
                        <a:ext uri="{FF2B5EF4-FFF2-40B4-BE49-F238E27FC236}">
                          <a16:creationId xmlns:a16="http://schemas.microsoft.com/office/drawing/2014/main" id="{18BC749F-295D-1897-B93F-13A38A04F20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 fontScale="92500"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  <m:t>𝑻</m:t>
                                </m:r>
                              </m:e>
                              <m:sup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텍스트 개체 틀 2">
                      <a:extLst>
                        <a:ext uri="{FF2B5EF4-FFF2-40B4-BE49-F238E27FC236}">
                          <a16:creationId xmlns:a16="http://schemas.microsoft.com/office/drawing/2014/main" id="{D24D1C71-4B7A-4AA7-6C47-B993882747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B438B2-95F9-37A8-A7FB-9A8DFB818BC9}"/>
                  </a:ext>
                </a:extLst>
              </p:cNvPr>
              <p:cNvGrpSpPr/>
              <p:nvPr/>
            </p:nvGrpSpPr>
            <p:grpSpPr>
              <a:xfrm>
                <a:off x="5193882" y="4028482"/>
                <a:ext cx="183600" cy="991297"/>
                <a:chOff x="5275656" y="4028482"/>
                <a:chExt cx="183600" cy="991297"/>
              </a:xfrm>
            </p:grpSpPr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F9D00C36-7473-72F0-CE9D-ABDE73C83AB0}"/>
                    </a:ext>
                  </a:extLst>
                </p:cNvPr>
                <p:cNvSpPr/>
                <p:nvPr/>
              </p:nvSpPr>
              <p:spPr>
                <a:xfrm flipV="1">
                  <a:off x="5275656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65" name="직선 연결선[R] 64">
                  <a:extLst>
                    <a:ext uri="{FF2B5EF4-FFF2-40B4-BE49-F238E27FC236}">
                      <a16:creationId xmlns:a16="http://schemas.microsoft.com/office/drawing/2014/main" id="{6C6FFF16-D526-5E7C-0691-F295ECF56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9534" y="4083779"/>
                  <a:ext cx="0" cy="93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1317FC76-36CB-D14D-E4B9-5FF8CF061D71}"/>
                    </a:ext>
                  </a:extLst>
                </p:cNvPr>
                <p:cNvSpPr/>
                <p:nvPr/>
              </p:nvSpPr>
              <p:spPr>
                <a:xfrm flipV="1">
                  <a:off x="5313088" y="402848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8DABAD5-D89C-0D45-EFD0-04F15CE4839F}"/>
                  </a:ext>
                </a:extLst>
              </p:cNvPr>
              <p:cNvGrpSpPr/>
              <p:nvPr/>
            </p:nvGrpSpPr>
            <p:grpSpPr>
              <a:xfrm>
                <a:off x="5410065" y="4642705"/>
                <a:ext cx="646708" cy="503005"/>
                <a:chOff x="4098784" y="4015822"/>
                <a:chExt cx="646708" cy="503005"/>
              </a:xfrm>
            </p:grpSpPr>
            <p:sp>
              <p:nvSpPr>
                <p:cNvPr id="62" name="모서리가 둥근 직사각형 61">
                  <a:extLst>
                    <a:ext uri="{FF2B5EF4-FFF2-40B4-BE49-F238E27FC236}">
                      <a16:creationId xmlns:a16="http://schemas.microsoft.com/office/drawing/2014/main" id="{A36DD785-00A2-1D24-25E0-13AD2AFC5911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텍스트 개체 틀 2">
                      <a:extLst>
                        <a:ext uri="{FF2B5EF4-FFF2-40B4-BE49-F238E27FC236}">
                          <a16:creationId xmlns:a16="http://schemas.microsoft.com/office/drawing/2014/main" id="{869E9809-AED5-9D58-AD03-3DE8FA4C9F4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eoulNamsan B" panose="02020603020101020101" pitchFamily="18" charset="-127"/>
                              </a:rPr>
                              <m:t>𝑻</m:t>
                            </m:r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텍스트 개체 틀 2">
                      <a:extLst>
                        <a:ext uri="{FF2B5EF4-FFF2-40B4-BE49-F238E27FC236}">
                          <a16:creationId xmlns:a16="http://schemas.microsoft.com/office/drawing/2014/main" id="{8853651A-BD95-D6B9-33C2-7EE9259B89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028AFB17-484A-F115-31E4-FBC89DB8215D}"/>
                  </a:ext>
                </a:extLst>
              </p:cNvPr>
              <p:cNvGrpSpPr/>
              <p:nvPr/>
            </p:nvGrpSpPr>
            <p:grpSpPr>
              <a:xfrm>
                <a:off x="6008332" y="4451209"/>
                <a:ext cx="183600" cy="561650"/>
                <a:chOff x="4380872" y="4451210"/>
                <a:chExt cx="183600" cy="56165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15B73F45-DFBD-2121-C20A-A284774CFE1D}"/>
                    </a:ext>
                  </a:extLst>
                </p:cNvPr>
                <p:cNvSpPr/>
                <p:nvPr/>
              </p:nvSpPr>
              <p:spPr>
                <a:xfrm flipV="1">
                  <a:off x="4380872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60" name="직선 연결선[R] 59">
                  <a:extLst>
                    <a:ext uri="{FF2B5EF4-FFF2-40B4-BE49-F238E27FC236}">
                      <a16:creationId xmlns:a16="http://schemas.microsoft.com/office/drawing/2014/main" id="{A448DAD7-265F-35AA-70F2-102FC8905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4750" y="4470354"/>
                  <a:ext cx="0" cy="54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833DACF1-8B56-14EB-6957-BA7D9AEC2884}"/>
                    </a:ext>
                  </a:extLst>
                </p:cNvPr>
                <p:cNvSpPr/>
                <p:nvPr/>
              </p:nvSpPr>
              <p:spPr>
                <a:xfrm flipV="1">
                  <a:off x="4425694" y="4451210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EF42520-7793-C302-346E-3C965A983703}"/>
                  </a:ext>
                </a:extLst>
              </p:cNvPr>
              <p:cNvGrpSpPr/>
              <p:nvPr/>
            </p:nvGrpSpPr>
            <p:grpSpPr>
              <a:xfrm>
                <a:off x="6229423" y="4642705"/>
                <a:ext cx="646708" cy="503005"/>
                <a:chOff x="4098784" y="4015822"/>
                <a:chExt cx="646708" cy="503005"/>
              </a:xfrm>
            </p:grpSpPr>
            <p:sp>
              <p:nvSpPr>
                <p:cNvPr id="57" name="모서리가 둥근 직사각형 56">
                  <a:extLst>
                    <a:ext uri="{FF2B5EF4-FFF2-40B4-BE49-F238E27FC236}">
                      <a16:creationId xmlns:a16="http://schemas.microsoft.com/office/drawing/2014/main" id="{094AC329-8E08-27D0-9BC5-B2CDF38DDD31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텍스트 개체 틀 2">
                      <a:extLst>
                        <a:ext uri="{FF2B5EF4-FFF2-40B4-BE49-F238E27FC236}">
                          <a16:creationId xmlns:a16="http://schemas.microsoft.com/office/drawing/2014/main" id="{91B29D57-F1FB-6718-5634-1940A8939E4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 fontScale="92500"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  <m:t>𝑻</m:t>
                                </m:r>
                              </m:e>
                              <m:sup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텍스트 개체 틀 2">
                      <a:extLst>
                        <a:ext uri="{FF2B5EF4-FFF2-40B4-BE49-F238E27FC236}">
                          <a16:creationId xmlns:a16="http://schemas.microsoft.com/office/drawing/2014/main" id="{9DF6F626-3AE1-CE6F-B9E5-6313081CA4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98F16D34-401F-AC43-9CBA-CB0838480E1A}"/>
                  </a:ext>
                </a:extLst>
              </p:cNvPr>
              <p:cNvGrpSpPr/>
              <p:nvPr/>
            </p:nvGrpSpPr>
            <p:grpSpPr>
              <a:xfrm>
                <a:off x="6832155" y="4024334"/>
                <a:ext cx="183600" cy="991297"/>
                <a:chOff x="5275656" y="4028482"/>
                <a:chExt cx="183600" cy="991297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ECD37722-4C6B-A970-C9CE-7BBB7E22D39B}"/>
                    </a:ext>
                  </a:extLst>
                </p:cNvPr>
                <p:cNvSpPr/>
                <p:nvPr/>
              </p:nvSpPr>
              <p:spPr>
                <a:xfrm flipV="1">
                  <a:off x="5275656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55" name="직선 연결선[R] 54">
                  <a:extLst>
                    <a:ext uri="{FF2B5EF4-FFF2-40B4-BE49-F238E27FC236}">
                      <a16:creationId xmlns:a16="http://schemas.microsoft.com/office/drawing/2014/main" id="{A512823F-A970-E56B-431E-3433E431E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9534" y="4083779"/>
                  <a:ext cx="0" cy="93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A0D514BD-4897-8731-5B72-45D8F19DE02E}"/>
                    </a:ext>
                  </a:extLst>
                </p:cNvPr>
                <p:cNvSpPr/>
                <p:nvPr/>
              </p:nvSpPr>
              <p:spPr>
                <a:xfrm flipV="1">
                  <a:off x="5313088" y="4028482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DB2441B-63DF-8FBC-6962-EADB157419F4}"/>
                  </a:ext>
                </a:extLst>
              </p:cNvPr>
              <p:cNvGrpSpPr/>
              <p:nvPr/>
            </p:nvGrpSpPr>
            <p:grpSpPr>
              <a:xfrm>
                <a:off x="7044205" y="4642704"/>
                <a:ext cx="646708" cy="503005"/>
                <a:chOff x="4098784" y="4015822"/>
                <a:chExt cx="646708" cy="503005"/>
              </a:xfrm>
            </p:grpSpPr>
            <p:sp>
              <p:nvSpPr>
                <p:cNvPr id="52" name="모서리가 둥근 직사각형 51">
                  <a:extLst>
                    <a:ext uri="{FF2B5EF4-FFF2-40B4-BE49-F238E27FC236}">
                      <a16:creationId xmlns:a16="http://schemas.microsoft.com/office/drawing/2014/main" id="{B67BC50F-9A7C-4F53-1DA4-C954ABFC4C67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텍스트 개체 틀 2">
                      <a:extLst>
                        <a:ext uri="{FF2B5EF4-FFF2-40B4-BE49-F238E27FC236}">
                          <a16:creationId xmlns:a16="http://schemas.microsoft.com/office/drawing/2014/main" id="{9B8A21A5-2B37-25E9-0679-81920B89ADE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eoulNamsan B" panose="02020603020101020101" pitchFamily="18" charset="-127"/>
                              </a:rPr>
                              <m:t>𝑻</m:t>
                            </m:r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텍스트 개체 틀 2">
                      <a:extLst>
                        <a:ext uri="{FF2B5EF4-FFF2-40B4-BE49-F238E27FC236}">
                          <a16:creationId xmlns:a16="http://schemas.microsoft.com/office/drawing/2014/main" id="{DF09C878-509E-C81F-94BD-D4F865224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A8814CA-6BD8-584A-2EB9-AAA391981B30}"/>
                  </a:ext>
                </a:extLst>
              </p:cNvPr>
              <p:cNvGrpSpPr/>
              <p:nvPr/>
            </p:nvGrpSpPr>
            <p:grpSpPr>
              <a:xfrm>
                <a:off x="7044205" y="4228409"/>
                <a:ext cx="646708" cy="503005"/>
                <a:chOff x="4098784" y="4015822"/>
                <a:chExt cx="646708" cy="503005"/>
              </a:xfrm>
            </p:grpSpPr>
            <p:sp>
              <p:nvSpPr>
                <p:cNvPr id="50" name="모서리가 둥근 직사각형 49">
                  <a:extLst>
                    <a:ext uri="{FF2B5EF4-FFF2-40B4-BE49-F238E27FC236}">
                      <a16:creationId xmlns:a16="http://schemas.microsoft.com/office/drawing/2014/main" id="{BE41E2F3-CF6A-2D3A-5E3F-883369D49E8E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텍스트 개체 틀 2">
                      <a:extLst>
                        <a:ext uri="{FF2B5EF4-FFF2-40B4-BE49-F238E27FC236}">
                          <a16:creationId xmlns:a16="http://schemas.microsoft.com/office/drawing/2014/main" id="{350465D8-108D-620A-EA09-B69778D5F97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 fontScale="92500"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  <m:t>𝑻</m:t>
                                </m:r>
                              </m:e>
                              <m:sup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텍스트 개체 틀 2">
                      <a:extLst>
                        <a:ext uri="{FF2B5EF4-FFF2-40B4-BE49-F238E27FC236}">
                          <a16:creationId xmlns:a16="http://schemas.microsoft.com/office/drawing/2014/main" id="{754C8523-AADF-62ED-59E3-B4606CCC6A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5794F09-8824-B499-AF04-7262FD5B4448}"/>
                  </a:ext>
                </a:extLst>
              </p:cNvPr>
              <p:cNvGrpSpPr/>
              <p:nvPr/>
            </p:nvGrpSpPr>
            <p:grpSpPr>
              <a:xfrm>
                <a:off x="7638744" y="4026416"/>
                <a:ext cx="183600" cy="583952"/>
                <a:chOff x="4380872" y="4428908"/>
                <a:chExt cx="183600" cy="583952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FA6045DF-238C-B1ED-0A2C-A19A8D2BEDFC}"/>
                    </a:ext>
                  </a:extLst>
                </p:cNvPr>
                <p:cNvSpPr/>
                <p:nvPr/>
              </p:nvSpPr>
              <p:spPr>
                <a:xfrm flipV="1">
                  <a:off x="4380872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48" name="직선 연결선[R] 47">
                  <a:extLst>
                    <a:ext uri="{FF2B5EF4-FFF2-40B4-BE49-F238E27FC236}">
                      <a16:creationId xmlns:a16="http://schemas.microsoft.com/office/drawing/2014/main" id="{DE8A40D1-60C0-8094-AC40-B53B63CAD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4750" y="4470354"/>
                  <a:ext cx="0" cy="54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159CD2E9-2689-628C-F198-343D4FFA9EBB}"/>
                    </a:ext>
                  </a:extLst>
                </p:cNvPr>
                <p:cNvSpPr/>
                <p:nvPr/>
              </p:nvSpPr>
              <p:spPr>
                <a:xfrm flipV="1">
                  <a:off x="4425694" y="4428908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81A8ACF-AD68-9F50-B247-60D38ECEA798}"/>
                  </a:ext>
                </a:extLst>
              </p:cNvPr>
              <p:cNvGrpSpPr/>
              <p:nvPr/>
            </p:nvGrpSpPr>
            <p:grpSpPr>
              <a:xfrm>
                <a:off x="7474550" y="4645419"/>
                <a:ext cx="646708" cy="503005"/>
                <a:chOff x="4098784" y="4015822"/>
                <a:chExt cx="646708" cy="503005"/>
              </a:xfrm>
            </p:grpSpPr>
            <p:sp>
              <p:nvSpPr>
                <p:cNvPr id="45" name="모서리가 둥근 직사각형 44">
                  <a:extLst>
                    <a:ext uri="{FF2B5EF4-FFF2-40B4-BE49-F238E27FC236}">
                      <a16:creationId xmlns:a16="http://schemas.microsoft.com/office/drawing/2014/main" id="{E9D08039-824B-EF5E-5C27-C97B125331AA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텍스트 개체 틀 2">
                      <a:extLst>
                        <a:ext uri="{FF2B5EF4-FFF2-40B4-BE49-F238E27FC236}">
                          <a16:creationId xmlns:a16="http://schemas.microsoft.com/office/drawing/2014/main" id="{5D3FF0D8-AF26-4C16-F8CE-FCED6F2AC60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eoulNamsan B" panose="02020603020101020101" pitchFamily="18" charset="-127"/>
                              </a:rPr>
                              <m:t>𝑯</m:t>
                            </m:r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텍스트 개체 틀 2">
                      <a:extLst>
                        <a:ext uri="{FF2B5EF4-FFF2-40B4-BE49-F238E27FC236}">
                          <a16:creationId xmlns:a16="http://schemas.microsoft.com/office/drawing/2014/main" id="{AB0EF03D-1C6D-07CA-61B7-D1BFFC511C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EF4367DE-CA3A-1F64-C573-40C7E1475C11}"/>
                  </a:ext>
                </a:extLst>
              </p:cNvPr>
              <p:cNvGrpSpPr/>
              <p:nvPr/>
            </p:nvGrpSpPr>
            <p:grpSpPr>
              <a:xfrm>
                <a:off x="7871400" y="4222691"/>
                <a:ext cx="646708" cy="503005"/>
                <a:chOff x="4098784" y="4015822"/>
                <a:chExt cx="646708" cy="503005"/>
              </a:xfrm>
            </p:grpSpPr>
            <p:sp>
              <p:nvSpPr>
                <p:cNvPr id="43" name="모서리가 둥근 직사각형 42">
                  <a:extLst>
                    <a:ext uri="{FF2B5EF4-FFF2-40B4-BE49-F238E27FC236}">
                      <a16:creationId xmlns:a16="http://schemas.microsoft.com/office/drawing/2014/main" id="{00B79615-F220-9BEB-F1DD-070DA5C3E227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텍스트 개체 틀 2">
                      <a:extLst>
                        <a:ext uri="{FF2B5EF4-FFF2-40B4-BE49-F238E27FC236}">
                          <a16:creationId xmlns:a16="http://schemas.microsoft.com/office/drawing/2014/main" id="{A98B0009-1D7F-4B2A-6BC6-867EC9DB87F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 fontScale="92500"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eoulNamsan B" panose="02020603020101020101" pitchFamily="18" charset="-127"/>
                                  </a:rPr>
                                  <m:t>𝑻</m:t>
                                </m:r>
                              </m:e>
                              <m:sup>
                                <m:r>
                                  <a:rPr kumimoji="0" lang="en-US" altLang="ko-KR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텍스트 개체 틀 2">
                      <a:extLst>
                        <a:ext uri="{FF2B5EF4-FFF2-40B4-BE49-F238E27FC236}">
                          <a16:creationId xmlns:a16="http://schemas.microsoft.com/office/drawing/2014/main" id="{BCC5AA51-6C07-333B-53D6-D281D51424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C5DBE8D-5E6C-BAF3-A193-BCCA7275D971}"/>
                  </a:ext>
                </a:extLst>
              </p:cNvPr>
              <p:cNvGrpSpPr/>
              <p:nvPr/>
            </p:nvGrpSpPr>
            <p:grpSpPr>
              <a:xfrm>
                <a:off x="8424737" y="4017776"/>
                <a:ext cx="183600" cy="583952"/>
                <a:chOff x="4380872" y="4428908"/>
                <a:chExt cx="183600" cy="583952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7F31A818-EBF2-7A89-17BC-5DE68E2496C0}"/>
                    </a:ext>
                  </a:extLst>
                </p:cNvPr>
                <p:cNvSpPr/>
                <p:nvPr/>
              </p:nvSpPr>
              <p:spPr>
                <a:xfrm flipV="1">
                  <a:off x="4380872" y="4829260"/>
                  <a:ext cx="183600" cy="1836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41" name="직선 연결선[R] 40">
                  <a:extLst>
                    <a:ext uri="{FF2B5EF4-FFF2-40B4-BE49-F238E27FC236}">
                      <a16:creationId xmlns:a16="http://schemas.microsoft.com/office/drawing/2014/main" id="{7E31638C-C150-92EC-074A-F4F5CCA4A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4750" y="4470354"/>
                  <a:ext cx="0" cy="54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A091FCB8-A759-1B57-974C-E9558CBCC294}"/>
                    </a:ext>
                  </a:extLst>
                </p:cNvPr>
                <p:cNvSpPr/>
                <p:nvPr/>
              </p:nvSpPr>
              <p:spPr>
                <a:xfrm flipV="1">
                  <a:off x="4425694" y="4428908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5F8A4E-EA3A-F21A-4B39-B736B6DE8CA2}"/>
                  </a:ext>
                </a:extLst>
              </p:cNvPr>
              <p:cNvGrpSpPr/>
              <p:nvPr/>
            </p:nvGrpSpPr>
            <p:grpSpPr>
              <a:xfrm>
                <a:off x="8621563" y="4222691"/>
                <a:ext cx="646708" cy="503005"/>
                <a:chOff x="4098784" y="4015822"/>
                <a:chExt cx="646708" cy="503005"/>
              </a:xfrm>
            </p:grpSpPr>
            <p:sp>
              <p:nvSpPr>
                <p:cNvPr id="38" name="모서리가 둥근 직사각형 37">
                  <a:extLst>
                    <a:ext uri="{FF2B5EF4-FFF2-40B4-BE49-F238E27FC236}">
                      <a16:creationId xmlns:a16="http://schemas.microsoft.com/office/drawing/2014/main" id="{9164CFF8-F6F9-9857-6185-4A26E97ABE2A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텍스트 개체 틀 2">
                      <a:extLst>
                        <a:ext uri="{FF2B5EF4-FFF2-40B4-BE49-F238E27FC236}">
                          <a16:creationId xmlns:a16="http://schemas.microsoft.com/office/drawing/2014/main" id="{0D033665-D823-CBB6-812E-080DA642B4C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eoulNamsan B" panose="02020603020101020101" pitchFamily="18" charset="-127"/>
                              </a:rPr>
                              <m:t>𝑺</m:t>
                            </m:r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텍스트 개체 틀 2">
                      <a:extLst>
                        <a:ext uri="{FF2B5EF4-FFF2-40B4-BE49-F238E27FC236}">
                          <a16:creationId xmlns:a16="http://schemas.microsoft.com/office/drawing/2014/main" id="{0E7CBB8A-A17E-6AF5-532A-1EA9E24CBB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733B55A-1D1F-DD7A-63DC-3503FC1D2CE1}"/>
                  </a:ext>
                </a:extLst>
              </p:cNvPr>
              <p:cNvGrpSpPr/>
              <p:nvPr/>
            </p:nvGrpSpPr>
            <p:grpSpPr>
              <a:xfrm>
                <a:off x="8622071" y="3807518"/>
                <a:ext cx="646708" cy="503005"/>
                <a:chOff x="4098784" y="4015822"/>
                <a:chExt cx="646708" cy="503005"/>
              </a:xfrm>
            </p:grpSpPr>
            <p:sp>
              <p:nvSpPr>
                <p:cNvPr id="36" name="모서리가 둥근 직사각형 35">
                  <a:extLst>
                    <a:ext uri="{FF2B5EF4-FFF2-40B4-BE49-F238E27FC236}">
                      <a16:creationId xmlns:a16="http://schemas.microsoft.com/office/drawing/2014/main" id="{834F1278-8DE8-5D9F-5475-43680371C900}"/>
                    </a:ext>
                  </a:extLst>
                </p:cNvPr>
                <p:cNvSpPr/>
                <p:nvPr/>
              </p:nvSpPr>
              <p:spPr>
                <a:xfrm>
                  <a:off x="4195985" y="4093436"/>
                  <a:ext cx="361698" cy="361698"/>
                </a:xfrm>
                <a:prstGeom prst="roundRect">
                  <a:avLst>
                    <a:gd name="adj" fmla="val 4105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텍스트 개체 틀 2">
                      <a:extLst>
                        <a:ext uri="{FF2B5EF4-FFF2-40B4-BE49-F238E27FC236}">
                          <a16:creationId xmlns:a16="http://schemas.microsoft.com/office/drawing/2014/main" id="{505A92E4-C2B8-3136-37B0-74E0D3FF64C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rmAutofit/>
                    </a:bodyPr>
                    <a:lstStyle>
                      <a:lvl1pPr marL="228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eoulNamsan B" panose="02020603020101020101" pitchFamily="18" charset="-127"/>
                              </a:rPr>
                              <m:t>𝑻</m:t>
                            </m:r>
                          </m:oMath>
                        </m:oMathPara>
                      </a14:m>
                      <a:endParaRPr kumimoji="0" lang="en-US" altLang="ko-KR" sz="1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SeoulNamsan B" panose="02020603020101020101" pitchFamily="18" charset="-127"/>
                        <a:ea typeface="SeoulNamsan B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텍스트 개체 틀 2">
                      <a:extLst>
                        <a:ext uri="{FF2B5EF4-FFF2-40B4-BE49-F238E27FC236}">
                          <a16:creationId xmlns:a16="http://schemas.microsoft.com/office/drawing/2014/main" id="{3F65C561-2273-5795-C3B7-3AE316DB81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8784" y="4015822"/>
                      <a:ext cx="646708" cy="50300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F6204B-CAEE-C58D-FE36-E56ED031CC3B}"/>
                </a:ext>
              </a:extLst>
            </p:cNvPr>
            <p:cNvSpPr txBox="1"/>
            <p:nvPr/>
          </p:nvSpPr>
          <p:spPr>
            <a:xfrm>
              <a:off x="3388811" y="43205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endParaRPr kumimoji="1" lang="ko-Kore-KR" altLang="en-US" dirty="0"/>
            </a:p>
          </p:txBody>
        </p:sp>
      </p:grpSp>
      <p:sp>
        <p:nvSpPr>
          <p:cNvPr id="82" name="텍스트 개체 틀 2">
            <a:extLst>
              <a:ext uri="{FF2B5EF4-FFF2-40B4-BE49-F238E27FC236}">
                <a16:creationId xmlns:a16="http://schemas.microsoft.com/office/drawing/2014/main" id="{F500A7D1-78F7-1B45-E1FD-583856C2D2FC}"/>
              </a:ext>
            </a:extLst>
          </p:cNvPr>
          <p:cNvSpPr txBox="1">
            <a:spLocks/>
          </p:cNvSpPr>
          <p:nvPr/>
        </p:nvSpPr>
        <p:spPr>
          <a:xfrm>
            <a:off x="527567" y="3283903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Toffoli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게이트 분해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[1]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83" name="직선 연결선 30">
            <a:extLst>
              <a:ext uri="{FF2B5EF4-FFF2-40B4-BE49-F238E27FC236}">
                <a16:creationId xmlns:a16="http://schemas.microsoft.com/office/drawing/2014/main" id="{964E53E1-8C57-DB91-4248-FAFB5F1B13E2}"/>
              </a:ext>
            </a:extLst>
          </p:cNvPr>
          <p:cNvCxnSpPr>
            <a:cxnSpLocks/>
          </p:cNvCxnSpPr>
          <p:nvPr/>
        </p:nvCxnSpPr>
        <p:spPr>
          <a:xfrm>
            <a:off x="589119" y="3250719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31">
            <a:extLst>
              <a:ext uri="{FF2B5EF4-FFF2-40B4-BE49-F238E27FC236}">
                <a16:creationId xmlns:a16="http://schemas.microsoft.com/office/drawing/2014/main" id="{25147930-E9B5-430B-77FF-8148F0EA08DC}"/>
              </a:ext>
            </a:extLst>
          </p:cNvPr>
          <p:cNvCxnSpPr>
            <a:cxnSpLocks/>
          </p:cNvCxnSpPr>
          <p:nvPr/>
        </p:nvCxnSpPr>
        <p:spPr>
          <a:xfrm>
            <a:off x="598188" y="3666954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6B8C82C-C279-B23D-2CD2-517C8DBAB96F}"/>
              </a:ext>
            </a:extLst>
          </p:cNvPr>
          <p:cNvSpPr txBox="1"/>
          <p:nvPr/>
        </p:nvSpPr>
        <p:spPr>
          <a:xfrm>
            <a:off x="7345163" y="4228113"/>
            <a:ext cx="4331005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CNOT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T, T</a:t>
            </a:r>
            <a:r>
              <a:rPr lang="en" altLang="ko-KR" sz="1800" baseline="30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†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H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게이트로 분해됨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T-count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7</a:t>
            </a:r>
          </a:p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T-depth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B1063B-9A0B-4CFB-55C4-BB7A2F390094}"/>
              </a:ext>
            </a:extLst>
          </p:cNvPr>
          <p:cNvSpPr txBox="1"/>
          <p:nvPr/>
        </p:nvSpPr>
        <p:spPr>
          <a:xfrm>
            <a:off x="1581168" y="5438484"/>
            <a:ext cx="4537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그림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2]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가장 기본적인 </a:t>
            </a:r>
            <a:r>
              <a:rPr lang="en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분해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82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3.1 Toffoli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게이트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347B2A-C607-05E9-2067-E659824E0A77}"/>
              </a:ext>
            </a:extLst>
          </p:cNvPr>
          <p:cNvSpPr txBox="1">
            <a:spLocks/>
          </p:cNvSpPr>
          <p:nvPr/>
        </p:nvSpPr>
        <p:spPr>
          <a:xfrm>
            <a:off x="0" y="6109010"/>
            <a:ext cx="12249203" cy="5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[2] Amy, Matthew, et al. "A meet-in-the-middle algorithm for fast synthesis of depth-optimal quantum circuits." IEEE Transactions on Computer-Aided Design of Integrated Circuits and Systems 32.6 (2013): 818-830.</a:t>
            </a:r>
          </a:p>
        </p:txBody>
      </p:sp>
      <p:sp>
        <p:nvSpPr>
          <p:cNvPr id="82" name="텍스트 개체 틀 2">
            <a:extLst>
              <a:ext uri="{FF2B5EF4-FFF2-40B4-BE49-F238E27FC236}">
                <a16:creationId xmlns:a16="http://schemas.microsoft.com/office/drawing/2014/main" id="{F500A7D1-78F7-1B45-E1FD-583856C2D2FC}"/>
              </a:ext>
            </a:extLst>
          </p:cNvPr>
          <p:cNvSpPr txBox="1">
            <a:spLocks/>
          </p:cNvSpPr>
          <p:nvPr/>
        </p:nvSpPr>
        <p:spPr>
          <a:xfrm>
            <a:off x="527567" y="1238047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Toffoli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게이트 분해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[2]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83" name="직선 연결선 30">
            <a:extLst>
              <a:ext uri="{FF2B5EF4-FFF2-40B4-BE49-F238E27FC236}">
                <a16:creationId xmlns:a16="http://schemas.microsoft.com/office/drawing/2014/main" id="{964E53E1-8C57-DB91-4248-FAFB5F1B13E2}"/>
              </a:ext>
            </a:extLst>
          </p:cNvPr>
          <p:cNvCxnSpPr>
            <a:cxnSpLocks/>
          </p:cNvCxnSpPr>
          <p:nvPr/>
        </p:nvCxnSpPr>
        <p:spPr>
          <a:xfrm>
            <a:off x="589119" y="1204863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31">
            <a:extLst>
              <a:ext uri="{FF2B5EF4-FFF2-40B4-BE49-F238E27FC236}">
                <a16:creationId xmlns:a16="http://schemas.microsoft.com/office/drawing/2014/main" id="{25147930-E9B5-430B-77FF-8148F0EA08DC}"/>
              </a:ext>
            </a:extLst>
          </p:cNvPr>
          <p:cNvCxnSpPr>
            <a:cxnSpLocks/>
          </p:cNvCxnSpPr>
          <p:nvPr/>
        </p:nvCxnSpPr>
        <p:spPr>
          <a:xfrm>
            <a:off x="598188" y="1621098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6B8C82C-C279-B23D-2CD2-517C8DBAB96F}"/>
              </a:ext>
            </a:extLst>
          </p:cNvPr>
          <p:cNvSpPr txBox="1"/>
          <p:nvPr/>
        </p:nvSpPr>
        <p:spPr>
          <a:xfrm>
            <a:off x="8558066" y="2389385"/>
            <a:ext cx="2584702" cy="76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T-count: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7(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유지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T-depth: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6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→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3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감소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FE8E5BA-224B-8EBD-20A1-0F1707F6551C}"/>
              </a:ext>
            </a:extLst>
          </p:cNvPr>
          <p:cNvSpPr txBox="1">
            <a:spLocks/>
          </p:cNvSpPr>
          <p:nvPr/>
        </p:nvSpPr>
        <p:spPr>
          <a:xfrm>
            <a:off x="687579" y="1794325"/>
            <a:ext cx="10038056" cy="1362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Amy et al.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은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게이트를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Clifford + 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세트로 분해한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제시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기존의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분해보다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40%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속도향상이 이뤄진 것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현재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암호 구현을 비롯한 다양한 회로 구현에 사용되고 있음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A22D6-3DE6-598F-FAAD-4AC996C6F75B}"/>
              </a:ext>
            </a:extLst>
          </p:cNvPr>
          <p:cNvSpPr txBox="1"/>
          <p:nvPr/>
        </p:nvSpPr>
        <p:spPr>
          <a:xfrm>
            <a:off x="5274" y="6367121"/>
            <a:ext cx="811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endParaRPr lang="en-US" altLang="ko-KR" sz="12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[3] Selinger, Peter. "Quantum circuits of T-depth one." Physical Review A 87.4 (2013): 042302.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5FF09D6-198F-0D32-0AAA-FC7DA7C51C63}"/>
              </a:ext>
            </a:extLst>
          </p:cNvPr>
          <p:cNvSpPr txBox="1">
            <a:spLocks/>
          </p:cNvSpPr>
          <p:nvPr/>
        </p:nvSpPr>
        <p:spPr>
          <a:xfrm>
            <a:off x="527567" y="3473358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Toffoli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게이트 분해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[3]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A57BED9E-BF05-8CA0-CBF2-C45E1038CD50}"/>
              </a:ext>
            </a:extLst>
          </p:cNvPr>
          <p:cNvCxnSpPr>
            <a:cxnSpLocks/>
          </p:cNvCxnSpPr>
          <p:nvPr/>
        </p:nvCxnSpPr>
        <p:spPr>
          <a:xfrm>
            <a:off x="589119" y="3440174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1">
            <a:extLst>
              <a:ext uri="{FF2B5EF4-FFF2-40B4-BE49-F238E27FC236}">
                <a16:creationId xmlns:a16="http://schemas.microsoft.com/office/drawing/2014/main" id="{5FFA5B9D-EE25-A9BA-BC5C-F2064B78F80C}"/>
              </a:ext>
            </a:extLst>
          </p:cNvPr>
          <p:cNvCxnSpPr>
            <a:cxnSpLocks/>
          </p:cNvCxnSpPr>
          <p:nvPr/>
        </p:nvCxnSpPr>
        <p:spPr>
          <a:xfrm>
            <a:off x="598188" y="3856409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1596A8-3BF5-4078-0783-D3CCAF64F878}"/>
              </a:ext>
            </a:extLst>
          </p:cNvPr>
          <p:cNvSpPr txBox="1"/>
          <p:nvPr/>
        </p:nvSpPr>
        <p:spPr>
          <a:xfrm>
            <a:off x="8558066" y="4701942"/>
            <a:ext cx="2584702" cy="76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T-count: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7(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유지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T-depth: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3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→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감소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2E84B5C-55DD-4461-D9C9-BCEB16568306}"/>
              </a:ext>
            </a:extLst>
          </p:cNvPr>
          <p:cNvSpPr txBox="1">
            <a:spLocks/>
          </p:cNvSpPr>
          <p:nvPr/>
        </p:nvSpPr>
        <p:spPr>
          <a:xfrm>
            <a:off x="687579" y="4032855"/>
            <a:ext cx="6856221" cy="189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추가적인 보조 큐비트를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4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 더 할당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&amp;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게이트를 병렬로 구성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lnSpc>
                <a:spcPct val="125000"/>
              </a:lnSpc>
              <a:buNone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 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→ T-depth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 구현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(T-depth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최적화에 더 집중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논문에서는 많은 보조 큐비트를 할당하더라도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T-depth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줄일 수 없는 회로 구현도 존재함을 보였음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70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3D5A80-668F-FA7D-46FB-CA538BB7759D}"/>
              </a:ext>
            </a:extLst>
          </p:cNvPr>
          <p:cNvGrpSpPr/>
          <p:nvPr/>
        </p:nvGrpSpPr>
        <p:grpSpPr>
          <a:xfrm>
            <a:off x="687579" y="2117545"/>
            <a:ext cx="4468125" cy="1606335"/>
            <a:chOff x="687579" y="2048270"/>
            <a:chExt cx="4468125" cy="1606335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3050DAF5-34DA-B8A9-D18A-AD0EE1A1E2CF}"/>
                </a:ext>
              </a:extLst>
            </p:cNvPr>
            <p:cNvSpPr/>
            <p:nvPr/>
          </p:nvSpPr>
          <p:spPr>
            <a:xfrm>
              <a:off x="687579" y="2226129"/>
              <a:ext cx="4468125" cy="1428476"/>
            </a:xfrm>
            <a:prstGeom prst="roundRect">
              <a:avLst>
                <a:gd name="adj" fmla="val 95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3F2D05-1242-C7DC-F4A9-B970D119BEA7}"/>
                </a:ext>
              </a:extLst>
            </p:cNvPr>
            <p:cNvSpPr/>
            <p:nvPr/>
          </p:nvSpPr>
          <p:spPr>
            <a:xfrm>
              <a:off x="2240743" y="2048270"/>
              <a:ext cx="1425784" cy="266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양자 회로 최적화 연구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3.1 Toffoli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게이트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347B2A-C607-05E9-2067-E659824E0A77}"/>
              </a:ext>
            </a:extLst>
          </p:cNvPr>
          <p:cNvSpPr txBox="1">
            <a:spLocks/>
          </p:cNvSpPr>
          <p:nvPr/>
        </p:nvSpPr>
        <p:spPr>
          <a:xfrm>
            <a:off x="0" y="6109010"/>
            <a:ext cx="12249203" cy="5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[4] Jones, Cody. "Low-overhead constructions for the fault-tolerant Toffoli gate." Physical Review A 87.2 (2013): 022328</a:t>
            </a:r>
          </a:p>
        </p:txBody>
      </p:sp>
      <p:sp>
        <p:nvSpPr>
          <p:cNvPr id="82" name="텍스트 개체 틀 2">
            <a:extLst>
              <a:ext uri="{FF2B5EF4-FFF2-40B4-BE49-F238E27FC236}">
                <a16:creationId xmlns:a16="http://schemas.microsoft.com/office/drawing/2014/main" id="{F500A7D1-78F7-1B45-E1FD-583856C2D2FC}"/>
              </a:ext>
            </a:extLst>
          </p:cNvPr>
          <p:cNvSpPr txBox="1">
            <a:spLocks/>
          </p:cNvSpPr>
          <p:nvPr/>
        </p:nvSpPr>
        <p:spPr>
          <a:xfrm>
            <a:off x="527567" y="1196484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Toffoli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게이트 분해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[4]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83" name="직선 연결선 30">
            <a:extLst>
              <a:ext uri="{FF2B5EF4-FFF2-40B4-BE49-F238E27FC236}">
                <a16:creationId xmlns:a16="http://schemas.microsoft.com/office/drawing/2014/main" id="{964E53E1-8C57-DB91-4248-FAFB5F1B13E2}"/>
              </a:ext>
            </a:extLst>
          </p:cNvPr>
          <p:cNvCxnSpPr>
            <a:cxnSpLocks/>
          </p:cNvCxnSpPr>
          <p:nvPr/>
        </p:nvCxnSpPr>
        <p:spPr>
          <a:xfrm>
            <a:off x="589119" y="1163300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31">
            <a:extLst>
              <a:ext uri="{FF2B5EF4-FFF2-40B4-BE49-F238E27FC236}">
                <a16:creationId xmlns:a16="http://schemas.microsoft.com/office/drawing/2014/main" id="{25147930-E9B5-430B-77FF-8148F0EA08DC}"/>
              </a:ext>
            </a:extLst>
          </p:cNvPr>
          <p:cNvCxnSpPr>
            <a:cxnSpLocks/>
          </p:cNvCxnSpPr>
          <p:nvPr/>
        </p:nvCxnSpPr>
        <p:spPr>
          <a:xfrm>
            <a:off x="598188" y="1579535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FE8E5BA-224B-8EBD-20A1-0F1707F6551C}"/>
              </a:ext>
            </a:extLst>
          </p:cNvPr>
          <p:cNvSpPr txBox="1">
            <a:spLocks/>
          </p:cNvSpPr>
          <p:nvPr/>
        </p:nvSpPr>
        <p:spPr>
          <a:xfrm>
            <a:off x="687579" y="1526431"/>
            <a:ext cx="10038056" cy="67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2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가지의 내결함성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게이트를 제안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A22D6-3DE6-598F-FAAD-4AC996C6F75B}"/>
              </a:ext>
            </a:extLst>
          </p:cNvPr>
          <p:cNvSpPr txBox="1"/>
          <p:nvPr/>
        </p:nvSpPr>
        <p:spPr>
          <a:xfrm>
            <a:off x="5274" y="6367121"/>
            <a:ext cx="811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[5] </a:t>
            </a:r>
            <a:r>
              <a:rPr lang="en-US" altLang="ko-KR" sz="12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Gidney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Craig. "Halving the cost of quantum addition." Quantum 2 (2018): 74.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5FF09D6-198F-0D32-0AAA-FC7DA7C51C63}"/>
              </a:ext>
            </a:extLst>
          </p:cNvPr>
          <p:cNvSpPr txBox="1">
            <a:spLocks/>
          </p:cNvSpPr>
          <p:nvPr/>
        </p:nvSpPr>
        <p:spPr>
          <a:xfrm>
            <a:off x="527567" y="4161855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Toffoli</a:t>
            </a:r>
            <a:r>
              <a:rPr lang="ko-KR" altLang="en-US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게이트 분해</a:t>
            </a:r>
            <a:r>
              <a:rPr lang="en-US" altLang="ko-KR" sz="2400" baseline="30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[5]</a:t>
            </a:r>
            <a:endParaRPr kumimoji="0" lang="en-US" altLang="ko-KR" sz="2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A57BED9E-BF05-8CA0-CBF2-C45E1038CD50}"/>
              </a:ext>
            </a:extLst>
          </p:cNvPr>
          <p:cNvCxnSpPr>
            <a:cxnSpLocks/>
          </p:cNvCxnSpPr>
          <p:nvPr/>
        </p:nvCxnSpPr>
        <p:spPr>
          <a:xfrm>
            <a:off x="589119" y="4128671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1">
            <a:extLst>
              <a:ext uri="{FF2B5EF4-FFF2-40B4-BE49-F238E27FC236}">
                <a16:creationId xmlns:a16="http://schemas.microsoft.com/office/drawing/2014/main" id="{5FFA5B9D-EE25-A9BA-BC5C-F2064B78F80C}"/>
              </a:ext>
            </a:extLst>
          </p:cNvPr>
          <p:cNvCxnSpPr>
            <a:cxnSpLocks/>
          </p:cNvCxnSpPr>
          <p:nvPr/>
        </p:nvCxnSpPr>
        <p:spPr>
          <a:xfrm>
            <a:off x="598188" y="4544906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2E84B5C-55DD-4461-D9C9-BCEB16568306}"/>
              </a:ext>
            </a:extLst>
          </p:cNvPr>
          <p:cNvSpPr txBox="1">
            <a:spLocks/>
          </p:cNvSpPr>
          <p:nvPr/>
        </p:nvSpPr>
        <p:spPr>
          <a:xfrm>
            <a:off x="687579" y="4632192"/>
            <a:ext cx="10374121" cy="1456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baseline="300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[4]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첫 번째 내결함성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게이트에 사용되었던 구성을 적용 →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임시 논리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AND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제안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기존의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게이트의 구현보다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-count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절반가량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줄임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(7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→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3)</a:t>
            </a:r>
          </a:p>
          <a:p>
            <a:pPr marR="0" lvl="0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가산기에 임시 논리 </a:t>
            </a:r>
            <a:r>
              <a:rPr lang="en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AND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게이트를 적용하여 예상 비용의 감소를 보임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460DF-5FE5-1957-F407-396E9AB95262}"/>
              </a:ext>
            </a:extLst>
          </p:cNvPr>
          <p:cNvSpPr txBox="1"/>
          <p:nvPr/>
        </p:nvSpPr>
        <p:spPr>
          <a:xfrm>
            <a:off x="687579" y="2506092"/>
            <a:ext cx="4544821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정확한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게이트를 구현하기 위하여 보조 </a:t>
            </a:r>
            <a:r>
              <a:rPr lang="ko-KR" altLang="en-US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큐비트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teleportation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이용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T-count: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7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→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4(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감소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050B3-D36F-35D6-2B95-98675B15B97F}"/>
              </a:ext>
            </a:extLst>
          </p:cNvPr>
          <p:cNvSpPr txBox="1"/>
          <p:nvPr/>
        </p:nvSpPr>
        <p:spPr>
          <a:xfrm>
            <a:off x="5363850" y="2479192"/>
            <a:ext cx="6332993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오류감지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Toffoli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감지되지 않은 오류가 있을 확률이 높을수록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게이트의 비용이 줄어든다는 점에 주목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T-count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아닌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사용되는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게이트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자체의 비용을 줄임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6EBE1-9CFD-0D39-A05C-4097A61FBB69}"/>
              </a:ext>
            </a:extLst>
          </p:cNvPr>
          <p:cNvSpPr/>
          <p:nvPr/>
        </p:nvSpPr>
        <p:spPr>
          <a:xfrm>
            <a:off x="2240743" y="2210646"/>
            <a:ext cx="1425784" cy="18458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742BE0-675A-EA79-662A-186E274D74A0}"/>
              </a:ext>
            </a:extLst>
          </p:cNvPr>
          <p:cNvSpPr txBox="1">
            <a:spLocks/>
          </p:cNvSpPr>
          <p:nvPr/>
        </p:nvSpPr>
        <p:spPr>
          <a:xfrm>
            <a:off x="2090928" y="1908643"/>
            <a:ext cx="1738121" cy="67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첫 번째 게이트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814DDA-28B1-F63C-E6DF-24ED2E3A8781}"/>
              </a:ext>
            </a:extLst>
          </p:cNvPr>
          <p:cNvGrpSpPr/>
          <p:nvPr/>
        </p:nvGrpSpPr>
        <p:grpSpPr>
          <a:xfrm>
            <a:off x="5305519" y="2113554"/>
            <a:ext cx="6449657" cy="1939141"/>
            <a:chOff x="-454195" y="2047224"/>
            <a:chExt cx="6449657" cy="1939141"/>
          </a:xfrm>
        </p:grpSpPr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AB471A84-111A-4B19-0267-4AE430DF61E8}"/>
                </a:ext>
              </a:extLst>
            </p:cNvPr>
            <p:cNvSpPr/>
            <p:nvPr/>
          </p:nvSpPr>
          <p:spPr>
            <a:xfrm>
              <a:off x="-454195" y="2226128"/>
              <a:ext cx="6449657" cy="1760237"/>
            </a:xfrm>
            <a:prstGeom prst="roundRect">
              <a:avLst>
                <a:gd name="adj" fmla="val 95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6DFA984-C96F-F786-202A-06D1A6462378}"/>
                </a:ext>
              </a:extLst>
            </p:cNvPr>
            <p:cNvSpPr/>
            <p:nvPr/>
          </p:nvSpPr>
          <p:spPr>
            <a:xfrm>
              <a:off x="2057741" y="2047224"/>
              <a:ext cx="1425784" cy="266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E56486-FB76-7BCD-9446-3FB334B1C392}"/>
              </a:ext>
            </a:extLst>
          </p:cNvPr>
          <p:cNvSpPr/>
          <p:nvPr/>
        </p:nvSpPr>
        <p:spPr>
          <a:xfrm>
            <a:off x="7810413" y="2210531"/>
            <a:ext cx="1425784" cy="184580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CB782CA5-3805-D7E9-C006-70EFDD5135D0}"/>
              </a:ext>
            </a:extLst>
          </p:cNvPr>
          <p:cNvSpPr txBox="1">
            <a:spLocks/>
          </p:cNvSpPr>
          <p:nvPr/>
        </p:nvSpPr>
        <p:spPr>
          <a:xfrm>
            <a:off x="7660598" y="1908528"/>
            <a:ext cx="1738121" cy="67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두 번째 게이트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47783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1433</Words>
  <Application>Microsoft Office PowerPoint</Application>
  <PresentationFormat>와이드스크린</PresentationFormat>
  <Paragraphs>166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SeoulNamsan B</vt:lpstr>
      <vt:lpstr>나눔스퀘어라운드 ExtraBold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1_제목 테마</vt:lpstr>
      <vt:lpstr>2_제목 테마</vt:lpstr>
      <vt:lpstr>암호의 양자 회로 최적화 구현 방법에 대한 연구</vt:lpstr>
      <vt:lpstr>PowerPoint 프레젠테이션</vt:lpstr>
      <vt:lpstr>1. 서론</vt:lpstr>
      <vt:lpstr>2. 관련 연구 2.1 qubit와 depth</vt:lpstr>
      <vt:lpstr>2. 관련 연구 2.2 양자 게이트와 양자 회로</vt:lpstr>
      <vt:lpstr>2. 관련 연구 2.2 양자 게이트와 양자 회로</vt:lpstr>
      <vt:lpstr>3. 양자 회로 최적화 연구 3.1 Toffoli 게이트</vt:lpstr>
      <vt:lpstr>3. 양자 회로 최적화 연구 3.1 Toffoli 게이트</vt:lpstr>
      <vt:lpstr>3. 양자 회로 최적화 연구 3.1 Toffoli 게이트</vt:lpstr>
      <vt:lpstr>3. 양자 회로 최적화 연구 3.2 선형 연산</vt:lpstr>
      <vt:lpstr>3. 양자 회로 최적화 연구 3.2 선형 연산</vt:lpstr>
      <vt:lpstr>3. 양자 회로 최적화 연구 3.3 아키텍처</vt:lpstr>
      <vt:lpstr>5.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155</cp:revision>
  <dcterms:created xsi:type="dcterms:W3CDTF">2019-03-05T04:29:07Z</dcterms:created>
  <dcterms:modified xsi:type="dcterms:W3CDTF">2023-05-08T04:26:05Z</dcterms:modified>
</cp:coreProperties>
</file>