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5" r:id="rId4"/>
    <p:sldId id="284" r:id="rId5"/>
    <p:sldId id="288" r:id="rId6"/>
    <p:sldId id="281" r:id="rId7"/>
    <p:sldId id="283" r:id="rId8"/>
    <p:sldId id="282" r:id="rId9"/>
    <p:sldId id="280" r:id="rId10"/>
    <p:sldId id="287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84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2023. 5. 18.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블록암호 </a:t>
            </a:r>
            <a:r>
              <a:rPr lang="en-US" altLang="ko-KR" sz="4800" dirty="0"/>
              <a:t>RC5</a:t>
            </a:r>
            <a:r>
              <a:rPr lang="ko-KR" altLang="en-US" sz="4800" dirty="0"/>
              <a:t>에 대한 </a:t>
            </a:r>
            <a:r>
              <a:rPr lang="en-US" altLang="ko-KR" sz="4800" dirty="0"/>
              <a:t>Grover</a:t>
            </a:r>
            <a:r>
              <a:rPr lang="ko-KR" altLang="en-US" sz="4800" dirty="0"/>
              <a:t>공격 최적화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오유진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C6B0E-6F56-A387-7818-0B88B9C2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0640F-4650-99CA-9F72-EFC627783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ore-KR" sz="2000" dirty="0"/>
          </a:p>
          <a:p>
            <a:r>
              <a:rPr kumimoji="1" lang="ko-Kore-KR" altLang="en-US" sz="2000" dirty="0"/>
              <a:t>양자</a:t>
            </a:r>
            <a:r>
              <a:rPr kumimoji="1" lang="ko-KR" altLang="en-US" sz="2000" dirty="0"/>
              <a:t>컴퓨터가 암호알고리즘들이 기반하고 있는 수학적 난제들의 검색 복잡도를 감소시킴에 따라 양자 알고리즘을 사용한 양자 암호 분석 연구들이 다양하게 제시되고 있음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공개키 암호의 경우 </a:t>
            </a:r>
            <a:r>
              <a:rPr kumimoji="1" lang="en-US" altLang="ko-KR" sz="2000" dirty="0"/>
              <a:t>Shor</a:t>
            </a:r>
            <a:r>
              <a:rPr kumimoji="1" lang="ko-KR" altLang="en-US" sz="2000" dirty="0"/>
              <a:t> 알고리즘을 통해 보안성이 붕괴됨에 따라 새로운 양자 내성 암호 필요</a:t>
            </a:r>
            <a:endParaRPr kumimoji="1" lang="en-US" altLang="ko-Kore-KR" sz="2000" dirty="0"/>
          </a:p>
          <a:p>
            <a:r>
              <a:rPr kumimoji="1" lang="ko-KR" altLang="en-US" sz="2000" dirty="0" err="1"/>
              <a:t>대칭키</a:t>
            </a:r>
            <a:r>
              <a:rPr kumimoji="1" lang="ko-KR" altLang="en-US" sz="2000" dirty="0"/>
              <a:t> 암호는 보안성 감소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NIST </a:t>
            </a:r>
            <a:r>
              <a:rPr kumimoji="1" lang="ko-KR" altLang="en-US" sz="2000" dirty="0"/>
              <a:t>공모전 양자 내성 암호 알고리즘 내부에서도 </a:t>
            </a:r>
            <a:r>
              <a:rPr kumimoji="1" lang="ko-KR" altLang="en-US" sz="2000" dirty="0" err="1"/>
              <a:t>대칭키</a:t>
            </a:r>
            <a:r>
              <a:rPr kumimoji="1" lang="ko-KR" altLang="en-US" sz="2000" dirty="0"/>
              <a:t> 암호요소들이 활용됨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대칭키</a:t>
            </a:r>
            <a:r>
              <a:rPr kumimoji="1" lang="ko-KR" altLang="en-US" sz="2000" dirty="0"/>
              <a:t> 암호 보안 감소는 </a:t>
            </a:r>
            <a:r>
              <a:rPr kumimoji="1" lang="ko-KR" altLang="en-US" sz="2000" dirty="0" err="1"/>
              <a:t>양자내성암호의</a:t>
            </a:r>
            <a:r>
              <a:rPr kumimoji="1" lang="ko-KR" altLang="en-US" sz="2000" dirty="0"/>
              <a:t> 보안성을 우회할 수 있음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sz="2000" dirty="0"/>
          </a:p>
          <a:p>
            <a:r>
              <a:rPr kumimoji="1" lang="ko-KR" altLang="en-US" sz="2000" dirty="0"/>
              <a:t>블록암호 </a:t>
            </a:r>
            <a:r>
              <a:rPr kumimoji="1" lang="en-US" altLang="ko-Kore-KR" sz="2000" dirty="0"/>
              <a:t>RC5</a:t>
            </a:r>
            <a:r>
              <a:rPr kumimoji="1" lang="ko-KR" altLang="en-US" sz="2000" dirty="0"/>
              <a:t>에 대해 양자회로를 최적화하고 이를 기반으로 최종 </a:t>
            </a:r>
            <a:r>
              <a:rPr kumimoji="1" lang="en-US" altLang="ko-KR" sz="2000" dirty="0"/>
              <a:t>Grover</a:t>
            </a:r>
            <a:r>
              <a:rPr kumimoji="1" lang="ko-KR" altLang="en-US" sz="2000" dirty="0"/>
              <a:t>공격 비용 평가 및 </a:t>
            </a:r>
            <a:r>
              <a:rPr kumimoji="1" lang="en-US" altLang="ko-KR" sz="2000" dirty="0"/>
              <a:t>NIST </a:t>
            </a:r>
            <a:r>
              <a:rPr kumimoji="1" lang="ko-KR" altLang="en-US" sz="2000" dirty="0"/>
              <a:t>양자 후 보안 강도 평가 기준과 비교</a:t>
            </a:r>
            <a:endParaRPr kumimoji="1" lang="en-US" altLang="ko-KR" sz="2000" dirty="0"/>
          </a:p>
          <a:p>
            <a:endParaRPr kumimoji="1" lang="ko-Kore-KR" altLang="en-US" sz="2000" dirty="0"/>
          </a:p>
          <a:p>
            <a:endParaRPr kumimoji="1" lang="en-US" altLang="ko-Kore-KR" sz="2000" dirty="0"/>
          </a:p>
          <a:p>
            <a:pPr marL="0" indent="0">
              <a:buNone/>
            </a:pPr>
            <a:endParaRPr kumimoji="1" lang="en-US" altLang="ko-Kore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B4F9C-51BC-2E13-2BB8-F7CC4368B276}"/>
              </a:ext>
            </a:extLst>
          </p:cNvPr>
          <p:cNvSpPr txBox="1"/>
          <p:nvPr/>
        </p:nvSpPr>
        <p:spPr>
          <a:xfrm>
            <a:off x="2172891" y="4782145"/>
            <a:ext cx="7846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/>
              <a:t>Level 1 : AES-128</a:t>
            </a:r>
            <a:r>
              <a:rPr kumimoji="1" lang="ko-KR" altLang="en-US" dirty="0"/>
              <a:t>에 필요한 </a:t>
            </a:r>
            <a:r>
              <a:rPr kumimoji="1" lang="en-US" altLang="ko-KR" dirty="0"/>
              <a:t>Grover</a:t>
            </a:r>
            <a:r>
              <a:rPr kumimoji="1" lang="ko-KR" altLang="en-US" dirty="0"/>
              <a:t> 공격비용과 비슷하거나 그 이상</a:t>
            </a:r>
            <a:endParaRPr kumimoji="1" lang="en-US" altLang="ko-KR" dirty="0"/>
          </a:p>
          <a:p>
            <a:r>
              <a:rPr kumimoji="1" lang="en-US" altLang="ko-Kore-KR" dirty="0"/>
              <a:t>Level 2 : AES -192</a:t>
            </a:r>
            <a:r>
              <a:rPr kumimoji="1" lang="ko-KR" altLang="en-US" dirty="0"/>
              <a:t>에 필요한 </a:t>
            </a:r>
            <a:r>
              <a:rPr kumimoji="1" lang="en-US" altLang="ko-KR" dirty="0"/>
              <a:t>Grover</a:t>
            </a:r>
            <a:r>
              <a:rPr kumimoji="1" lang="ko-KR" altLang="en-US" dirty="0"/>
              <a:t> 공격비용과 비슷하거나 그 이상</a:t>
            </a:r>
            <a:endParaRPr kumimoji="1" lang="en-US" altLang="ko-KR" dirty="0"/>
          </a:p>
          <a:p>
            <a:r>
              <a:rPr kumimoji="1" lang="en-US" altLang="ko-Kore-KR" dirty="0"/>
              <a:t>Level 3 : AES </a:t>
            </a:r>
            <a:r>
              <a:rPr kumimoji="1" lang="en-US" altLang="ko-KR" dirty="0"/>
              <a:t>-</a:t>
            </a:r>
            <a:r>
              <a:rPr kumimoji="1" lang="en-US" altLang="ko-Kore-KR" dirty="0"/>
              <a:t> 256</a:t>
            </a:r>
            <a:r>
              <a:rPr kumimoji="1" lang="ko-KR" altLang="en-US" dirty="0"/>
              <a:t>에 필요한 </a:t>
            </a:r>
            <a:r>
              <a:rPr kumimoji="1" lang="en-US" altLang="ko-KR" dirty="0"/>
              <a:t>Grover</a:t>
            </a:r>
            <a:r>
              <a:rPr kumimoji="1" lang="ko-KR" altLang="en-US" dirty="0"/>
              <a:t> 공격비용과 비슷하거나 그 이상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154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84AB-54C6-BE24-5376-6823672F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연구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Grover </a:t>
            </a:r>
            <a:r>
              <a:rPr kumimoji="1" lang="ko-KR" altLang="en-US" dirty="0"/>
              <a:t>알고리즘을 사용한 키 전수 조사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7805DDB-D2DE-1050-95F6-8BB795CEE8A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2000" dirty="0"/>
                  <a:t>Grover </a:t>
                </a:r>
                <a:r>
                  <a:rPr kumimoji="1" lang="ko-KR" altLang="en-US" sz="2000" dirty="0"/>
                  <a:t>알고리즘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        </a:t>
                </a:r>
                <a:r>
                  <a:rPr kumimoji="1" lang="ko-KR" altLang="en-US" sz="2000" dirty="0" err="1"/>
                  <a:t>대칭키</a:t>
                </a:r>
                <a:r>
                  <a:rPr kumimoji="1" lang="ko-KR" altLang="en-US" sz="2000" dirty="0"/>
                  <a:t> 암호에서 검색 복잡도를 제곱근만큼 감소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        고전컴퓨터상에서 키가 </a:t>
                </a: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비트일 때 시간 복잡도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000" dirty="0"/>
                  <a:t>, </a:t>
                </a:r>
                <a:r>
                  <a:rPr kumimoji="1" lang="ko-KR" altLang="en-US" sz="2000" dirty="0"/>
                  <a:t>양자컴퓨터상에서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kumimoji="1" lang="ko-KR" altLang="en-US" sz="2000" dirty="0"/>
                  <a:t>                 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Oracle: </a:t>
                </a:r>
                <a:r>
                  <a:rPr kumimoji="1" lang="ko-KR" altLang="en-US" sz="2000" dirty="0"/>
                  <a:t>주어진 </a:t>
                </a:r>
                <a:r>
                  <a:rPr kumimoji="1" lang="ko-KR" altLang="en-US" sz="2000" dirty="0" err="1"/>
                  <a:t>평문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암호문 </a:t>
                </a:r>
                <a:r>
                  <a:rPr kumimoji="1" lang="ko-KR" altLang="en-US" sz="2000" dirty="0" err="1"/>
                  <a:t>쌍에대한</a:t>
                </a:r>
                <a:r>
                  <a:rPr kumimoji="1" lang="ko-KR" altLang="en-US" sz="2000" dirty="0"/>
                  <a:t> 키를 반환 </a:t>
                </a:r>
                <a:r>
                  <a:rPr kumimoji="1" lang="en-US" altLang="ko-KR" sz="2000" dirty="0"/>
                  <a:t>/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amplitude </a:t>
                </a:r>
                <a:r>
                  <a:rPr kumimoji="1" lang="ko-KR" altLang="en-US" sz="2000" dirty="0"/>
                  <a:t>반전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                 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Diffusion operator: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Oracle</a:t>
                </a:r>
                <a:r>
                  <a:rPr kumimoji="1" lang="ko-KR" altLang="en-US" sz="2000" dirty="0"/>
                  <a:t>에서 반환한 솔루션의 </a:t>
                </a:r>
                <a:r>
                  <a:rPr kumimoji="1" lang="en-US" altLang="ko-KR" sz="2000" dirty="0"/>
                  <a:t>amplitude </a:t>
                </a:r>
                <a:r>
                  <a:rPr kumimoji="1" lang="ko-KR" altLang="en-US" sz="2000" dirty="0"/>
                  <a:t>증폭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r>
                  <a:rPr kumimoji="1" lang="ko-KR" altLang="en-US" sz="2000" dirty="0"/>
                  <a:t>공격 프로세스</a:t>
                </a:r>
                <a:endParaRPr kumimoji="1" lang="en-US" altLang="ko-KR" sz="2000" dirty="0"/>
              </a:p>
              <a:p>
                <a:pPr marL="1080000" indent="-457200">
                  <a:buFont typeface="+mj-lt"/>
                  <a:buAutoNum type="arabicPeriod"/>
                </a:pPr>
                <a:r>
                  <a:rPr kumimoji="1" lang="en-US" altLang="ko-KR" sz="2000" dirty="0" err="1"/>
                  <a:t>hadamard</a:t>
                </a:r>
                <a:r>
                  <a:rPr kumimoji="1" lang="ko-KR" altLang="en-US" sz="2000" dirty="0"/>
                  <a:t>게이트를 사용하여 중첩 상태의 </a:t>
                </a:r>
                <a:r>
                  <a:rPr kumimoji="1" lang="en-US" altLang="ko-KR" sz="2000" dirty="0"/>
                  <a:t>n-qubit </a:t>
                </a:r>
                <a:r>
                  <a:rPr kumimoji="1" lang="ko-KR" altLang="en-US" sz="2000" dirty="0"/>
                  <a:t>키 준비</a:t>
                </a:r>
                <a:r>
                  <a:rPr kumimoji="1" lang="en-US" altLang="ko-KR" sz="2000" dirty="0"/>
                  <a:t>.</a:t>
                </a:r>
              </a:p>
              <a:p>
                <a:pPr marL="1080000" indent="-457200">
                  <a:buFont typeface="+mj-lt"/>
                  <a:buAutoNum type="arabicPeriod"/>
                </a:pPr>
                <a:r>
                  <a:rPr kumimoji="1" lang="en-US" altLang="ko-Kore-KR" sz="2000" dirty="0"/>
                  <a:t>Oracle</a:t>
                </a:r>
                <a:r>
                  <a:rPr kumimoji="1" lang="ko-KR" altLang="en-US" sz="2000" dirty="0"/>
                  <a:t>에서 중첩상태 키로 </a:t>
                </a:r>
                <a:r>
                  <a:rPr kumimoji="1" lang="ko-KR" altLang="en-US" sz="2000" dirty="0" err="1"/>
                  <a:t>평문을</a:t>
                </a:r>
                <a:r>
                  <a:rPr kumimoji="1" lang="ko-KR" altLang="en-US" sz="2000" dirty="0"/>
                  <a:t> 암호화하여 중첩상태의 암호문 생성 </a:t>
                </a:r>
                <a:r>
                  <a:rPr kumimoji="1" lang="en-US" altLang="ko-KR" sz="2000" dirty="0"/>
                  <a:t>/</a:t>
                </a:r>
                <a:r>
                  <a:rPr kumimoji="1" lang="ko-KR" altLang="en-US" sz="2000" dirty="0"/>
                  <a:t> 암호문과 일치하는 경우 해당 키 값의 부호를 반전시키는 방식으로 키 반환</a:t>
                </a:r>
                <a:endParaRPr kumimoji="1" lang="en-US" altLang="ko-KR" sz="2000" dirty="0"/>
              </a:p>
              <a:p>
                <a:pPr marL="1080000" indent="-457200">
                  <a:buFont typeface="+mj-lt"/>
                  <a:buAutoNum type="arabicPeriod"/>
                </a:pPr>
                <a:r>
                  <a:rPr kumimoji="1" lang="en-US" altLang="ko-KR" sz="2000" dirty="0"/>
                  <a:t>Diffusion operator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통해 키 관측 확률 증가</a:t>
                </a:r>
                <a:endParaRPr kumimoji="1" lang="en-US" altLang="ko-Kore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7805DDB-D2DE-1050-95F6-8BB795CEE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0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2A3CA-3D29-BA89-100E-02F9B9CA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+mn-ea"/>
                <a:ea typeface="+mn-ea"/>
              </a:rPr>
              <a:t>관련 연구 </a:t>
            </a:r>
            <a:r>
              <a:rPr kumimoji="1" lang="en-US" altLang="ko-KR" dirty="0">
                <a:latin typeface="+mn-ea"/>
                <a:ea typeface="+mn-ea"/>
              </a:rPr>
              <a:t>-</a:t>
            </a:r>
            <a:r>
              <a:rPr kumimoji="1" lang="ko-KR" altLang="en-US" dirty="0">
                <a:latin typeface="+mn-ea"/>
                <a:ea typeface="+mn-ea"/>
              </a:rPr>
              <a:t> </a:t>
            </a:r>
            <a:r>
              <a:rPr kumimoji="1" lang="en-US" altLang="ko-Kore-KR" dirty="0">
                <a:ea typeface="BM JUA OTF" panose="02020603020101020101" pitchFamily="18" charset="-127"/>
              </a:rPr>
              <a:t>RC5</a:t>
            </a:r>
            <a:r>
              <a:rPr kumimoji="1" lang="ko-KR" altLang="en-US" dirty="0">
                <a:ea typeface="BM JUA OTF" panose="02020603020101020101" pitchFamily="18" charset="-127"/>
              </a:rPr>
              <a:t> </a:t>
            </a:r>
            <a:endParaRPr kumimoji="1" lang="ko-Kore-KR" altLang="en-US" dirty="0">
              <a:ea typeface="BM JUA OTF" panose="02020603020101020101" pitchFamily="18" charset="-127"/>
            </a:endParaRPr>
          </a:p>
        </p:txBody>
      </p:sp>
      <p:pic>
        <p:nvPicPr>
          <p:cNvPr id="1026" name="Picture 2" descr="RC5 - Wikipedia">
            <a:extLst>
              <a:ext uri="{FF2B5EF4-FFF2-40B4-BE49-F238E27FC236}">
                <a16:creationId xmlns:a16="http://schemas.microsoft.com/office/drawing/2014/main" id="{E161C474-8D24-5C2D-62C6-E6FC5481C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190" y="1571893"/>
            <a:ext cx="2022974" cy="49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6694D7-AF8A-2FD8-90AE-43775171719F}"/>
              </a:ext>
            </a:extLst>
          </p:cNvPr>
          <p:cNvSpPr txBox="1"/>
          <p:nvPr/>
        </p:nvSpPr>
        <p:spPr>
          <a:xfrm>
            <a:off x="7433304" y="2977048"/>
            <a:ext cx="72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key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984A3-31FC-285C-F66D-16B3672ED1B5}"/>
              </a:ext>
            </a:extLst>
          </p:cNvPr>
          <p:cNvSpPr txBox="1"/>
          <p:nvPr/>
        </p:nvSpPr>
        <p:spPr>
          <a:xfrm>
            <a:off x="7418676" y="5379131"/>
            <a:ext cx="72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key</a:t>
            </a:r>
            <a:endParaRPr kumimoji="1" lang="ko-Kore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B2702A8-8731-CFE3-0AAF-CD8AB066F922}"/>
              </a:ext>
            </a:extLst>
          </p:cNvPr>
          <p:cNvGraphicFramePr>
            <a:graphicFrameLocks noGrp="1"/>
          </p:cNvGraphicFramePr>
          <p:nvPr/>
        </p:nvGraphicFramePr>
        <p:xfrm>
          <a:off x="7795502" y="1206133"/>
          <a:ext cx="2777506" cy="3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753">
                  <a:extLst>
                    <a:ext uri="{9D8B030D-6E8A-4147-A177-3AD203B41FA5}">
                      <a16:colId xmlns:a16="http://schemas.microsoft.com/office/drawing/2014/main" val="3546400085"/>
                    </a:ext>
                  </a:extLst>
                </a:gridCol>
                <a:gridCol w="1388753">
                  <a:extLst>
                    <a:ext uri="{9D8B030D-6E8A-4147-A177-3AD203B41FA5}">
                      <a16:colId xmlns:a16="http://schemas.microsoft.com/office/drawing/2014/main" val="697183138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335258"/>
                  </a:ext>
                </a:extLst>
              </a:tr>
            </a:tbl>
          </a:graphicData>
        </a:graphic>
      </p:graphicFrame>
      <p:sp>
        <p:nvSpPr>
          <p:cNvPr id="13" name="오른쪽 대괄호[R] 12">
            <a:extLst>
              <a:ext uri="{FF2B5EF4-FFF2-40B4-BE49-F238E27FC236}">
                <a16:creationId xmlns:a16="http://schemas.microsoft.com/office/drawing/2014/main" id="{95C56D6A-CF48-49E3-D8E2-CC2F319C2342}"/>
              </a:ext>
            </a:extLst>
          </p:cNvPr>
          <p:cNvSpPr/>
          <p:nvPr/>
        </p:nvSpPr>
        <p:spPr>
          <a:xfrm>
            <a:off x="10109852" y="1612395"/>
            <a:ext cx="262594" cy="4900064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38080-899D-D6D3-D052-BACC16060FC9}"/>
              </a:ext>
            </a:extLst>
          </p:cNvPr>
          <p:cNvSpPr txBox="1"/>
          <p:nvPr/>
        </p:nvSpPr>
        <p:spPr>
          <a:xfrm>
            <a:off x="10518134" y="3693095"/>
            <a:ext cx="140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round</a:t>
            </a:r>
            <a:endParaRPr kumimoji="1" lang="ko-Kore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8F3934C2-D09D-1B71-8B00-B578C2086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375" y="1194054"/>
            <a:ext cx="6900241" cy="2499041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RC5 : 1994</a:t>
            </a:r>
            <a:r>
              <a:rPr lang="ko-KR" altLang="en-US" sz="1800" dirty="0"/>
              <a:t>년 </a:t>
            </a:r>
            <a:r>
              <a:rPr lang="en-US" altLang="ko-KR" sz="1800" dirty="0"/>
              <a:t>RSA security</a:t>
            </a:r>
            <a:r>
              <a:rPr lang="ko-KR" altLang="en-US" sz="1800" dirty="0"/>
              <a:t>의 </a:t>
            </a:r>
            <a:r>
              <a:rPr lang="en-US" altLang="ko-KR" sz="1800" dirty="0"/>
              <a:t>Rivest</a:t>
            </a:r>
            <a:r>
              <a:rPr lang="ko-KR" altLang="en-US" sz="1800" dirty="0"/>
              <a:t>가 설계한 </a:t>
            </a:r>
            <a:r>
              <a:rPr lang="ko-KR" altLang="en-US" sz="1800" dirty="0" err="1"/>
              <a:t>대칭키</a:t>
            </a:r>
            <a:r>
              <a:rPr lang="ko-KR" altLang="en-US" sz="1800" dirty="0"/>
              <a:t> 암호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- AES </a:t>
            </a:r>
            <a:r>
              <a:rPr lang="ko-KR" altLang="en-US" sz="1800" dirty="0"/>
              <a:t>후보 </a:t>
            </a:r>
            <a:r>
              <a:rPr lang="en-US" altLang="ko-KR" sz="1800" dirty="0"/>
              <a:t>RC6</a:t>
            </a:r>
            <a:r>
              <a:rPr lang="ko-KR" altLang="en-US" sz="1800" dirty="0"/>
              <a:t>는 </a:t>
            </a:r>
            <a:r>
              <a:rPr lang="en-US" altLang="ko-KR" sz="1800" dirty="0"/>
              <a:t>RC5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기반으로 설계된 암호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가변적인 블록사이즈</a:t>
            </a:r>
            <a:r>
              <a:rPr lang="en-US" altLang="ko-KR" sz="1800" dirty="0"/>
              <a:t>(32,64,128/ word </a:t>
            </a:r>
            <a:r>
              <a:rPr lang="en-US" altLang="ko-KR" sz="1800" dirty="0">
                <a:sym typeface="Wingdings" pitchFamily="2" charset="2"/>
              </a:rPr>
              <a:t> 16,32,64</a:t>
            </a:r>
            <a:r>
              <a:rPr lang="en-US" altLang="ko-KR" sz="1800" dirty="0"/>
              <a:t>)</a:t>
            </a:r>
            <a:r>
              <a:rPr lang="ko-KR" altLang="en-US" sz="1800" dirty="0"/>
              <a:t> 키 사이즈</a:t>
            </a:r>
            <a:r>
              <a:rPr lang="en-US" altLang="ko-KR" sz="1800" dirty="0"/>
              <a:t>(0~2040bits),</a:t>
            </a:r>
            <a:r>
              <a:rPr lang="ko-KR" altLang="en-US" sz="1800" dirty="0"/>
              <a:t> 라운드 수</a:t>
            </a:r>
            <a:r>
              <a:rPr lang="en-US" altLang="ko-KR" sz="1800" dirty="0"/>
              <a:t>(0~255)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가짐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    -   </a:t>
            </a:r>
            <a:r>
              <a:rPr lang="ko-KR" altLang="en-US" sz="1800" dirty="0"/>
              <a:t>권장 블록 사이즈</a:t>
            </a:r>
            <a:r>
              <a:rPr lang="en-US" altLang="ko-KR" sz="1800" dirty="0"/>
              <a:t>(64/word</a:t>
            </a:r>
            <a:r>
              <a:rPr lang="ko-KR" altLang="en-US" sz="1800" dirty="0"/>
              <a:t> </a:t>
            </a:r>
            <a:r>
              <a:rPr lang="en-US" altLang="ko-KR" sz="1800" dirty="0">
                <a:sym typeface="Wingdings" pitchFamily="2" charset="2"/>
              </a:rPr>
              <a:t>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32</a:t>
            </a:r>
            <a:r>
              <a:rPr lang="en-US" altLang="ko-KR" sz="1800" dirty="0"/>
              <a:t>)</a:t>
            </a:r>
            <a:r>
              <a:rPr lang="ko-KR" altLang="en-US" sz="1800" dirty="0"/>
              <a:t> 키 사이즈</a:t>
            </a:r>
            <a:r>
              <a:rPr lang="en-US" altLang="ko-KR" sz="1800" dirty="0"/>
              <a:t>(128)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137AF-4281-78CA-3995-D0800622A423}"/>
              </a:ext>
            </a:extLst>
          </p:cNvPr>
          <p:cNvSpPr txBox="1"/>
          <p:nvPr/>
        </p:nvSpPr>
        <p:spPr>
          <a:xfrm>
            <a:off x="663476" y="3910670"/>
            <a:ext cx="7494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+mn-ea"/>
              </a:rPr>
              <a:t>Feistel </a:t>
            </a:r>
            <a:r>
              <a:rPr kumimoji="1" lang="ko-KR" altLang="en-US" dirty="0">
                <a:latin typeface="+mn-ea"/>
              </a:rPr>
              <a:t>구조</a:t>
            </a:r>
            <a:r>
              <a:rPr kumimoji="1" lang="ko-KR" altLang="en-US" sz="1800" dirty="0">
                <a:latin typeface="+mn-ea"/>
              </a:rPr>
              <a:t> 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sz="1800" dirty="0">
                <a:latin typeface="+mn-ea"/>
              </a:rPr>
              <a:t>   </a:t>
            </a:r>
            <a:r>
              <a:rPr kumimoji="1" lang="en-US" altLang="ko-Kore-KR" sz="1800" dirty="0">
                <a:latin typeface="+mn-ea"/>
              </a:rPr>
              <a:t>XOR</a:t>
            </a:r>
            <a:r>
              <a:rPr kumimoji="1" lang="en-US" altLang="ko-KR" sz="1800" dirty="0">
                <a:latin typeface="+mn-ea"/>
              </a:rPr>
              <a:t>,</a:t>
            </a:r>
            <a:r>
              <a:rPr kumimoji="1" lang="ko-KR" altLang="en-US" sz="1800" dirty="0">
                <a:latin typeface="+mn-ea"/>
              </a:rPr>
              <a:t> </a:t>
            </a:r>
            <a:r>
              <a:rPr kumimoji="1" lang="en-US" altLang="ko-KR" sz="1800" dirty="0" err="1">
                <a:latin typeface="+mn-ea"/>
              </a:rPr>
              <a:t>rotation,add</a:t>
            </a:r>
            <a:r>
              <a:rPr kumimoji="1" lang="en-US" altLang="ko-KR" sz="1800" dirty="0">
                <a:latin typeface="+mn-ea"/>
              </a:rPr>
              <a:t> </a:t>
            </a:r>
            <a:r>
              <a:rPr kumimoji="1" lang="ko-KR" altLang="en-US" sz="1800" dirty="0">
                <a:latin typeface="+mn-ea"/>
              </a:rPr>
              <a:t>연산</a:t>
            </a:r>
            <a:endParaRPr kumimoji="1" lang="en-US" altLang="ko-KR" sz="1800" dirty="0">
              <a:latin typeface="+mn-ea"/>
            </a:endParaRPr>
          </a:p>
          <a:p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   </a:t>
            </a:r>
            <a:r>
              <a:rPr lang="en" altLang="ko-Kore-KR" sz="1800" b="0" i="0" dirty="0">
                <a:solidFill>
                  <a:srgbClr val="000000"/>
                </a:solidFill>
                <a:effectLst/>
                <a:latin typeface="+mn-ea"/>
              </a:rPr>
              <a:t>RC5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+mn-ea"/>
              </a:rPr>
              <a:t>는 데이터에 의존한 회전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sym typeface="Wingdings" pitchFamily="2" charset="2"/>
              </a:rPr>
              <a:t>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sym typeface="Wingdings" pitchFamily="2" charset="2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</a:rPr>
              <a:t>사전에 결정되지 않음</a:t>
            </a:r>
            <a:r>
              <a:rPr lang="en-US" altLang="ko-KR" sz="1800" dirty="0">
                <a:solidFill>
                  <a:srgbClr val="000000"/>
                </a:solidFill>
                <a:latin typeface="+mn-ea"/>
              </a:rPr>
              <a:t>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21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74B81-940B-0E19-FB39-2284F64E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3B6123-BC32-0CB9-F606-C4EECAABC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sz="2000" dirty="0"/>
              <a:t>6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비트 </a:t>
            </a:r>
            <a:r>
              <a:rPr kumimoji="1" lang="ko-KR" altLang="en-US" sz="2000" dirty="0" err="1"/>
              <a:t>평문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128</a:t>
            </a:r>
            <a:r>
              <a:rPr kumimoji="1" lang="ko-KR" altLang="en-US" sz="2000" dirty="0"/>
              <a:t>비트 키를 사용하여 총 </a:t>
            </a:r>
            <a:r>
              <a:rPr kumimoji="1" lang="en-US" altLang="ko-KR" sz="2000" dirty="0"/>
              <a:t>12</a:t>
            </a:r>
            <a:r>
              <a:rPr kumimoji="1" lang="ko-KR" altLang="en-US" sz="2000" dirty="0"/>
              <a:t>라운드 진행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ore-KR" sz="2000" dirty="0"/>
          </a:p>
          <a:p>
            <a:r>
              <a:rPr kumimoji="1" lang="en-US" altLang="ko-Kore-KR" sz="2000" dirty="0"/>
              <a:t>Rotation </a:t>
            </a:r>
            <a:r>
              <a:rPr kumimoji="1" lang="ko-Kore-KR" altLang="en-US" sz="2000" dirty="0"/>
              <a:t>구현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E2682F-D386-D0A5-09D1-B89D0B6A5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246642"/>
            <a:ext cx="6070600" cy="303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4580B-30E6-3D02-7327-BF7C13A5A537}"/>
              </a:ext>
            </a:extLst>
          </p:cNvPr>
          <p:cNvSpPr txBox="1"/>
          <p:nvPr/>
        </p:nvSpPr>
        <p:spPr>
          <a:xfrm>
            <a:off x="839477" y="2805669"/>
            <a:ext cx="67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중간</a:t>
            </a:r>
            <a:r>
              <a:rPr kumimoji="1" lang="ko-KR" altLang="en-US" dirty="0"/>
              <a:t> 값에 따라 로테이션 </a:t>
            </a:r>
            <a:r>
              <a:rPr kumimoji="1" lang="en-US" altLang="ko-KR" dirty="0"/>
              <a:t>(</a:t>
            </a:r>
            <a:r>
              <a:rPr kumimoji="1" lang="ko-KR" altLang="en-US" dirty="0"/>
              <a:t>사전에 결정 되지 않음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03F97D-4254-DCCA-3399-B2671CAF2A06}"/>
              </a:ext>
            </a:extLst>
          </p:cNvPr>
          <p:cNvSpPr/>
          <p:nvPr/>
        </p:nvSpPr>
        <p:spPr>
          <a:xfrm>
            <a:off x="7562950" y="4214671"/>
            <a:ext cx="3123210" cy="1490804"/>
          </a:xfrm>
          <a:prstGeom prst="rect">
            <a:avLst/>
          </a:prstGeom>
          <a:solidFill>
            <a:schemeClr val="bg1"/>
          </a:solidFill>
          <a:ln>
            <a:solidFill>
              <a:srgbClr val="A705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7">
                <a:extLst>
                  <a:ext uri="{FF2B5EF4-FFF2-40B4-BE49-F238E27FC236}">
                    <a16:creationId xmlns:a16="http://schemas.microsoft.com/office/drawing/2014/main" id="{9CDACDDE-6D41-21BE-B47C-20130996C8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315065"/>
                  </p:ext>
                </p:extLst>
              </p:nvPr>
            </p:nvGraphicFramePr>
            <p:xfrm>
              <a:off x="7734896" y="4421282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rgbClr val="FF584C">
                            <a:alpha val="72941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rgbClr val="FF584C">
                            <a:alpha val="72941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rgbClr val="FF584C">
                            <a:alpha val="72941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7">
                <a:extLst>
                  <a:ext uri="{FF2B5EF4-FFF2-40B4-BE49-F238E27FC236}">
                    <a16:creationId xmlns:a16="http://schemas.microsoft.com/office/drawing/2014/main" id="{9CDACDDE-6D41-21BE-B47C-20130996C8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1315065"/>
                  </p:ext>
                </p:extLst>
              </p:nvPr>
            </p:nvGraphicFramePr>
            <p:xfrm>
              <a:off x="7734896" y="4421282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704" t="-3030" r="-711111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03704" t="-3030" r="-611111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203704" t="-3030" r="-511111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292857" t="-3030" r="-39285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407407" t="-3030" r="-30740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507407" t="-3030" r="-20740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607407" t="-3030" r="-107407" b="-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707407" t="-3030" r="-7407" b="-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3EFD9B5E-9B51-4C25-E50D-6F160A6CB2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559143"/>
                  </p:ext>
                </p:extLst>
              </p:nvPr>
            </p:nvGraphicFramePr>
            <p:xfrm>
              <a:off x="7734896" y="4997307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>
                        <a:solidFill>
                          <a:srgbClr val="FF584C">
                            <a:alpha val="72941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>
                        <a:solidFill>
                          <a:srgbClr val="FF584C">
                            <a:alpha val="72941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>
                        <a:solidFill>
                          <a:srgbClr val="FF584C">
                            <a:alpha val="72941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7">
                <a:extLst>
                  <a:ext uri="{FF2B5EF4-FFF2-40B4-BE49-F238E27FC236}">
                    <a16:creationId xmlns:a16="http://schemas.microsoft.com/office/drawing/2014/main" id="{3EFD9B5E-9B51-4C25-E50D-6F160A6CB2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1559143"/>
                  </p:ext>
                </p:extLst>
              </p:nvPr>
            </p:nvGraphicFramePr>
            <p:xfrm>
              <a:off x="7734896" y="4997307"/>
              <a:ext cx="2749848" cy="41290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731">
                      <a:extLst>
                        <a:ext uri="{9D8B030D-6E8A-4147-A177-3AD203B41FA5}">
                          <a16:colId xmlns:a16="http://schemas.microsoft.com/office/drawing/2014/main" val="2390380565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28846783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94333408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3220541869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37268802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15725382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1287009396"/>
                        </a:ext>
                      </a:extLst>
                    </a:gridCol>
                    <a:gridCol w="343731">
                      <a:extLst>
                        <a:ext uri="{9D8B030D-6E8A-4147-A177-3AD203B41FA5}">
                          <a16:colId xmlns:a16="http://schemas.microsoft.com/office/drawing/2014/main" val="2956954890"/>
                        </a:ext>
                      </a:extLst>
                    </a:gridCol>
                  </a:tblGrid>
                  <a:tr h="412903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2941" r="-71111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2941" r="-61111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203704" t="-2941" r="-51111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292857" t="-2941" r="-39285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07407" t="-2941" r="-30740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507407" t="-2941" r="-20740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607407" t="-2941" r="-10740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707407" t="-2941" r="-7407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16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5ECFB2-6AFB-53BE-CDEA-70693FF182DF}"/>
                  </a:ext>
                </a:extLst>
              </p:cNvPr>
              <p:cNvSpPr txBox="1"/>
              <p:nvPr/>
            </p:nvSpPr>
            <p:spPr>
              <a:xfrm>
                <a:off x="7324077" y="2998318"/>
                <a:ext cx="3600956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32</a:t>
                </a:r>
                <a:r>
                  <a:rPr kumimoji="1" lang="ko-KR" altLang="en-US" dirty="0"/>
                  <a:t>비트 배열을 사용하므로 </a:t>
                </a:r>
                <a:r>
                  <a:rPr kumimoji="1" lang="en-US" altLang="ko-KR" dirty="0"/>
                  <a:t>32</a:t>
                </a:r>
                <a:r>
                  <a:rPr kumimoji="1" lang="ko-KR" altLang="en-US" dirty="0"/>
                  <a:t>비트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)</a:t>
                </a:r>
                <a:r>
                  <a:rPr kumimoji="1" lang="ko-KR" altLang="en-US" dirty="0"/>
                  <a:t> 이상 로테이션은 제자리 결과 </a:t>
                </a:r>
                <a:r>
                  <a:rPr kumimoji="1" lang="en-US" altLang="ko-KR" dirty="0"/>
                  <a:t>-&gt;</a:t>
                </a:r>
                <a:r>
                  <a:rPr kumimoji="1" lang="ko-KR" altLang="en-US" dirty="0"/>
                  <a:t> 하위 </a:t>
                </a:r>
                <a:r>
                  <a:rPr kumimoji="1" lang="en-US" altLang="ko-KR" dirty="0"/>
                  <a:t>5</a:t>
                </a:r>
                <a:r>
                  <a:rPr kumimoji="1" lang="ko-KR" altLang="en-US" dirty="0" err="1"/>
                  <a:t>비트까지만</a:t>
                </a:r>
                <a:r>
                  <a:rPr kumimoji="1" lang="ko-KR" altLang="en-US" dirty="0"/>
                  <a:t> 확인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5ECFB2-6AFB-53BE-CDEA-70693FF1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077" y="2998318"/>
                <a:ext cx="3600956" cy="926407"/>
              </a:xfrm>
              <a:prstGeom prst="rect">
                <a:avLst/>
              </a:prstGeom>
              <a:blipFill>
                <a:blip r:embed="rId5"/>
                <a:stretch>
                  <a:fillRect l="-1404" t="-4054" r="-351" b="-81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1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A94DA-ECB8-1C73-426A-E9171AB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제안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66A62-12BB-BEAD-53B2-09BE69B9E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04" y="2502180"/>
            <a:ext cx="5937446" cy="3708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7DB0AB-47D4-5A60-24C1-97D90AE29A0C}"/>
              </a:ext>
            </a:extLst>
          </p:cNvPr>
          <p:cNvSpPr txBox="1"/>
          <p:nvPr/>
        </p:nvSpPr>
        <p:spPr>
          <a:xfrm>
            <a:off x="720529" y="1260995"/>
            <a:ext cx="299944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  <a:p>
            <a:r>
              <a:rPr kumimoji="1" lang="en-US" altLang="ko-Kore-KR" dirty="0"/>
              <a:t>      </a:t>
            </a:r>
            <a:r>
              <a:rPr kumimoji="1" lang="ko-Kore-KR" altLang="en-US" dirty="0"/>
              <a:t>덧셈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Rotation</a:t>
            </a:r>
            <a:r>
              <a:rPr kumimoji="1" lang="ko-KR" altLang="en-US" dirty="0"/>
              <a:t>연산 사용</a:t>
            </a:r>
            <a:endParaRPr kumimoji="1"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4CBA4-CC74-160D-B783-4737C2FE8E5B}"/>
              </a:ext>
            </a:extLst>
          </p:cNvPr>
          <p:cNvSpPr txBox="1"/>
          <p:nvPr/>
        </p:nvSpPr>
        <p:spPr>
          <a:xfrm>
            <a:off x="7670691" y="3340666"/>
            <a:ext cx="4109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덧셈연산</a:t>
            </a:r>
            <a:r>
              <a:rPr kumimoji="1" lang="ko-KR" altLang="en-US" dirty="0"/>
              <a:t> 최적화</a:t>
            </a:r>
            <a:r>
              <a:rPr kumimoji="1" lang="en-US" altLang="ko-KR" dirty="0"/>
              <a:t>: </a:t>
            </a:r>
            <a:r>
              <a:rPr kumimoji="1" lang="en-US" altLang="ko-Kore-KR" dirty="0"/>
              <a:t>CDKM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덧셈기</a:t>
            </a:r>
            <a:endParaRPr kumimoji="1" lang="en-US" altLang="ko-KR" dirty="0"/>
          </a:p>
          <a:p>
            <a:r>
              <a:rPr kumimoji="1" lang="en-US" altLang="ko-Kore-KR" dirty="0"/>
              <a:t>(improved ripple carry adder)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ancilla qubit(</a:t>
            </a:r>
            <a:r>
              <a:rPr kumimoji="1" lang="ko-KR" altLang="en-US" dirty="0"/>
              <a:t>보조 </a:t>
            </a:r>
            <a:r>
              <a:rPr kumimoji="1" lang="ko-KR" altLang="en-US" dirty="0" err="1"/>
              <a:t>큐비트</a:t>
            </a:r>
            <a:r>
              <a:rPr kumimoji="1" lang="en-US" altLang="ko-KR" dirty="0"/>
              <a:t>) </a:t>
            </a:r>
            <a:r>
              <a:rPr kumimoji="1" lang="ko-KR" altLang="en-US" dirty="0"/>
              <a:t>하나만을 사용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- in-place </a:t>
            </a:r>
            <a:r>
              <a:rPr kumimoji="1" lang="ko-KR" altLang="en-US" dirty="0"/>
              <a:t>연산</a:t>
            </a:r>
            <a:endParaRPr kumimoji="1" lang="en-US" altLang="ko-Kore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65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5944A-75E0-633A-CBF3-285A96B9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제안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CE19B-E9C7-ACE7-BFE4-0D7D824F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4" y="1942930"/>
            <a:ext cx="3940423" cy="4410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087B9-5551-1088-C8DB-739EA8D8BFDB}"/>
              </a:ext>
            </a:extLst>
          </p:cNvPr>
          <p:cNvSpPr txBox="1"/>
          <p:nvPr/>
        </p:nvSpPr>
        <p:spPr>
          <a:xfrm>
            <a:off x="6096000" y="2326862"/>
            <a:ext cx="435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28</a:t>
            </a:r>
            <a:r>
              <a:rPr kumimoji="1" lang="ko-KR" altLang="en-US" dirty="0"/>
              <a:t>비트 키를 사용하여 </a:t>
            </a:r>
            <a:r>
              <a:rPr kumimoji="1" lang="en-US" altLang="ko-KR" dirty="0"/>
              <a:t>26</a:t>
            </a:r>
            <a:r>
              <a:rPr kumimoji="1" lang="ko-KR" altLang="en-US" dirty="0"/>
              <a:t>개의 원소를 가진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비트 워드 단위 배열 </a:t>
            </a:r>
            <a:r>
              <a:rPr kumimoji="1" lang="en-US" altLang="ko-KR" dirty="0"/>
              <a:t>S</a:t>
            </a:r>
            <a:r>
              <a:rPr kumimoji="1" lang="ko-KR" altLang="en-US" dirty="0"/>
              <a:t> 생성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E6265-13BC-2BFA-98D5-DAA956B93CB3}"/>
              </a:ext>
            </a:extLst>
          </p:cNvPr>
          <p:cNvSpPr txBox="1"/>
          <p:nvPr/>
        </p:nvSpPr>
        <p:spPr>
          <a:xfrm>
            <a:off x="6096000" y="3884808"/>
            <a:ext cx="517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값을 저장하기 위해서는 초기화된 큐비트가 필요</a:t>
            </a:r>
            <a:endParaRPr kumimoji="1" lang="en-US" altLang="ko-KR" dirty="0"/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매 라운드마다 새로운 큐비트를 할당하는 대신 </a:t>
            </a:r>
            <a:r>
              <a:rPr kumimoji="1" lang="en-US" altLang="ko-KR" dirty="0"/>
              <a:t>reverse</a:t>
            </a:r>
            <a:r>
              <a:rPr kumimoji="1" lang="ko-KR" altLang="en-US" dirty="0"/>
              <a:t> 연산으로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초기화</a:t>
            </a:r>
            <a:endParaRPr kumimoji="1"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7372DF-9860-7BC8-D193-12C69F2B7A23}"/>
              </a:ext>
            </a:extLst>
          </p:cNvPr>
          <p:cNvSpPr txBox="1"/>
          <p:nvPr/>
        </p:nvSpPr>
        <p:spPr>
          <a:xfrm>
            <a:off x="721519" y="1293959"/>
            <a:ext cx="6129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키 스케줄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구현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2405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성능평가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CDCBE5-684A-BCB0-000D-9D9719C7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38684"/>
              </p:ext>
            </p:extLst>
          </p:nvPr>
        </p:nvGraphicFramePr>
        <p:xfrm>
          <a:off x="829328" y="2069794"/>
          <a:ext cx="4821140" cy="830997"/>
        </p:xfrm>
        <a:graphic>
          <a:graphicData uri="http://schemas.openxmlformats.org/drawingml/2006/table">
            <a:tbl>
              <a:tblPr/>
              <a:tblGrid>
                <a:gridCol w="964228">
                  <a:extLst>
                    <a:ext uri="{9D8B030D-6E8A-4147-A177-3AD203B41FA5}">
                      <a16:colId xmlns:a16="http://schemas.microsoft.com/office/drawing/2014/main" val="1971747914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3775359601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2989639724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1199981816"/>
                    </a:ext>
                  </a:extLst>
                </a:gridCol>
                <a:gridCol w="964228">
                  <a:extLst>
                    <a:ext uri="{9D8B030D-6E8A-4147-A177-3AD203B41FA5}">
                      <a16:colId xmlns:a16="http://schemas.microsoft.com/office/drawing/2014/main" val="2904739403"/>
                    </a:ext>
                  </a:extLst>
                </a:gridCol>
              </a:tblGrid>
              <a:tr h="542421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Cipher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Qubits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Clifford </a:t>
                      </a:r>
                    </a:p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T gates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dirty="0">
                          <a:effectLst/>
                          <a:latin typeface="Helvetica" pitchFamily="2" charset="0"/>
                        </a:rPr>
                        <a:t>Full depth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02092"/>
                  </a:ext>
                </a:extLst>
              </a:tr>
              <a:tr h="288576">
                <a:tc>
                  <a:txBody>
                    <a:bodyPr/>
                    <a:lstStyle/>
                    <a:p>
                      <a:pPr algn="ctr"/>
                      <a:r>
                        <a:rPr lang="en" sz="1400">
                          <a:effectLst/>
                          <a:latin typeface="Helvetica" pitchFamily="2" charset="0"/>
                        </a:rPr>
                        <a:t>RC5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>
                          <a:effectLst/>
                          <a:latin typeface="Helvetica" pitchFamily="2" charset="0"/>
                        </a:rPr>
                        <a:t>1122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394250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177051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effectLst/>
                          <a:latin typeface="Helvetica" pitchFamily="2" charset="0"/>
                        </a:rPr>
                        <a:t>256252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3675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54DF266-62F1-7EE1-A800-00B5EC180F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682428"/>
                  </p:ext>
                </p:extLst>
              </p:nvPr>
            </p:nvGraphicFramePr>
            <p:xfrm>
              <a:off x="871598" y="4236971"/>
              <a:ext cx="4880957" cy="877047"/>
            </p:xfrm>
            <a:graphic>
              <a:graphicData uri="http://schemas.openxmlformats.org/drawingml/2006/table">
                <a:tbl>
                  <a:tblPr/>
                  <a:tblGrid>
                    <a:gridCol w="922241">
                      <a:extLst>
                        <a:ext uri="{9D8B030D-6E8A-4147-A177-3AD203B41FA5}">
                          <a16:colId xmlns:a16="http://schemas.microsoft.com/office/drawing/2014/main" val="830133820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2727337274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3599666012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1177331922"/>
                        </a:ext>
                      </a:extLst>
                    </a:gridCol>
                    <a:gridCol w="1191993">
                      <a:extLst>
                        <a:ext uri="{9D8B030D-6E8A-4147-A177-3AD203B41FA5}">
                          <a16:colId xmlns:a16="http://schemas.microsoft.com/office/drawing/2014/main" val="3893012029"/>
                        </a:ext>
                      </a:extLst>
                    </a:gridCol>
                  </a:tblGrid>
                  <a:tr h="386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Cipher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Total 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gates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Cost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Security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726253"/>
                      </a:ext>
                    </a:extLst>
                  </a:tr>
                  <a:tr h="450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RC5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1.021 </m:t>
                                </m:r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200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1.535 </m:t>
                                </m:r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br>
                            <a:rPr lang="ko-Kore-KR" altLang="en-US" sz="1400" dirty="0">
                              <a:effectLst/>
                              <a:latin typeface="Helvetica" pitchFamily="2" charset="0"/>
                            </a:rPr>
                          </a:br>
                          <a:endParaRPr lang="ko-Kore-KR" altLang="en-US" sz="1400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1.567 </m:t>
                                </m:r>
                                <m:r>
                                  <a:rPr lang="en-US" altLang="ko-KR" sz="1200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200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Helvetica" pitchFamily="2" charset="0"/>
                            </a:rPr>
                            <a:t>Not achieved ()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72672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54DF266-62F1-7EE1-A800-00B5EC180F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682428"/>
                  </p:ext>
                </p:extLst>
              </p:nvPr>
            </p:nvGraphicFramePr>
            <p:xfrm>
              <a:off x="871598" y="4236971"/>
              <a:ext cx="4880957" cy="877047"/>
            </p:xfrm>
            <a:graphic>
              <a:graphicData uri="http://schemas.openxmlformats.org/drawingml/2006/table">
                <a:tbl>
                  <a:tblPr/>
                  <a:tblGrid>
                    <a:gridCol w="922241">
                      <a:extLst>
                        <a:ext uri="{9D8B030D-6E8A-4147-A177-3AD203B41FA5}">
                          <a16:colId xmlns:a16="http://schemas.microsoft.com/office/drawing/2014/main" val="830133820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2727337274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3599666012"/>
                        </a:ext>
                      </a:extLst>
                    </a:gridCol>
                    <a:gridCol w="922241">
                      <a:extLst>
                        <a:ext uri="{9D8B030D-6E8A-4147-A177-3AD203B41FA5}">
                          <a16:colId xmlns:a16="http://schemas.microsoft.com/office/drawing/2014/main" val="1177331922"/>
                        </a:ext>
                      </a:extLst>
                    </a:gridCol>
                    <a:gridCol w="1191993">
                      <a:extLst>
                        <a:ext uri="{9D8B030D-6E8A-4147-A177-3AD203B41FA5}">
                          <a16:colId xmlns:a16="http://schemas.microsoft.com/office/drawing/2014/main" val="3893012029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Cipher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Total 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gates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Total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Helvetica" pitchFamily="2" charset="0"/>
                            </a:rPr>
                            <a:t>Cost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Security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726253"/>
                      </a:ext>
                    </a:extLst>
                  </a:tr>
                  <a:tr h="450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Helvetica" pitchFamily="2" charset="0"/>
                            </a:rPr>
                            <a:t>RC5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389" t="-105556" r="-334722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8630" t="-105556" r="-23013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630" t="-105556" r="-13013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200" dirty="0">
                              <a:effectLst/>
                              <a:latin typeface="Helvetica" pitchFamily="2" charset="0"/>
                            </a:rPr>
                            <a:t>Not achieved ()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72672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48FA7DA-6AB8-459C-FADD-651610585DF1}"/>
              </a:ext>
            </a:extLst>
          </p:cNvPr>
          <p:cNvSpPr txBox="1"/>
          <p:nvPr/>
        </p:nvSpPr>
        <p:spPr>
          <a:xfrm>
            <a:off x="534074" y="1335186"/>
            <a:ext cx="54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RC5 </a:t>
            </a:r>
            <a:r>
              <a:rPr kumimoji="1" lang="ko-Kore-KR" altLang="en-US" dirty="0"/>
              <a:t>양자</a:t>
            </a:r>
            <a:r>
              <a:rPr kumimoji="1" lang="ko-KR" altLang="en-US" dirty="0"/>
              <a:t> 회로 구현에 사용된 양자 비용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EC364-12B5-4C89-9B97-46ABFFC4E595}"/>
              </a:ext>
            </a:extLst>
          </p:cNvPr>
          <p:cNvSpPr txBox="1"/>
          <p:nvPr/>
        </p:nvSpPr>
        <p:spPr>
          <a:xfrm>
            <a:off x="606253" y="3429000"/>
            <a:ext cx="54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RC5</a:t>
            </a:r>
            <a:r>
              <a:rPr kumimoji="1" lang="ko-KR" altLang="en-US" dirty="0"/>
              <a:t>에 대한 </a:t>
            </a:r>
            <a:r>
              <a:rPr kumimoji="1" lang="en-US" altLang="ko-KR" dirty="0" err="1"/>
              <a:t>grover</a:t>
            </a:r>
            <a:r>
              <a:rPr kumimoji="1" lang="en-US" altLang="ko-KR" dirty="0"/>
              <a:t> </a:t>
            </a:r>
            <a:r>
              <a:rPr kumimoji="1" lang="ko-KR" altLang="en-US" dirty="0"/>
              <a:t>공격 비용 및 보안 강도 평가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A35E05-A226-567E-9CED-57F69AC212F7}"/>
                  </a:ext>
                </a:extLst>
              </p:cNvPr>
              <p:cNvSpPr txBox="1"/>
              <p:nvPr/>
            </p:nvSpPr>
            <p:spPr>
              <a:xfrm>
                <a:off x="6174101" y="3798332"/>
                <a:ext cx="541164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Oracle </a:t>
                </a:r>
                <a:r>
                  <a:rPr kumimoji="1" lang="ko-KR" altLang="en-US" dirty="0"/>
                  <a:t>내부에는 </a:t>
                </a:r>
                <a:r>
                  <a:rPr kumimoji="1" lang="en-US" altLang="ko-KR" dirty="0"/>
                  <a:t>RC5 </a:t>
                </a:r>
                <a:r>
                  <a:rPr kumimoji="1" lang="ko-KR" altLang="en-US" dirty="0"/>
                  <a:t>암호화 회로가 순차적으로 </a:t>
                </a:r>
                <a:r>
                  <a:rPr kumimoji="1" lang="en-US" altLang="ko-KR" dirty="0"/>
                  <a:t>2</a:t>
                </a:r>
                <a:r>
                  <a:rPr kumimoji="1" lang="ko-KR" altLang="en-US" dirty="0"/>
                  <a:t>번 동작 </a:t>
                </a:r>
                <a:endParaRPr kumimoji="1" lang="en-US" altLang="ko-KR" dirty="0"/>
              </a:p>
              <a:p>
                <a:pPr marL="285750" indent="-285750">
                  <a:buFont typeface="Symbol" pitchFamily="2" charset="2"/>
                  <a:buChar char="Þ"/>
                </a:pPr>
                <a:r>
                  <a:rPr kumimoji="1" lang="ko-KR" altLang="en-US" dirty="0" err="1"/>
                  <a:t>큐비트</a:t>
                </a:r>
                <a:r>
                  <a:rPr kumimoji="1" lang="ko-KR" altLang="en-US" dirty="0"/>
                  <a:t> 수를 제외한 모든 </a:t>
                </a:r>
                <a:r>
                  <a:rPr kumimoji="1" lang="ko-KR" altLang="en-US" dirty="0" err="1"/>
                  <a:t>메트릭의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x2 </a:t>
                </a:r>
              </a:p>
              <a:p>
                <a:pPr marL="285750" indent="-285750">
                  <a:buFont typeface="Symbol" pitchFamily="2" charset="2"/>
                  <a:buChar char="Þ"/>
                </a:pPr>
                <a:endParaRPr kumimoji="1" lang="en-US" altLang="ko-KR" dirty="0"/>
              </a:p>
              <a:p>
                <a:r>
                  <a:rPr kumimoji="1" lang="en-US" altLang="ko-KR" dirty="0"/>
                  <a:t>Oracle</a:t>
                </a:r>
                <a:r>
                  <a:rPr kumimoji="1" lang="ko-KR" altLang="en-US" dirty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ko-KR" altLang="en-US" dirty="0"/>
                  <a:t>번 반복되어 </a:t>
                </a:r>
                <a:endParaRPr kumimoji="1" lang="en-US" altLang="ko-KR" dirty="0"/>
              </a:p>
              <a:p>
                <a:r>
                  <a:rPr kumimoji="1" lang="ko-KR" altLang="en-US" dirty="0"/>
                  <a:t>최종 비용은 구현에 사용된 양자 비용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A35E05-A226-567E-9CED-57F69AC21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101" y="3798332"/>
                <a:ext cx="5411648" cy="1754326"/>
              </a:xfrm>
              <a:prstGeom prst="rect">
                <a:avLst/>
              </a:prstGeom>
              <a:blipFill>
                <a:blip r:embed="rId3"/>
                <a:stretch>
                  <a:fillRect l="-1171" t="-1439" b="-5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075F1F0-C64F-7785-37AB-C1EB9A171E82}"/>
              </a:ext>
            </a:extLst>
          </p:cNvPr>
          <p:cNvSpPr txBox="1"/>
          <p:nvPr/>
        </p:nvSpPr>
        <p:spPr>
          <a:xfrm>
            <a:off x="6368432" y="1869789"/>
            <a:ext cx="541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Diffusion operator</a:t>
            </a:r>
            <a:r>
              <a:rPr kumimoji="1" lang="ko-KR" altLang="en-US" dirty="0"/>
              <a:t>의 경우 비용이 작아 </a:t>
            </a:r>
            <a:r>
              <a:rPr kumimoji="1" lang="en-US" altLang="ko-KR" dirty="0"/>
              <a:t>Oracle</a:t>
            </a:r>
            <a:r>
              <a:rPr kumimoji="1" lang="ko-KR" altLang="en-US" dirty="0"/>
              <a:t> 반복에 대한 비용이 공격 비용으로 추정됨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C3767-1485-60ED-F77F-7E0DC1C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6A2F3-79FC-8C83-FB49-0CE1B83E8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본</a:t>
            </a:r>
            <a:r>
              <a:rPr kumimoji="1" lang="ko-KR" altLang="en-US" sz="2000" dirty="0"/>
              <a:t> 논문에서는 </a:t>
            </a:r>
            <a:r>
              <a:rPr kumimoji="1" lang="en-US" altLang="ko-KR" sz="2000" dirty="0"/>
              <a:t>RC5</a:t>
            </a:r>
            <a:r>
              <a:rPr kumimoji="1" lang="ko-KR" altLang="en-US" sz="2000" dirty="0"/>
              <a:t>암호의 양자 회로 구현을 최적화하고 </a:t>
            </a:r>
            <a:r>
              <a:rPr kumimoji="1" lang="en-US" altLang="ko-KR" sz="2000" dirty="0"/>
              <a:t>Grover </a:t>
            </a:r>
            <a:r>
              <a:rPr kumimoji="1" lang="ko-KR" altLang="en-US" sz="2000" dirty="0"/>
              <a:t>공격 비용 추정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현재 </a:t>
            </a:r>
            <a:r>
              <a:rPr kumimoji="1" lang="en-US" altLang="ko-KR" sz="2000" dirty="0"/>
              <a:t>NIST</a:t>
            </a:r>
            <a:r>
              <a:rPr kumimoji="1" lang="ko-KR" altLang="en-US" sz="2000" dirty="0"/>
              <a:t>에서 제안하는 양자 후 보안 강도 </a:t>
            </a:r>
            <a:r>
              <a:rPr kumimoji="1" lang="en-US" altLang="ko-KR" sz="2000" dirty="0"/>
              <a:t>Level 1</a:t>
            </a:r>
            <a:r>
              <a:rPr kumimoji="1" lang="ko-KR" altLang="en-US" sz="2000" dirty="0"/>
              <a:t>을 달성하지 못함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그러나 </a:t>
            </a:r>
            <a:r>
              <a:rPr kumimoji="1" lang="en-US" altLang="ko-KR" sz="2000" dirty="0"/>
              <a:t>NIST </a:t>
            </a:r>
            <a:r>
              <a:rPr kumimoji="1" lang="ko-KR" altLang="en-US" sz="2000" dirty="0"/>
              <a:t>에서 제안하는 양자 후 보안 강도는 </a:t>
            </a:r>
            <a:r>
              <a:rPr kumimoji="1" lang="en-US" altLang="ko-KR" sz="2000" dirty="0" err="1"/>
              <a:t>Grassl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논문을 기반으로 한 </a:t>
            </a:r>
            <a:r>
              <a:rPr kumimoji="1" lang="ko-KR" altLang="en-US" sz="2000" dirty="0" err="1"/>
              <a:t>보안강도이고</a:t>
            </a:r>
            <a:r>
              <a:rPr kumimoji="1" lang="ko-KR" altLang="en-US" sz="2000" dirty="0"/>
              <a:t> 현재에는 이보다 더 최적화 된 최신 연구들이 존재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최신 결과들과 비교하면 안전한 암호라 추정할 수 있음</a:t>
            </a:r>
            <a:r>
              <a:rPr kumimoji="1" lang="en-US" altLang="ko-KR" sz="2000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111169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608</Words>
  <Application>Microsoft Macintosh PowerPoint</Application>
  <PresentationFormat>와이드스크린</PresentationFormat>
  <Paragraphs>118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Helvetica</vt:lpstr>
      <vt:lpstr>Symbol</vt:lpstr>
      <vt:lpstr>CryptoCraft 테마</vt:lpstr>
      <vt:lpstr>제목 테마</vt:lpstr>
      <vt:lpstr>블록암호 RC5에 대한 Grover공격 최적화</vt:lpstr>
      <vt:lpstr>서론</vt:lpstr>
      <vt:lpstr>관련 연구 - Grover 알고리즘을 사용한 키 전수 조사</vt:lpstr>
      <vt:lpstr>관련 연구 - RC5 </vt:lpstr>
      <vt:lpstr>제안 기법</vt:lpstr>
      <vt:lpstr>제안 기법</vt:lpstr>
      <vt:lpstr>제안 기법</vt:lpstr>
      <vt:lpstr>성능평가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오유진</cp:lastModifiedBy>
  <cp:revision>61</cp:revision>
  <dcterms:created xsi:type="dcterms:W3CDTF">2019-03-05T04:29:07Z</dcterms:created>
  <dcterms:modified xsi:type="dcterms:W3CDTF">2023-05-18T07:02:23Z</dcterms:modified>
</cp:coreProperties>
</file>