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269" r:id="rId3"/>
    <p:sldId id="285" r:id="rId4"/>
    <p:sldId id="280" r:id="rId5"/>
    <p:sldId id="287" r:id="rId6"/>
    <p:sldId id="289" r:id="rId7"/>
    <p:sldId id="288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17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PIPO </a:t>
            </a:r>
            <a:r>
              <a:rPr lang="ko-KR" altLang="en-US" dirty="0"/>
              <a:t>경량 블록암호 </a:t>
            </a:r>
            <a:br>
              <a:rPr lang="en-US" altLang="ko-KR" dirty="0"/>
            </a:br>
            <a:r>
              <a:rPr lang="ko-KR" altLang="en-US" dirty="0"/>
              <a:t>최적 구현 기술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발표자 </a:t>
            </a:r>
            <a:r>
              <a:rPr lang="en-US" altLang="ko-KR" dirty="0"/>
              <a:t>: </a:t>
            </a:r>
            <a:r>
              <a:rPr lang="ko-KR" altLang="en-US" dirty="0"/>
              <a:t>이민우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PIPO </a:t>
            </a:r>
            <a:r>
              <a:rPr lang="ko-KR" altLang="en-US" dirty="0"/>
              <a:t>경량 블록암호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PIPO : </a:t>
            </a:r>
            <a:r>
              <a:rPr lang="ko-KR" altLang="en-US" sz="2000" dirty="0"/>
              <a:t>국산 경량 블록암호</a:t>
            </a:r>
            <a:r>
              <a:rPr lang="en-US" altLang="ko-KR" sz="2000" dirty="0"/>
              <a:t>(ISISC’20)</a:t>
            </a:r>
          </a:p>
          <a:p>
            <a:r>
              <a:rPr lang="ko-KR" altLang="en-US" sz="2000" dirty="0" err="1"/>
              <a:t>경량화되어</a:t>
            </a:r>
            <a:r>
              <a:rPr lang="ko-KR" altLang="en-US" sz="2000" dirty="0"/>
              <a:t> 저전력 환경에 특화</a:t>
            </a:r>
            <a:endParaRPr lang="en-US" altLang="ko-KR" sz="2000" dirty="0"/>
          </a:p>
          <a:p>
            <a:r>
              <a:rPr lang="ko-KR" altLang="en-US" sz="2000" dirty="0"/>
              <a:t>리소스가 제한된 </a:t>
            </a:r>
            <a:r>
              <a:rPr lang="en-US" altLang="ko-KR" sz="2000" dirty="0"/>
              <a:t>IoT </a:t>
            </a:r>
            <a:r>
              <a:rPr lang="ko-KR" altLang="en-US" sz="2000" dirty="0"/>
              <a:t>장치 상에서 구현 용이</a:t>
            </a:r>
            <a:endParaRPr lang="en-US" altLang="ko-KR" sz="2000" dirty="0"/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가지 타입 존재 </a:t>
            </a:r>
            <a:r>
              <a:rPr lang="en-US" altLang="ko-KR" sz="2000" dirty="0"/>
              <a:t>: PIPO-64/128, PIPO-64/256</a:t>
            </a:r>
          </a:p>
          <a:p>
            <a:r>
              <a:rPr lang="en-US" altLang="ko-KR" sz="2000" dirty="0"/>
              <a:t>SPN((Substitution-Permutation Network) </a:t>
            </a:r>
            <a:r>
              <a:rPr lang="ko-KR" altLang="en-US" sz="2000" dirty="0"/>
              <a:t>구조 사용</a:t>
            </a:r>
            <a:endParaRPr lang="en-US" altLang="ko-KR" sz="2000" dirty="0"/>
          </a:p>
          <a:p>
            <a:pPr lvl="1"/>
            <a:r>
              <a:rPr lang="en-US" altLang="ko-KR" sz="1800" dirty="0"/>
              <a:t>Substitution</a:t>
            </a:r>
            <a:r>
              <a:rPr lang="ko-KR" altLang="en-US" sz="1800" dirty="0"/>
              <a:t>된 </a:t>
            </a:r>
            <a:r>
              <a:rPr lang="en-US" altLang="ko-KR" sz="1800" dirty="0"/>
              <a:t>S-box </a:t>
            </a:r>
            <a:r>
              <a:rPr lang="ko-KR" altLang="en-US" sz="1800" dirty="0"/>
              <a:t>출력을 </a:t>
            </a:r>
            <a:r>
              <a:rPr lang="en-US" altLang="ko-KR" sz="1800" dirty="0"/>
              <a:t>p-box</a:t>
            </a:r>
            <a:r>
              <a:rPr lang="ko-KR" altLang="en-US" sz="1800" dirty="0"/>
              <a:t>로 </a:t>
            </a:r>
            <a:r>
              <a:rPr lang="en-US" altLang="ko-KR" sz="1800" dirty="0"/>
              <a:t>permutation</a:t>
            </a:r>
            <a:r>
              <a:rPr lang="ko-KR" altLang="en-US" sz="1800" dirty="0"/>
              <a:t>하는 과정을 반복하는 구조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  <p:pic>
        <p:nvPicPr>
          <p:cNvPr id="2050" name="Picture 2" descr="정보 보안] 블록 암호와 스트림 암호">
            <a:extLst>
              <a:ext uri="{FF2B5EF4-FFF2-40B4-BE49-F238E27FC236}">
                <a16:creationId xmlns:a16="http://schemas.microsoft.com/office/drawing/2014/main" id="{1D28C734-FA5F-38C1-982E-7535FDBDC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03" y="3580485"/>
            <a:ext cx="5409823" cy="317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B910461-7FCB-6CAB-2140-A84EC24E6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27380"/>
              </p:ext>
            </p:extLst>
          </p:nvPr>
        </p:nvGraphicFramePr>
        <p:xfrm>
          <a:off x="5822501" y="3954462"/>
          <a:ext cx="61227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699">
                  <a:extLst>
                    <a:ext uri="{9D8B030D-6E8A-4147-A177-3AD203B41FA5}">
                      <a16:colId xmlns:a16="http://schemas.microsoft.com/office/drawing/2014/main" val="1895237086"/>
                    </a:ext>
                  </a:extLst>
                </a:gridCol>
                <a:gridCol w="1530699">
                  <a:extLst>
                    <a:ext uri="{9D8B030D-6E8A-4147-A177-3AD203B41FA5}">
                      <a16:colId xmlns:a16="http://schemas.microsoft.com/office/drawing/2014/main" val="2520961511"/>
                    </a:ext>
                  </a:extLst>
                </a:gridCol>
                <a:gridCol w="1530699">
                  <a:extLst>
                    <a:ext uri="{9D8B030D-6E8A-4147-A177-3AD203B41FA5}">
                      <a16:colId xmlns:a16="http://schemas.microsoft.com/office/drawing/2014/main" val="476548227"/>
                    </a:ext>
                  </a:extLst>
                </a:gridCol>
                <a:gridCol w="1530699">
                  <a:extLst>
                    <a:ext uri="{9D8B030D-6E8A-4147-A177-3AD203B41FA5}">
                      <a16:colId xmlns:a16="http://schemas.microsoft.com/office/drawing/2014/main" val="180864733"/>
                    </a:ext>
                  </a:extLst>
                </a:gridCol>
              </a:tblGrid>
              <a:tr h="307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block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 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round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648054"/>
                  </a:ext>
                </a:extLst>
              </a:tr>
              <a:tr h="307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64/128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96797"/>
                  </a:ext>
                </a:extLst>
              </a:tr>
              <a:tr h="3072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64/256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256 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286603"/>
                  </a:ext>
                </a:extLst>
              </a:tr>
            </a:tbl>
          </a:graphicData>
        </a:graphic>
      </p:graphicFrame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9EDEB4C-ED8A-6AD1-46EB-CAF0B10CEE17}"/>
              </a:ext>
            </a:extLst>
          </p:cNvPr>
          <p:cNvSpPr txBox="1">
            <a:spLocks/>
          </p:cNvSpPr>
          <p:nvPr/>
        </p:nvSpPr>
        <p:spPr>
          <a:xfrm>
            <a:off x="5820986" y="5276002"/>
            <a:ext cx="7740378" cy="12561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구현 방식 </a:t>
            </a:r>
            <a:r>
              <a:rPr lang="en-US" altLang="ko-KR" sz="2000" dirty="0"/>
              <a:t>: TLU / </a:t>
            </a:r>
            <a:r>
              <a:rPr lang="en-US" altLang="ko-KR" sz="2000" dirty="0" err="1"/>
              <a:t>bitslice</a:t>
            </a:r>
            <a:endParaRPr lang="en-US" altLang="ko-KR" sz="2000" dirty="0"/>
          </a:p>
          <a:p>
            <a:pPr lvl="1"/>
            <a:r>
              <a:rPr lang="en-US" altLang="ko-KR" sz="1800" dirty="0"/>
              <a:t>TLU – look up table</a:t>
            </a:r>
            <a:r>
              <a:rPr lang="ko-KR" altLang="en-US" sz="1800" dirty="0"/>
              <a:t> 이용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Bitslice</a:t>
            </a:r>
            <a:r>
              <a:rPr lang="en-US" altLang="ko-KR" sz="1800" dirty="0"/>
              <a:t> – </a:t>
            </a:r>
            <a:r>
              <a:rPr lang="ko-KR" altLang="en-US" sz="1800" dirty="0"/>
              <a:t>효율적인 </a:t>
            </a:r>
            <a:r>
              <a:rPr lang="en-US" altLang="ko-KR" sz="1800" dirty="0"/>
              <a:t>s-box </a:t>
            </a:r>
            <a:r>
              <a:rPr lang="ko-KR" altLang="en-US" sz="1800" dirty="0"/>
              <a:t>연산 가능 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en-US" altLang="ko-KR" sz="1800" dirty="0"/>
              <a:t>	-&gt; </a:t>
            </a:r>
            <a:r>
              <a:rPr lang="ko-KR" altLang="en-US" sz="1800" dirty="0"/>
              <a:t>높은 성능으로 구현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83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PIPO </a:t>
            </a:r>
            <a:r>
              <a:rPr lang="ko-KR" altLang="en-US" dirty="0"/>
              <a:t>경량 블록암호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PIPO </a:t>
            </a:r>
            <a:r>
              <a:rPr lang="ko-KR" altLang="en-US" dirty="0"/>
              <a:t>알고리즘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B3B130-4443-C2C1-CE22-E91E434C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2" y="1901149"/>
            <a:ext cx="5476983" cy="44088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A6E6DB-3505-1291-DDBC-78B890AA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546" y="1901149"/>
            <a:ext cx="5189034" cy="4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32-bit</a:t>
            </a:r>
            <a:r>
              <a:rPr lang="ko-KR" altLang="en-US" dirty="0"/>
              <a:t> </a:t>
            </a:r>
            <a:r>
              <a:rPr lang="en-US" altLang="ko-KR" dirty="0"/>
              <a:t>RISC-V</a:t>
            </a:r>
            <a:r>
              <a:rPr lang="ko-KR" altLang="en-US" dirty="0"/>
              <a:t> 상에서의 </a:t>
            </a:r>
            <a:r>
              <a:rPr lang="en-US" altLang="ko-KR" dirty="0"/>
              <a:t>PIPO </a:t>
            </a:r>
            <a:r>
              <a:rPr lang="ko-KR" altLang="en-US" dirty="0"/>
              <a:t>최적화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RISC-V : RISC(</a:t>
            </a:r>
            <a:r>
              <a:rPr lang="en-US" altLang="ko-KR" sz="2000" dirty="0" err="1"/>
              <a:t>ReducedInstruction</a:t>
            </a:r>
            <a:r>
              <a:rPr lang="en-US" altLang="ko-KR" sz="2000" dirty="0"/>
              <a:t> Set Computer) </a:t>
            </a:r>
            <a:r>
              <a:rPr lang="ko-KR" altLang="en-US" sz="2000" dirty="0"/>
              <a:t>기반 컴퓨터 </a:t>
            </a:r>
            <a:r>
              <a:rPr lang="ko-KR" altLang="en-US" sz="2000" dirty="0" err="1"/>
              <a:t>아키텍쳐</a:t>
            </a:r>
            <a:endParaRPr lang="en-US" altLang="ko-KR" sz="2000" dirty="0"/>
          </a:p>
          <a:p>
            <a:pPr lvl="1"/>
            <a:r>
              <a:rPr lang="en-US" altLang="ko-KR" sz="1600" dirty="0"/>
              <a:t>RV32I(32bit), RV64I(64bit) 2</a:t>
            </a:r>
            <a:r>
              <a:rPr lang="ko-KR" altLang="en-US" sz="1600" dirty="0"/>
              <a:t>가지 모델 존재</a:t>
            </a:r>
            <a:r>
              <a:rPr lang="en-US" altLang="ko-KR" sz="1600" dirty="0"/>
              <a:t>, </a:t>
            </a:r>
            <a:r>
              <a:rPr lang="ko-KR" altLang="en-US" sz="1600" dirty="0"/>
              <a:t>본 논문에선 </a:t>
            </a:r>
            <a:r>
              <a:rPr lang="en-US" altLang="ko-KR" sz="1600" dirty="0"/>
              <a:t>RV32I(32bit)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r>
              <a:rPr lang="en-US" altLang="ko-KR" sz="2000" dirty="0"/>
              <a:t>ECB, CBC, CTR 3</a:t>
            </a:r>
            <a:r>
              <a:rPr lang="ko-KR" altLang="en-US" sz="2000" dirty="0"/>
              <a:t>가지 운용 모드의 단일 블록</a:t>
            </a:r>
            <a:r>
              <a:rPr lang="en-US" altLang="ko-KR" sz="2000" dirty="0"/>
              <a:t> </a:t>
            </a:r>
            <a:r>
              <a:rPr lang="ko-KR" altLang="en-US" sz="2000" dirty="0"/>
              <a:t>및 병렬 최적화 구현 진행</a:t>
            </a:r>
            <a:endParaRPr lang="en-US" altLang="ko-KR" sz="2000" dirty="0"/>
          </a:p>
          <a:p>
            <a:pPr lvl="1"/>
            <a:r>
              <a:rPr lang="ko-KR" altLang="en-US" sz="1600" dirty="0"/>
              <a:t>단일 블록 구현 </a:t>
            </a:r>
            <a:r>
              <a:rPr lang="en-US" altLang="ko-KR" sz="1600" dirty="0"/>
              <a:t>: 32bit </a:t>
            </a:r>
            <a:r>
              <a:rPr lang="ko-KR" altLang="en-US" sz="1600" dirty="0"/>
              <a:t>레지스터 상에서의 효율적인 </a:t>
            </a:r>
            <a:r>
              <a:rPr lang="en-US" altLang="ko-KR" sz="1600" dirty="0"/>
              <a:t>8</a:t>
            </a:r>
            <a:r>
              <a:rPr lang="ko-KR" altLang="en-US" sz="1600" dirty="0"/>
              <a:t>비트 단위 </a:t>
            </a:r>
            <a:r>
              <a:rPr lang="en-US" altLang="ko-KR" sz="1600" dirty="0"/>
              <a:t>R-Layer </a:t>
            </a:r>
            <a:r>
              <a:rPr lang="ko-KR" altLang="en-US" sz="1600" dirty="0"/>
              <a:t>함수 구현</a:t>
            </a:r>
            <a:endParaRPr lang="en-US" altLang="ko-KR" sz="1600" dirty="0"/>
          </a:p>
          <a:p>
            <a:pPr lvl="1"/>
            <a:r>
              <a:rPr lang="ko-KR" altLang="en-US" sz="1600" dirty="0"/>
              <a:t>병렬 구현 </a:t>
            </a:r>
            <a:r>
              <a:rPr lang="en-US" altLang="ko-KR" sz="1600" dirty="0"/>
              <a:t>: </a:t>
            </a:r>
            <a:r>
              <a:rPr lang="ko-KR" altLang="en-US" sz="1600" dirty="0"/>
              <a:t>레지스터 내부 정렬 후 서로 다른 </a:t>
            </a:r>
            <a:r>
              <a:rPr lang="en-US" altLang="ko-KR" sz="1600" dirty="0"/>
              <a:t>4</a:t>
            </a:r>
            <a:r>
              <a:rPr lang="ko-KR" altLang="en-US" sz="1600" dirty="0"/>
              <a:t>개 블록의 하나의 레지스터 상에서 </a:t>
            </a:r>
            <a:r>
              <a:rPr lang="en-US" altLang="ko-KR" sz="1600" dirty="0"/>
              <a:t>R-Layer </a:t>
            </a:r>
            <a:r>
              <a:rPr lang="ko-KR" altLang="en-US" sz="1600" dirty="0"/>
              <a:t>함수 연산 진행</a:t>
            </a:r>
            <a:endParaRPr lang="en-US" altLang="ko-KR" sz="1600" dirty="0"/>
          </a:p>
          <a:p>
            <a:r>
              <a:rPr lang="en-US" altLang="ko-KR" sz="2000" dirty="0"/>
              <a:t>CTR </a:t>
            </a:r>
            <a:r>
              <a:rPr lang="ko-KR" altLang="en-US" sz="2000" dirty="0"/>
              <a:t>운용모드의 병렬 구현에서의 레지스터 내부 정렬 생략 기법 제안</a:t>
            </a:r>
            <a:endParaRPr lang="en-US" altLang="ko-KR" sz="2000" dirty="0"/>
          </a:p>
          <a:p>
            <a:r>
              <a:rPr lang="en-US" altLang="ko-KR" sz="2000" dirty="0"/>
              <a:t>CBC </a:t>
            </a:r>
            <a:r>
              <a:rPr lang="ko-KR" altLang="en-US" sz="2000" dirty="0"/>
              <a:t>운용 모드의 서로 다른 데이터 및 복호화 과정에서의 병렬 구현 제안</a:t>
            </a:r>
            <a:endParaRPr lang="en-US" altLang="ko-KR" sz="2000" dirty="0"/>
          </a:p>
          <a:p>
            <a:r>
              <a:rPr lang="ko-KR" altLang="en-US" sz="2000" dirty="0"/>
              <a:t>단일 구현에서 </a:t>
            </a:r>
            <a:r>
              <a:rPr lang="en-US" altLang="ko-KR" sz="2000" dirty="0"/>
              <a:t>1.7</a:t>
            </a:r>
            <a:r>
              <a:rPr lang="ko-KR" altLang="en-US" sz="2000" dirty="0"/>
              <a:t>배의 성능 향상</a:t>
            </a:r>
            <a:endParaRPr lang="en-US" altLang="ko-KR" sz="2000" dirty="0"/>
          </a:p>
          <a:p>
            <a:r>
              <a:rPr lang="ko-KR" altLang="en-US" sz="2000" dirty="0"/>
              <a:t>병렬 구현에서 </a:t>
            </a:r>
            <a:r>
              <a:rPr lang="en-US" altLang="ko-KR" sz="2000" dirty="0"/>
              <a:t>1.89</a:t>
            </a:r>
            <a:r>
              <a:rPr lang="ko-KR" altLang="en-US" sz="2000" dirty="0"/>
              <a:t>배의 성능 향상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47A541-F268-8401-E6FA-9EB06877F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7" y="4424263"/>
            <a:ext cx="5019656" cy="19459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DD0D68-BC68-0568-724A-E8F268CD2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01" y="4372251"/>
            <a:ext cx="3963299" cy="21131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10A97F-DE07-E339-37F4-7BE6FB93D6AF}"/>
              </a:ext>
            </a:extLst>
          </p:cNvPr>
          <p:cNvSpPr txBox="1"/>
          <p:nvPr/>
        </p:nvSpPr>
        <p:spPr>
          <a:xfrm>
            <a:off x="1744319" y="638128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블록 최적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25953-AD78-6CA6-8E81-151D355D1FEA}"/>
              </a:ext>
            </a:extLst>
          </p:cNvPr>
          <p:cNvSpPr txBox="1"/>
          <p:nvPr/>
        </p:nvSpPr>
        <p:spPr>
          <a:xfrm>
            <a:off x="8098183" y="6487427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병렬 최적 구현</a:t>
            </a:r>
          </a:p>
        </p:txBody>
      </p:sp>
    </p:spTree>
    <p:extLst>
      <p:ext uri="{BB962C8B-B14F-4D97-AF65-F5344CB8AC3E}">
        <p14:creationId xmlns:p14="http://schemas.microsoft.com/office/powerpoint/2010/main" val="118704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CUDA GPGPU </a:t>
            </a:r>
            <a:r>
              <a:rPr lang="ko-KR" altLang="en-US" dirty="0"/>
              <a:t>상에서의 </a:t>
            </a:r>
            <a:r>
              <a:rPr lang="en-US" altLang="ko-KR" dirty="0"/>
              <a:t>PIPO </a:t>
            </a:r>
            <a:r>
              <a:rPr lang="ko-KR" altLang="en-US" dirty="0"/>
              <a:t>최적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PIPO</a:t>
            </a:r>
            <a:r>
              <a:rPr lang="ko-KR" altLang="en-US" sz="2000" dirty="0"/>
              <a:t>를 대상으로 </a:t>
            </a:r>
            <a:r>
              <a:rPr lang="en-US" altLang="ko-KR" sz="2000" dirty="0"/>
              <a:t>GPU </a:t>
            </a:r>
            <a:r>
              <a:rPr lang="ko-KR" altLang="en-US" sz="2000" dirty="0"/>
              <a:t>상에서 구현</a:t>
            </a:r>
            <a:endParaRPr lang="en-US" altLang="ko-KR" sz="2000" dirty="0"/>
          </a:p>
          <a:p>
            <a:pPr lvl="1"/>
            <a:r>
              <a:rPr lang="ko-KR" altLang="en-US" sz="1600" dirty="0"/>
              <a:t>무차별 대입 공격을 고려하여 최적 구현</a:t>
            </a:r>
            <a:endParaRPr lang="en-US" altLang="ko-KR" sz="1600" dirty="0"/>
          </a:p>
          <a:p>
            <a:r>
              <a:rPr lang="ko-KR" altLang="en-US" sz="2000" dirty="0"/>
              <a:t>비트 슬라이스 기법을 적용 및 </a:t>
            </a:r>
            <a:r>
              <a:rPr lang="en-US" altLang="ko-KR" sz="2000" dirty="0"/>
              <a:t>GPU </a:t>
            </a:r>
            <a:r>
              <a:rPr lang="ko-KR" altLang="en-US" sz="2000" dirty="0"/>
              <a:t>요소를 최대한 사용하여 최적화 구현</a:t>
            </a:r>
            <a:endParaRPr lang="en-US" altLang="ko-KR" sz="2000" dirty="0"/>
          </a:p>
          <a:p>
            <a:pPr lvl="1"/>
            <a:r>
              <a:rPr lang="ko-KR" altLang="en-US" sz="1600" dirty="0" err="1"/>
              <a:t>비트슬라이스</a:t>
            </a:r>
            <a:r>
              <a:rPr lang="ko-KR" altLang="en-US" sz="1600" dirty="0"/>
              <a:t> 기법 </a:t>
            </a:r>
            <a:r>
              <a:rPr lang="en-US" altLang="ko-KR" sz="1600" dirty="0"/>
              <a:t>: GPU </a:t>
            </a:r>
            <a:r>
              <a:rPr lang="ko-KR" altLang="en-US" sz="1600" dirty="0"/>
              <a:t>환경과 같이 높은 데이터 처리량을 요구하는 환경에 적합</a:t>
            </a:r>
            <a:endParaRPr lang="en-US" altLang="ko-KR" sz="1600" dirty="0"/>
          </a:p>
          <a:p>
            <a:r>
              <a:rPr lang="en-US" altLang="ko-KR" sz="2000" dirty="0"/>
              <a:t>GPU </a:t>
            </a:r>
            <a:r>
              <a:rPr lang="ko-KR" altLang="en-US" sz="2000" dirty="0"/>
              <a:t>코어의 </a:t>
            </a:r>
            <a:r>
              <a:rPr lang="en-US" altLang="ko-KR" sz="2000" dirty="0"/>
              <a:t>32</a:t>
            </a:r>
            <a:r>
              <a:rPr lang="ko-KR" altLang="en-US" sz="2000" dirty="0"/>
              <a:t>비트 연산 단위에 따라 </a:t>
            </a:r>
            <a:r>
              <a:rPr lang="ko-KR" altLang="en-US" sz="2000" dirty="0" err="1"/>
              <a:t>평문</a:t>
            </a:r>
            <a:r>
              <a:rPr lang="ko-KR" altLang="en-US" sz="2000" dirty="0"/>
              <a:t> </a:t>
            </a:r>
            <a:r>
              <a:rPr lang="en-US" altLang="ko-KR" sz="2000" dirty="0"/>
              <a:t>32</a:t>
            </a:r>
            <a:r>
              <a:rPr lang="ko-KR" altLang="en-US" sz="2000" dirty="0"/>
              <a:t>블록에 대한 병렬 연산을 구현</a:t>
            </a:r>
            <a:endParaRPr lang="en-US" altLang="ko-KR" sz="2000" dirty="0"/>
          </a:p>
          <a:p>
            <a:r>
              <a:rPr lang="ko-KR" altLang="en-US" sz="2000" dirty="0"/>
              <a:t>구현 환경 </a:t>
            </a:r>
            <a:r>
              <a:rPr lang="en-US" altLang="ko-KR" sz="2000" dirty="0"/>
              <a:t>: RTX 3060 </a:t>
            </a:r>
            <a:r>
              <a:rPr lang="ko-KR" altLang="en-US" sz="2000" dirty="0"/>
              <a:t>상에서의 </a:t>
            </a:r>
            <a:r>
              <a:rPr lang="en-US" altLang="ko-KR" sz="2000" dirty="0"/>
              <a:t>Visual Studio</a:t>
            </a:r>
          </a:p>
          <a:p>
            <a:pPr lvl="1"/>
            <a:r>
              <a:rPr lang="ko-KR" altLang="en-US" sz="1600" dirty="0"/>
              <a:t>그리드 당 블록 수와 블록 당 스레드 수를 조절하며 성능 측정</a:t>
            </a:r>
            <a:endParaRPr lang="en-US" altLang="ko-KR" sz="1600" dirty="0"/>
          </a:p>
          <a:p>
            <a:r>
              <a:rPr lang="ko-KR" altLang="en-US" sz="2000" dirty="0"/>
              <a:t>카운터 기반 키 탐색 기법을 적용하지 않고 성능 측정 수행</a:t>
            </a:r>
            <a:endParaRPr lang="en-US" altLang="ko-KR" sz="2000" dirty="0"/>
          </a:p>
          <a:p>
            <a:pPr lvl="1"/>
            <a:r>
              <a:rPr lang="ko-KR" altLang="en-US" sz="1600" dirty="0"/>
              <a:t>블록 당 스레드 수 </a:t>
            </a:r>
            <a:r>
              <a:rPr lang="en-US" altLang="ko-KR" sz="1600" dirty="0"/>
              <a:t>64, </a:t>
            </a:r>
            <a:r>
              <a:rPr lang="ko-KR" altLang="en-US" sz="1600" dirty="0"/>
              <a:t>그리드 당 블록 수 </a:t>
            </a:r>
            <a:r>
              <a:rPr lang="en-US" altLang="ko-KR" sz="1600" dirty="0"/>
              <a:t>1024</a:t>
            </a:r>
            <a:r>
              <a:rPr lang="ko-KR" altLang="en-US" sz="1600" dirty="0"/>
              <a:t>에서 초당 약 </a:t>
            </a:r>
            <a:r>
              <a:rPr lang="en-US" altLang="ko-KR" sz="1600" dirty="0"/>
              <a:t>3.6177</a:t>
            </a:r>
            <a:r>
              <a:rPr lang="ko-KR" altLang="en-US" sz="1600" dirty="0" err="1"/>
              <a:t>억회</a:t>
            </a:r>
            <a:r>
              <a:rPr lang="ko-KR" altLang="en-US" sz="1600" dirty="0"/>
              <a:t> 암호 연산 수행</a:t>
            </a:r>
            <a:endParaRPr lang="en-US" altLang="ko-KR" sz="1600" dirty="0"/>
          </a:p>
          <a:p>
            <a:pPr lvl="1"/>
            <a:r>
              <a:rPr lang="ko-KR" altLang="en-US" sz="1600" dirty="0"/>
              <a:t>블록 당 스레드 수가 많을수록 더 높은 성능을 보임</a:t>
            </a:r>
            <a:endParaRPr lang="en-US" altLang="ko-KR" sz="1600" dirty="0"/>
          </a:p>
          <a:p>
            <a:r>
              <a:rPr lang="en-US" altLang="ko-KR" sz="2000" dirty="0"/>
              <a:t>RTX </a:t>
            </a:r>
            <a:r>
              <a:rPr lang="ko-KR" altLang="en-US" sz="2000" dirty="0"/>
              <a:t>환경에서 초당 약 </a:t>
            </a:r>
            <a:r>
              <a:rPr lang="en-US" altLang="ko-KR" sz="2000" dirty="0"/>
              <a:t>195</a:t>
            </a:r>
            <a:r>
              <a:rPr lang="ko-KR" altLang="en-US" sz="2000" dirty="0"/>
              <a:t>억의 처리량을 보임</a:t>
            </a:r>
            <a:endParaRPr lang="en-US" altLang="ko-KR" sz="2000" dirty="0"/>
          </a:p>
          <a:p>
            <a:pPr lvl="1"/>
            <a:r>
              <a:rPr lang="ko-KR" altLang="en-US" sz="1600" dirty="0"/>
              <a:t>이전 연구보다 약 </a:t>
            </a:r>
            <a:r>
              <a:rPr lang="en-US" altLang="ko-KR" sz="1600" dirty="0"/>
              <a:t>122</a:t>
            </a:r>
            <a:r>
              <a:rPr lang="ko-KR" altLang="en-US" sz="1600" dirty="0"/>
              <a:t>배 높은 처리량 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76FAE5-359C-FC75-C022-D4826B89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92" y="4496016"/>
            <a:ext cx="2832737" cy="21542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3F22B8-99A8-6FE9-ADB8-9B0F5052A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174" y="4496015"/>
            <a:ext cx="2859260" cy="215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2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64-bit</a:t>
            </a:r>
            <a:r>
              <a:rPr lang="ko-KR" altLang="en-US" dirty="0"/>
              <a:t> </a:t>
            </a:r>
            <a:r>
              <a:rPr lang="en-US" altLang="ko-KR" dirty="0"/>
              <a:t>ARM</a:t>
            </a:r>
            <a:r>
              <a:rPr lang="ko-KR" altLang="en-US" dirty="0"/>
              <a:t> 프로세서 상에서의 </a:t>
            </a:r>
            <a:r>
              <a:rPr lang="en-US" altLang="ko-KR" dirty="0"/>
              <a:t>PIPO </a:t>
            </a:r>
            <a:r>
              <a:rPr lang="ko-KR" altLang="en-US" dirty="0"/>
              <a:t>병렬 최적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ARM </a:t>
            </a:r>
            <a:r>
              <a:rPr lang="ko-KR" altLang="en-US" sz="2000" dirty="0"/>
              <a:t>프로세서 대상 </a:t>
            </a:r>
            <a:r>
              <a:rPr lang="en-US" altLang="ko-KR" sz="2000" dirty="0"/>
              <a:t>PIPO </a:t>
            </a:r>
            <a:r>
              <a:rPr lang="ko-KR" altLang="en-US" sz="2000" dirty="0"/>
              <a:t>병렬 최적 구현</a:t>
            </a:r>
            <a:endParaRPr lang="en-US" altLang="ko-KR" sz="2000" dirty="0"/>
          </a:p>
          <a:p>
            <a:pPr lvl="1"/>
            <a:r>
              <a:rPr lang="en-US" altLang="ko-KR" sz="1600" dirty="0"/>
              <a:t>A10x fusion </a:t>
            </a:r>
            <a:r>
              <a:rPr lang="ko-KR" altLang="en-US" sz="1600" dirty="0"/>
              <a:t>프로세서 대상</a:t>
            </a:r>
            <a:endParaRPr lang="en-US" altLang="ko-KR" sz="1600" dirty="0"/>
          </a:p>
          <a:p>
            <a:pPr lvl="1"/>
            <a:r>
              <a:rPr lang="en-US" altLang="ko-KR" sz="1600" dirty="0"/>
              <a:t>8 </a:t>
            </a:r>
            <a:r>
              <a:rPr lang="ko-KR" altLang="en-US" sz="1600" dirty="0" err="1"/>
              <a:t>평문과</a:t>
            </a:r>
            <a:r>
              <a:rPr lang="ko-KR" altLang="en-US" sz="1600" dirty="0"/>
              <a:t> </a:t>
            </a:r>
            <a:r>
              <a:rPr lang="en-US" altLang="ko-KR" sz="1600" dirty="0"/>
              <a:t>16 </a:t>
            </a:r>
            <a:r>
              <a:rPr lang="ko-KR" altLang="en-US" sz="1600" dirty="0" err="1"/>
              <a:t>평문의</a:t>
            </a:r>
            <a:r>
              <a:rPr lang="ko-KR" altLang="en-US" sz="1600" dirty="0"/>
              <a:t> 병렬 암호화 기법 제안</a:t>
            </a:r>
            <a:endParaRPr lang="en-US" altLang="ko-KR" sz="1600" dirty="0"/>
          </a:p>
          <a:p>
            <a:r>
              <a:rPr lang="ko-KR" altLang="en-US" sz="2000" dirty="0"/>
              <a:t>레지스터 내부 정렬</a:t>
            </a:r>
            <a:r>
              <a:rPr lang="en-US" altLang="ko-KR" sz="2000" dirty="0"/>
              <a:t>, </a:t>
            </a:r>
            <a:r>
              <a:rPr lang="ko-KR" altLang="en-US" sz="2000" dirty="0"/>
              <a:t>최적의 명령어 활용</a:t>
            </a:r>
            <a:r>
              <a:rPr lang="en-US" altLang="ko-KR" sz="2000" dirty="0"/>
              <a:t>, </a:t>
            </a:r>
            <a:r>
              <a:rPr lang="ko-KR" altLang="en-US" sz="2000" dirty="0"/>
              <a:t>로테이션 연산 최적화 기법 사용</a:t>
            </a:r>
            <a:endParaRPr lang="en-US" altLang="ko-KR" sz="2000" dirty="0"/>
          </a:p>
          <a:p>
            <a:pPr lvl="1"/>
            <a:r>
              <a:rPr lang="ko-KR" altLang="en-US" sz="1600" dirty="0"/>
              <a:t>한정된 레지스터를 활용하기 위해 레지스터 스케줄링 진행</a:t>
            </a:r>
            <a:endParaRPr lang="en-US" altLang="ko-KR" sz="1600" dirty="0"/>
          </a:p>
          <a:p>
            <a:pPr lvl="1"/>
            <a:r>
              <a:rPr lang="en-US" altLang="ko-KR" sz="1600" dirty="0"/>
              <a:t>SLI, SRI </a:t>
            </a:r>
            <a:r>
              <a:rPr lang="ko-KR" altLang="en-US" sz="1600" dirty="0"/>
              <a:t>명령어 활용해 시프트 연산 구현</a:t>
            </a:r>
            <a:endParaRPr lang="en-US" altLang="ko-KR" sz="1600" dirty="0"/>
          </a:p>
          <a:p>
            <a:pPr lvl="1"/>
            <a:r>
              <a:rPr lang="ko-KR" altLang="en-US" sz="1600" dirty="0" err="1"/>
              <a:t>레즈스터</a:t>
            </a:r>
            <a:r>
              <a:rPr lang="ko-KR" altLang="en-US" sz="1600" dirty="0"/>
              <a:t> 내부 정렬을 통해 벡터 레지스터를 활용하여 병렬 연산 구현</a:t>
            </a:r>
            <a:endParaRPr lang="en-US" altLang="ko-KR" sz="1600" dirty="0"/>
          </a:p>
          <a:p>
            <a:r>
              <a:rPr lang="en-US" altLang="ko-KR" sz="2000" dirty="0"/>
              <a:t>PIPO </a:t>
            </a:r>
            <a:r>
              <a:rPr lang="ko-KR" altLang="en-US" sz="2000" dirty="0"/>
              <a:t>레퍼런스 코드 성능 측정 결과</a:t>
            </a:r>
            <a:endParaRPr lang="en-US" altLang="ko-KR" sz="2000" dirty="0"/>
          </a:p>
          <a:p>
            <a:pPr lvl="1"/>
            <a:r>
              <a:rPr lang="en-US" altLang="ko-KR" sz="1600" dirty="0"/>
              <a:t>8 </a:t>
            </a:r>
            <a:r>
              <a:rPr lang="ko-KR" altLang="en-US" sz="1600" dirty="0" err="1"/>
              <a:t>평문</a:t>
            </a:r>
            <a:r>
              <a:rPr lang="ko-KR" altLang="en-US" sz="1600" dirty="0"/>
              <a:t> </a:t>
            </a:r>
            <a:r>
              <a:rPr lang="en-US" altLang="ko-KR" sz="1600" dirty="0"/>
              <a:t>-&gt; 64/128 : 34.6cpb, 64/256 : 44.7cpb</a:t>
            </a:r>
          </a:p>
          <a:p>
            <a:pPr lvl="1"/>
            <a:r>
              <a:rPr lang="en-US" altLang="ko-KR" sz="1600" dirty="0"/>
              <a:t>16 </a:t>
            </a:r>
            <a:r>
              <a:rPr lang="ko-KR" altLang="en-US" sz="1600" dirty="0" err="1"/>
              <a:t>평문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-&gt; 64/128 : 34.6cpb, 64/256 : 44.7cpb</a:t>
            </a:r>
          </a:p>
          <a:p>
            <a:r>
              <a:rPr lang="ko-KR" altLang="en-US" sz="2000" dirty="0"/>
              <a:t>제안된 기법을 적용한 </a:t>
            </a:r>
            <a:r>
              <a:rPr lang="en-US" altLang="ko-KR" sz="2000" dirty="0"/>
              <a:t>PIPO </a:t>
            </a:r>
            <a:r>
              <a:rPr lang="ko-KR" altLang="en-US" sz="2000" dirty="0"/>
              <a:t>성능 측정 결과</a:t>
            </a:r>
            <a:endParaRPr lang="en-US" altLang="ko-KR" sz="2000" dirty="0"/>
          </a:p>
          <a:p>
            <a:pPr lvl="1"/>
            <a:r>
              <a:rPr lang="en-US" altLang="ko-KR" sz="1600" dirty="0"/>
              <a:t>8 </a:t>
            </a:r>
            <a:r>
              <a:rPr lang="ko-KR" altLang="en-US" sz="1600" dirty="0" err="1"/>
              <a:t>평문</a:t>
            </a:r>
            <a:r>
              <a:rPr lang="ko-KR" altLang="en-US" sz="1600" dirty="0"/>
              <a:t> </a:t>
            </a:r>
            <a:r>
              <a:rPr lang="en-US" altLang="ko-KR" sz="1600" dirty="0"/>
              <a:t>-&gt; 64/128 : 34.6cpb, 64/256 : 44.7cpb</a:t>
            </a:r>
          </a:p>
          <a:p>
            <a:pPr lvl="1"/>
            <a:r>
              <a:rPr lang="en-US" altLang="ko-KR" sz="1600" dirty="0"/>
              <a:t>16 </a:t>
            </a:r>
            <a:r>
              <a:rPr lang="ko-KR" altLang="en-US" sz="1600" dirty="0" err="1"/>
              <a:t>평문</a:t>
            </a:r>
            <a:r>
              <a:rPr lang="ko-KR" altLang="en-US" sz="1600" dirty="0"/>
              <a:t>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en-US" altLang="ko-KR" sz="1600" dirty="0"/>
              <a:t>-&gt; 64/128 : 34.6cpb, 64/256 : 44.7cpb</a:t>
            </a:r>
          </a:p>
          <a:p>
            <a:r>
              <a:rPr lang="ko-KR" altLang="en-US" sz="2000" dirty="0"/>
              <a:t>단위 시간 당 처리 할 수 있는 바이트의 수가 늘어남</a:t>
            </a:r>
            <a:endParaRPr lang="en-US" altLang="ko-KR" sz="2000" dirty="0"/>
          </a:p>
          <a:p>
            <a:pPr lvl="1"/>
            <a:r>
              <a:rPr lang="en-US" altLang="ko-KR" sz="1600" dirty="0"/>
              <a:t>8</a:t>
            </a:r>
            <a:r>
              <a:rPr lang="ko-KR" altLang="en-US" sz="1600" dirty="0" err="1"/>
              <a:t>평문</a:t>
            </a:r>
            <a:r>
              <a:rPr lang="ko-KR" altLang="en-US" sz="1600" dirty="0"/>
              <a:t> 병렬 </a:t>
            </a:r>
            <a:r>
              <a:rPr lang="ko-KR" altLang="en-US" sz="1600" dirty="0" err="1"/>
              <a:t>구현물</a:t>
            </a:r>
            <a:r>
              <a:rPr lang="ko-KR" altLang="en-US" sz="1600" dirty="0"/>
              <a:t> </a:t>
            </a:r>
            <a:r>
              <a:rPr lang="en-US" altLang="ko-KR" sz="1600" dirty="0"/>
              <a:t>: 65.3%, 66.4% </a:t>
            </a:r>
            <a:r>
              <a:rPr lang="ko-KR" altLang="en-US" sz="1600" dirty="0"/>
              <a:t>성능 향상</a:t>
            </a:r>
            <a:endParaRPr lang="en-US" altLang="ko-KR" sz="1600" dirty="0"/>
          </a:p>
          <a:p>
            <a:pPr lvl="1"/>
            <a:r>
              <a:rPr lang="en-US" altLang="ko-KR" sz="1600" dirty="0"/>
              <a:t>16</a:t>
            </a:r>
            <a:r>
              <a:rPr lang="ko-KR" altLang="en-US" sz="1600" dirty="0" err="1"/>
              <a:t>평문</a:t>
            </a:r>
            <a:r>
              <a:rPr lang="ko-KR" altLang="en-US" sz="1600" dirty="0"/>
              <a:t> 병렬 </a:t>
            </a:r>
            <a:r>
              <a:rPr lang="ko-KR" altLang="en-US" sz="1600" dirty="0" err="1"/>
              <a:t>구현물</a:t>
            </a:r>
            <a:r>
              <a:rPr lang="ko-KR" altLang="en-US" sz="1600" dirty="0"/>
              <a:t>  </a:t>
            </a:r>
            <a:r>
              <a:rPr lang="en-US" altLang="ko-KR" sz="1600" dirty="0"/>
              <a:t>: 81.8%, 82.1% </a:t>
            </a:r>
            <a:r>
              <a:rPr lang="ko-KR" altLang="en-US" sz="1600" dirty="0"/>
              <a:t>성능 향상 </a:t>
            </a:r>
            <a:endParaRPr lang="en-US" altLang="ko-KR" sz="16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AF0393-29BE-6299-AF3C-562E215C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116" y="3337692"/>
            <a:ext cx="5317525" cy="2937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6E63A-F36C-D6A8-5D5C-DD9FE865D462}"/>
              </a:ext>
            </a:extLst>
          </p:cNvPr>
          <p:cNvSpPr txBox="1"/>
          <p:nvPr/>
        </p:nvSpPr>
        <p:spPr>
          <a:xfrm>
            <a:off x="8316761" y="6275057"/>
            <a:ext cx="195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성능 측정 그래프</a:t>
            </a:r>
          </a:p>
        </p:txBody>
      </p:sp>
    </p:spTree>
    <p:extLst>
      <p:ext uri="{BB962C8B-B14F-4D97-AF65-F5344CB8AC3E}">
        <p14:creationId xmlns:p14="http://schemas.microsoft.com/office/powerpoint/2010/main" val="51309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517</Words>
  <Application>Microsoft Office PowerPoint</Application>
  <PresentationFormat>와이드스크린</PresentationFormat>
  <Paragraphs>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CryptoCraft 테마</vt:lpstr>
      <vt:lpstr>제목 테마</vt:lpstr>
      <vt:lpstr>PIPO 경량 블록암호  최적 구현 기술 동향</vt:lpstr>
      <vt:lpstr>PIPO 경량 블록암호</vt:lpstr>
      <vt:lpstr>PIPO 경량 블록암호</vt:lpstr>
      <vt:lpstr>32-bit RISC-V 상에서의 PIPO 최적화 구현</vt:lpstr>
      <vt:lpstr>CUDA GPGPU 상에서의 PIPO 최적 구현</vt:lpstr>
      <vt:lpstr>64-bit ARM 프로세서 상에서의 PIPO 병렬 최적 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73</cp:revision>
  <dcterms:created xsi:type="dcterms:W3CDTF">2019-03-05T04:29:07Z</dcterms:created>
  <dcterms:modified xsi:type="dcterms:W3CDTF">2023-05-07T23:42:31Z</dcterms:modified>
</cp:coreProperties>
</file>